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1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1" r:id="rId2"/>
  </p:sldMasterIdLst>
  <p:notesMasterIdLst>
    <p:notesMasterId r:id="rId178"/>
  </p:notesMasterIdLst>
  <p:sldIdLst>
    <p:sldId id="259" r:id="rId3"/>
    <p:sldId id="586" r:id="rId4"/>
    <p:sldId id="261" r:id="rId5"/>
    <p:sldId id="262" r:id="rId6"/>
    <p:sldId id="258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573" r:id="rId17"/>
    <p:sldId id="338" r:id="rId18"/>
    <p:sldId id="584" r:id="rId19"/>
    <p:sldId id="585" r:id="rId20"/>
    <p:sldId id="580" r:id="rId21"/>
    <p:sldId id="581" r:id="rId22"/>
    <p:sldId id="582" r:id="rId23"/>
    <p:sldId id="583" r:id="rId24"/>
    <p:sldId id="335" r:id="rId25"/>
    <p:sldId id="339" r:id="rId26"/>
    <p:sldId id="340" r:id="rId27"/>
    <p:sldId id="336" r:id="rId28"/>
    <p:sldId id="337" r:id="rId29"/>
    <p:sldId id="319" r:id="rId30"/>
    <p:sldId id="321" r:id="rId31"/>
    <p:sldId id="455" r:id="rId32"/>
    <p:sldId id="456" r:id="rId33"/>
    <p:sldId id="457" r:id="rId34"/>
    <p:sldId id="458" r:id="rId35"/>
    <p:sldId id="459" r:id="rId36"/>
    <p:sldId id="460" r:id="rId37"/>
    <p:sldId id="461" r:id="rId38"/>
    <p:sldId id="462" r:id="rId39"/>
    <p:sldId id="570" r:id="rId40"/>
    <p:sldId id="571" r:id="rId41"/>
    <p:sldId id="572" r:id="rId42"/>
    <p:sldId id="341" r:id="rId43"/>
    <p:sldId id="332" r:id="rId44"/>
    <p:sldId id="333" r:id="rId45"/>
    <p:sldId id="463" r:id="rId46"/>
    <p:sldId id="303" r:id="rId47"/>
    <p:sldId id="304" r:id="rId48"/>
    <p:sldId id="312" r:id="rId49"/>
    <p:sldId id="315" r:id="rId50"/>
    <p:sldId id="342" r:id="rId51"/>
    <p:sldId id="343" r:id="rId52"/>
    <p:sldId id="344" r:id="rId53"/>
    <p:sldId id="345" r:id="rId54"/>
    <p:sldId id="574" r:id="rId55"/>
    <p:sldId id="561" r:id="rId56"/>
    <p:sldId id="543" r:id="rId57"/>
    <p:sldId id="544" r:id="rId58"/>
    <p:sldId id="546" r:id="rId59"/>
    <p:sldId id="547" r:id="rId60"/>
    <p:sldId id="551" r:id="rId61"/>
    <p:sldId id="552" r:id="rId62"/>
    <p:sldId id="554" r:id="rId63"/>
    <p:sldId id="557" r:id="rId64"/>
    <p:sldId id="558" r:id="rId65"/>
    <p:sldId id="559" r:id="rId66"/>
    <p:sldId id="560" r:id="rId67"/>
    <p:sldId id="575" r:id="rId68"/>
    <p:sldId id="350" r:id="rId69"/>
    <p:sldId id="352" r:id="rId70"/>
    <p:sldId id="353" r:id="rId71"/>
    <p:sldId id="359" r:id="rId72"/>
    <p:sldId id="360" r:id="rId73"/>
    <p:sldId id="361" r:id="rId74"/>
    <p:sldId id="362" r:id="rId75"/>
    <p:sldId id="578" r:id="rId76"/>
    <p:sldId id="363" r:id="rId77"/>
    <p:sldId id="365" r:id="rId78"/>
    <p:sldId id="366" r:id="rId79"/>
    <p:sldId id="368" r:id="rId80"/>
    <p:sldId id="369" r:id="rId81"/>
    <p:sldId id="370" r:id="rId82"/>
    <p:sldId id="367" r:id="rId83"/>
    <p:sldId id="375" r:id="rId84"/>
    <p:sldId id="371" r:id="rId85"/>
    <p:sldId id="372" r:id="rId86"/>
    <p:sldId id="373" r:id="rId87"/>
    <p:sldId id="374" r:id="rId88"/>
    <p:sldId id="376" r:id="rId89"/>
    <p:sldId id="377" r:id="rId90"/>
    <p:sldId id="378" r:id="rId91"/>
    <p:sldId id="576" r:id="rId92"/>
    <p:sldId id="379" r:id="rId93"/>
    <p:sldId id="380" r:id="rId94"/>
    <p:sldId id="381" r:id="rId95"/>
    <p:sldId id="383" r:id="rId96"/>
    <p:sldId id="384" r:id="rId97"/>
    <p:sldId id="385" r:id="rId98"/>
    <p:sldId id="579" r:id="rId99"/>
    <p:sldId id="386" r:id="rId100"/>
    <p:sldId id="393" r:id="rId101"/>
    <p:sldId id="394" r:id="rId102"/>
    <p:sldId id="450" r:id="rId103"/>
    <p:sldId id="445" r:id="rId104"/>
    <p:sldId id="446" r:id="rId105"/>
    <p:sldId id="447" r:id="rId106"/>
    <p:sldId id="448" r:id="rId107"/>
    <p:sldId id="449" r:id="rId108"/>
    <p:sldId id="402" r:id="rId109"/>
    <p:sldId id="403" r:id="rId110"/>
    <p:sldId id="404" r:id="rId111"/>
    <p:sldId id="406" r:id="rId112"/>
    <p:sldId id="407" r:id="rId113"/>
    <p:sldId id="408" r:id="rId114"/>
    <p:sldId id="409" r:id="rId115"/>
    <p:sldId id="410" r:id="rId116"/>
    <p:sldId id="411" r:id="rId117"/>
    <p:sldId id="412" r:id="rId118"/>
    <p:sldId id="413" r:id="rId119"/>
    <p:sldId id="452" r:id="rId120"/>
    <p:sldId id="453" r:id="rId121"/>
    <p:sldId id="454" r:id="rId122"/>
    <p:sldId id="577" r:id="rId123"/>
    <p:sldId id="418" r:id="rId124"/>
    <p:sldId id="419" r:id="rId125"/>
    <p:sldId id="420" r:id="rId126"/>
    <p:sldId id="421" r:id="rId127"/>
    <p:sldId id="568" r:id="rId128"/>
    <p:sldId id="569" r:id="rId129"/>
    <p:sldId id="422" r:id="rId130"/>
    <p:sldId id="423" r:id="rId131"/>
    <p:sldId id="426" r:id="rId132"/>
    <p:sldId id="444" r:id="rId133"/>
    <p:sldId id="451" r:id="rId134"/>
    <p:sldId id="430" r:id="rId135"/>
    <p:sldId id="431" r:id="rId136"/>
    <p:sldId id="432" r:id="rId137"/>
    <p:sldId id="433" r:id="rId138"/>
    <p:sldId id="434" r:id="rId139"/>
    <p:sldId id="435" r:id="rId140"/>
    <p:sldId id="436" r:id="rId141"/>
    <p:sldId id="437" r:id="rId142"/>
    <p:sldId id="438" r:id="rId143"/>
    <p:sldId id="483" r:id="rId144"/>
    <p:sldId id="484" r:id="rId145"/>
    <p:sldId id="542" r:id="rId146"/>
    <p:sldId id="496" r:id="rId147"/>
    <p:sldId id="497" r:id="rId148"/>
    <p:sldId id="498" r:id="rId149"/>
    <p:sldId id="499" r:id="rId150"/>
    <p:sldId id="505" r:id="rId151"/>
    <p:sldId id="506" r:id="rId152"/>
    <p:sldId id="507" r:id="rId153"/>
    <p:sldId id="508" r:id="rId154"/>
    <p:sldId id="509" r:id="rId155"/>
    <p:sldId id="510" r:id="rId156"/>
    <p:sldId id="511" r:id="rId157"/>
    <p:sldId id="513" r:id="rId158"/>
    <p:sldId id="514" r:id="rId159"/>
    <p:sldId id="515" r:id="rId160"/>
    <p:sldId id="516" r:id="rId161"/>
    <p:sldId id="517" r:id="rId162"/>
    <p:sldId id="518" r:id="rId163"/>
    <p:sldId id="519" r:id="rId164"/>
    <p:sldId id="521" r:id="rId165"/>
    <p:sldId id="522" r:id="rId166"/>
    <p:sldId id="523" r:id="rId167"/>
    <p:sldId id="524" r:id="rId168"/>
    <p:sldId id="525" r:id="rId169"/>
    <p:sldId id="526" r:id="rId170"/>
    <p:sldId id="527" r:id="rId171"/>
    <p:sldId id="528" r:id="rId172"/>
    <p:sldId id="562" r:id="rId173"/>
    <p:sldId id="563" r:id="rId174"/>
    <p:sldId id="565" r:id="rId175"/>
    <p:sldId id="566" r:id="rId176"/>
    <p:sldId id="567" r:id="rId177"/>
  </p:sldIdLst>
  <p:sldSz cx="9144000" cy="6858000" type="screen4x3"/>
  <p:notesSz cx="6858000" cy="9144000"/>
  <p:defaultTextStyle>
    <a:defPPr>
      <a:defRPr lang="ko-KR"/>
    </a:defPPr>
    <a:lvl1pPr algn="ctr" rtl="0" fontAlgn="base" latinLnBrk="1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1pPr>
    <a:lvl2pPr marL="457200" algn="ctr" rtl="0" fontAlgn="base" latinLnBrk="1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2pPr>
    <a:lvl3pPr marL="914400" algn="ctr" rtl="0" fontAlgn="base" latinLnBrk="1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3pPr>
    <a:lvl4pPr marL="1371600" algn="ctr" rtl="0" fontAlgn="base" latinLnBrk="1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4pPr>
    <a:lvl5pPr marL="1828800" algn="ctr" rtl="0" fontAlgn="base" latinLnBrk="1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FF0000"/>
    <a:srgbClr val="0099FF"/>
    <a:srgbClr val="993300"/>
    <a:srgbClr val="B2B2B2"/>
    <a:srgbClr val="339933"/>
    <a:srgbClr val="99FF99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9" autoAdjust="0"/>
    <p:restoredTop sz="79167" autoAdjust="0"/>
  </p:normalViewPr>
  <p:slideViewPr>
    <p:cSldViewPr snapToGrid="0">
      <p:cViewPr varScale="1">
        <p:scale>
          <a:sx n="62" d="100"/>
          <a:sy n="62" d="100"/>
        </p:scale>
        <p:origin x="-82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slide" Target="slides/slide152.xml"/><Relationship Id="rId159" Type="http://schemas.openxmlformats.org/officeDocument/2006/relationships/slide" Target="slides/slide157.xml"/><Relationship Id="rId175" Type="http://schemas.openxmlformats.org/officeDocument/2006/relationships/slide" Target="slides/slide173.xml"/><Relationship Id="rId170" Type="http://schemas.openxmlformats.org/officeDocument/2006/relationships/slide" Target="slides/slide168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181" Type="http://schemas.openxmlformats.org/officeDocument/2006/relationships/theme" Target="theme/theme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slide" Target="slides/slide174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72" Type="http://schemas.openxmlformats.org/officeDocument/2006/relationships/slide" Target="slides/slide170.xml"/><Relationship Id="rId180" Type="http://schemas.openxmlformats.org/officeDocument/2006/relationships/viewProps" Target="view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presProps" Target="presProp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굴림" pitchFamily="34" charset="-127"/>
                <a:ea typeface="굴림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34" charset="-127"/>
                <a:ea typeface="굴림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182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굴림" pitchFamily="34" charset="-127"/>
                <a:ea typeface="굴림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34" charset="-127"/>
                <a:ea typeface="굴림" pitchFamily="34" charset="-127"/>
              </a:defRPr>
            </a:lvl1pPr>
          </a:lstStyle>
          <a:p>
            <a:fld id="{862D5073-F4E0-4399-986E-8346A7AFF0D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>
                <a:latin typeface="Arial" pitchFamily="34" charset="0"/>
                <a:ea typeface="굴림" pitchFamily="34" charset="-127"/>
              </a:rPr>
              <a:t>В предыдущем разделе мы изучили характеристики и функции приборов управления и основные сигнальные линии для их подключения в общую систему.</a:t>
            </a:r>
          </a:p>
          <a:p>
            <a:r>
              <a:rPr lang="ru-RU" smtClean="0">
                <a:latin typeface="Arial" pitchFamily="34" charset="0"/>
                <a:ea typeface="굴림" pitchFamily="34" charset="-127"/>
              </a:rPr>
              <a:t>Далее перейдем к рассмотрению монтажа и наладки системы управления.</a:t>
            </a:r>
          </a:p>
          <a:p>
            <a:r>
              <a:rPr lang="ru-RU" smtClean="0">
                <a:latin typeface="Arial" pitchFamily="34" charset="0"/>
                <a:ea typeface="굴림" pitchFamily="34" charset="-127"/>
              </a:rPr>
              <a:t>На слайде показана общая структура управления. Цветами выделены сигнальные линии различных уровней управления.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>
                <a:latin typeface="Arial" pitchFamily="34" charset="0"/>
                <a:ea typeface="굴림" pitchFamily="34" charset="-127"/>
              </a:rPr>
              <a:t>Первое что необходимо сделать, это установить адресацию на внутренних и задать правильную информацию в наружном блоке о собранной системе кондиционирования.</a:t>
            </a:r>
          </a:p>
          <a:p>
            <a:r>
              <a:rPr lang="ru-RU" smtClean="0">
                <a:latin typeface="Arial" pitchFamily="34" charset="0"/>
                <a:ea typeface="굴림" pitchFamily="34" charset="-127"/>
              </a:rPr>
              <a:t>Внутренний блок имеет следующие вращающиеся переключатели для установки адреса.(см. Слайд). Мы рассмотрим структуру платы управления канального внутреннего блока. Кассетные, настенные внутренние блоки имеют немного отличное расположение элементов, но их назначение и наименование идентично. 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>
                <a:latin typeface="Arial" pitchFamily="34" charset="0"/>
                <a:ea typeface="굴림" pitchFamily="34" charset="-127"/>
              </a:rPr>
              <a:t>Основной адрес, это адрес по которому система управления наружного блока и центральное управление идентифицирует физически подключенный внутренний блок.</a:t>
            </a:r>
          </a:p>
          <a:p>
            <a:r>
              <a:rPr lang="ru-RU" dirty="0" smtClean="0">
                <a:latin typeface="Arial" pitchFamily="34" charset="0"/>
                <a:ea typeface="굴림" pitchFamily="34" charset="-127"/>
              </a:rPr>
              <a:t>Адрес задается двумя переключателями: десятки и единицы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>
                <a:latin typeface="Arial" pitchFamily="34" charset="0"/>
                <a:ea typeface="굴림" pitchFamily="34" charset="-127"/>
              </a:rPr>
              <a:t>Диапазон адресов </a:t>
            </a:r>
            <a:r>
              <a:rPr lang="en-US" smtClean="0">
                <a:latin typeface="Arial" pitchFamily="34" charset="0"/>
                <a:ea typeface="굴림" pitchFamily="34" charset="-127"/>
              </a:rPr>
              <a:t>RMC2 </a:t>
            </a:r>
            <a:r>
              <a:rPr lang="ru-RU" smtClean="0">
                <a:latin typeface="Arial" pitchFamily="34" charset="0"/>
                <a:ea typeface="굴림" pitchFamily="34" charset="-127"/>
              </a:rPr>
              <a:t>исчисляется в 16-тиричной системе. Можно задать до 16 групп.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>
                <a:latin typeface="Arial" pitchFamily="34" charset="0"/>
                <a:ea typeface="굴림" pitchFamily="34" charset="-127"/>
              </a:rPr>
              <a:t>По каждому каналу можно управлять 16 группами кондиционеров. Всего при помощи одного модуля интерфейса </a:t>
            </a:r>
            <a:r>
              <a:rPr lang="en-US" smtClean="0">
                <a:latin typeface="Arial" pitchFamily="34" charset="0"/>
                <a:ea typeface="굴림" pitchFamily="34" charset="-127"/>
              </a:rPr>
              <a:t>MIM-B13 </a:t>
            </a:r>
            <a:r>
              <a:rPr lang="ru-RU" smtClean="0">
                <a:latin typeface="Arial" pitchFamily="34" charset="0"/>
                <a:ea typeface="굴림" pitchFamily="34" charset="-127"/>
              </a:rPr>
              <a:t>осуществляется управление до 48 групп внутренних блоков. Вращающийся переключатель </a:t>
            </a:r>
            <a:r>
              <a:rPr lang="en-US" smtClean="0">
                <a:latin typeface="Arial" pitchFamily="34" charset="0"/>
                <a:ea typeface="굴림" pitchFamily="34" charset="-127"/>
              </a:rPr>
              <a:t>RMC1 </a:t>
            </a:r>
            <a:r>
              <a:rPr lang="ru-RU" smtClean="0">
                <a:latin typeface="Arial" pitchFamily="34" charset="0"/>
                <a:ea typeface="굴림" pitchFamily="34" charset="-127"/>
              </a:rPr>
              <a:t>имеет 16 положений, но если выставить значение адреса более «2», система центрального управления не будет функционировать.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>
                <a:latin typeface="Arial" pitchFamily="34" charset="0"/>
                <a:ea typeface="굴림" pitchFamily="34" charset="-127"/>
              </a:rPr>
              <a:t>Рассмотрим присутствующие на плате внутреннего блока </a:t>
            </a:r>
            <a:r>
              <a:rPr lang="en-US" smtClean="0">
                <a:latin typeface="Arial" pitchFamily="34" charset="0"/>
                <a:ea typeface="굴림" pitchFamily="34" charset="-127"/>
              </a:rPr>
              <a:t>DIP </a:t>
            </a:r>
            <a:r>
              <a:rPr lang="ru-RU" smtClean="0">
                <a:latin typeface="Arial" pitchFamily="34" charset="0"/>
                <a:ea typeface="굴림" pitchFamily="34" charset="-127"/>
              </a:rPr>
              <a:t> переключатели, отвечающие за активацию дополнительных функций.</a:t>
            </a:r>
          </a:p>
          <a:p>
            <a:r>
              <a:rPr lang="ru-RU" smtClean="0">
                <a:latin typeface="Arial" pitchFamily="34" charset="0"/>
                <a:ea typeface="굴림" pitchFamily="34" charset="-127"/>
              </a:rPr>
              <a:t>Основной принцип следующий. Если переключатель в положении «</a:t>
            </a:r>
            <a:r>
              <a:rPr lang="en-US" smtClean="0">
                <a:latin typeface="Arial" pitchFamily="34" charset="0"/>
                <a:ea typeface="굴림" pitchFamily="34" charset="-127"/>
              </a:rPr>
              <a:t>ON</a:t>
            </a:r>
            <a:r>
              <a:rPr lang="ru-RU" smtClean="0">
                <a:latin typeface="Arial" pitchFamily="34" charset="0"/>
                <a:ea typeface="굴림" pitchFamily="34" charset="-127"/>
              </a:rPr>
              <a:t>», функция не действует. Если переключатель в положении «</a:t>
            </a:r>
            <a:r>
              <a:rPr lang="en-US" smtClean="0">
                <a:latin typeface="Arial" pitchFamily="34" charset="0"/>
                <a:ea typeface="굴림" pitchFamily="34" charset="-127"/>
              </a:rPr>
              <a:t>OFF</a:t>
            </a:r>
            <a:r>
              <a:rPr lang="ru-RU" smtClean="0">
                <a:latin typeface="Arial" pitchFamily="34" charset="0"/>
                <a:ea typeface="굴림" pitchFamily="34" charset="-127"/>
              </a:rPr>
              <a:t>», функция активирована. </a:t>
            </a:r>
          </a:p>
          <a:p>
            <a:r>
              <a:rPr lang="ru-RU" smtClean="0">
                <a:latin typeface="Arial" pitchFamily="34" charset="0"/>
                <a:ea typeface="굴림" pitchFamily="34" charset="-127"/>
              </a:rPr>
              <a:t>Наиболее значимые переключатели, вне зависимости от модели внутреннего блока: К1, К2, К11.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>
                <a:latin typeface="Arial" pitchFamily="34" charset="0"/>
                <a:ea typeface="굴림" pitchFamily="34" charset="-127"/>
              </a:rPr>
              <a:t>Индикация обмена данными между основным и дополнительным котроллером наружного блока, а также между главным и дополнительными наружными блоками.</a:t>
            </a:r>
          </a:p>
          <a:p>
            <a:r>
              <a:rPr lang="ru-RU" smtClean="0">
                <a:latin typeface="Arial" pitchFamily="34" charset="0"/>
                <a:ea typeface="굴림" pitchFamily="34" charset="-127"/>
              </a:rPr>
              <a:t>В таблице указаны адреса, индицируемые при получении  ответного сигнала от соответствующего контроллера системы.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  <a:ea typeface="굴림" pitchFamily="34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Slide_gold copy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7" r:id="rId2"/>
    <p:sldLayoutId id="2147483686" r:id="rId3"/>
    <p:sldLayoutId id="2147483685" r:id="rId4"/>
    <p:sldLayoutId id="2147483684" r:id="rId5"/>
    <p:sldLayoutId id="2147483683" r:id="rId6"/>
    <p:sldLayoutId id="2147483682" r:id="rId7"/>
    <p:sldLayoutId id="2147483681" r:id="rId8"/>
    <p:sldLayoutId id="2147483680" r:id="rId9"/>
    <p:sldLayoutId id="2147483679" r:id="rId10"/>
    <p:sldLayoutId id="2147483678" r:id="rId11"/>
    <p:sldLayoutId id="2147483677" r:id="rId12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3000" b="1">
          <a:solidFill>
            <a:srgbClr val="468634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3000" b="1">
          <a:solidFill>
            <a:srgbClr val="468634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3000" b="1">
          <a:solidFill>
            <a:srgbClr val="468634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3000" b="1">
          <a:solidFill>
            <a:srgbClr val="468634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3000" b="1">
          <a:solidFill>
            <a:srgbClr val="468634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3000" b="1">
          <a:solidFill>
            <a:srgbClr val="468634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3000" b="1">
          <a:solidFill>
            <a:srgbClr val="468634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3000" b="1">
          <a:solidFill>
            <a:srgbClr val="468634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3000" b="1">
          <a:solidFill>
            <a:srgbClr val="468634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kumimoji="1" sz="1100" b="1">
          <a:solidFill>
            <a:srgbClr val="468634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8" descr="Slide_gold copy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9" r:id="rId2"/>
    <p:sldLayoutId id="2147483698" r:id="rId3"/>
    <p:sldLayoutId id="2147483697" r:id="rId4"/>
    <p:sldLayoutId id="2147483696" r:id="rId5"/>
    <p:sldLayoutId id="2147483695" r:id="rId6"/>
    <p:sldLayoutId id="2147483694" r:id="rId7"/>
    <p:sldLayoutId id="2147483693" r:id="rId8"/>
    <p:sldLayoutId id="2147483692" r:id="rId9"/>
    <p:sldLayoutId id="2147483691" r:id="rId10"/>
    <p:sldLayoutId id="2147483690" r:id="rId11"/>
    <p:sldLayoutId id="2147483689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Blip>
          <a:blip r:embed="rId15"/>
        </a:buBlip>
        <a:defRPr kumimoji="1"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Blip>
          <a:blip r:embed="rId16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Wingdings" pitchFamily="2" charset="2"/>
        <a:buChar char="§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Blip>
          <a:blip r:embed="rId16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Blip>
          <a:blip r:embed="rId16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Blip>
          <a:blip r:embed="rId16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Blip>
          <a:blip r:embed="rId16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Blip>
          <a:blip r:embed="rId16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jpe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7" Type="http://schemas.openxmlformats.org/officeDocument/2006/relationships/image" Target="../media/image356.jpe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5.png"/><Relationship Id="rId5" Type="http://schemas.openxmlformats.org/officeDocument/2006/relationships/image" Target="../media/image354.jpeg"/><Relationship Id="rId4" Type="http://schemas.openxmlformats.org/officeDocument/2006/relationships/image" Target="../media/image35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image" Target="../media/image3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9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5.png"/><Relationship Id="rId3" Type="http://schemas.openxmlformats.org/officeDocument/2006/relationships/image" Target="../media/image361.png"/><Relationship Id="rId7" Type="http://schemas.openxmlformats.org/officeDocument/2006/relationships/image" Target="../media/image359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4.png"/><Relationship Id="rId5" Type="http://schemas.openxmlformats.org/officeDocument/2006/relationships/image" Target="../media/image363.png"/><Relationship Id="rId4" Type="http://schemas.openxmlformats.org/officeDocument/2006/relationships/image" Target="../media/image36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53.png"/><Relationship Id="rId12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4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39.png"/><Relationship Id="rId9" Type="http://schemas.openxmlformats.org/officeDocument/2006/relationships/image" Target="../media/image55.png"/><Relationship Id="rId14" Type="http://schemas.openxmlformats.org/officeDocument/2006/relationships/image" Target="../media/image50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png"/><Relationship Id="rId7" Type="http://schemas.openxmlformats.org/officeDocument/2006/relationships/image" Target="../media/image371.png"/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69.jpeg"/><Relationship Id="rId4" Type="http://schemas.openxmlformats.org/officeDocument/2006/relationships/image" Target="../media/image368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3.png"/><Relationship Id="rId3" Type="http://schemas.openxmlformats.org/officeDocument/2006/relationships/image" Target="../media/image378.png"/><Relationship Id="rId7" Type="http://schemas.openxmlformats.org/officeDocument/2006/relationships/image" Target="../media/image382.jpeg"/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1.png"/><Relationship Id="rId5" Type="http://schemas.openxmlformats.org/officeDocument/2006/relationships/image" Target="../media/image380.jpeg"/><Relationship Id="rId4" Type="http://schemas.openxmlformats.org/officeDocument/2006/relationships/image" Target="../media/image379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7" Type="http://schemas.openxmlformats.org/officeDocument/2006/relationships/image" Target="../media/image388.png"/><Relationship Id="rId2" Type="http://schemas.openxmlformats.org/officeDocument/2006/relationships/image" Target="../media/image3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8.png"/><Relationship Id="rId5" Type="http://schemas.openxmlformats.org/officeDocument/2006/relationships/image" Target="../media/image387.jpeg"/><Relationship Id="rId4" Type="http://schemas.openxmlformats.org/officeDocument/2006/relationships/image" Target="../media/image386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8.png"/><Relationship Id="rId3" Type="http://schemas.openxmlformats.org/officeDocument/2006/relationships/image" Target="../media/image393.png"/><Relationship Id="rId7" Type="http://schemas.openxmlformats.org/officeDocument/2006/relationships/image" Target="../media/image397.png"/><Relationship Id="rId12" Type="http://schemas.openxmlformats.org/officeDocument/2006/relationships/image" Target="../media/image402.png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6.png"/><Relationship Id="rId11" Type="http://schemas.openxmlformats.org/officeDocument/2006/relationships/image" Target="../media/image401.png"/><Relationship Id="rId5" Type="http://schemas.openxmlformats.org/officeDocument/2006/relationships/image" Target="../media/image395.png"/><Relationship Id="rId10" Type="http://schemas.openxmlformats.org/officeDocument/2006/relationships/image" Target="../media/image400.png"/><Relationship Id="rId4" Type="http://schemas.openxmlformats.org/officeDocument/2006/relationships/image" Target="../media/image394.png"/><Relationship Id="rId9" Type="http://schemas.openxmlformats.org/officeDocument/2006/relationships/image" Target="../media/image399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2" Type="http://schemas.openxmlformats.org/officeDocument/2006/relationships/image" Target="../media/image40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5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1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1.png"/><Relationship Id="rId4" Type="http://schemas.openxmlformats.org/officeDocument/2006/relationships/image" Target="../media/image41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png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6.png"/><Relationship Id="rId3" Type="http://schemas.openxmlformats.org/officeDocument/2006/relationships/image" Target="../media/image392.png"/><Relationship Id="rId7" Type="http://schemas.openxmlformats.org/officeDocument/2006/relationships/image" Target="../media/image395.png"/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5.png"/><Relationship Id="rId11" Type="http://schemas.openxmlformats.org/officeDocument/2006/relationships/image" Target="../media/image400.png"/><Relationship Id="rId5" Type="http://schemas.openxmlformats.org/officeDocument/2006/relationships/image" Target="../media/image414.png"/><Relationship Id="rId10" Type="http://schemas.openxmlformats.org/officeDocument/2006/relationships/image" Target="../media/image397.png"/><Relationship Id="rId4" Type="http://schemas.openxmlformats.org/officeDocument/2006/relationships/image" Target="../media/image393.png"/><Relationship Id="rId9" Type="http://schemas.openxmlformats.org/officeDocument/2006/relationships/image" Target="../media/image416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7.png"/><Relationship Id="rId3" Type="http://schemas.openxmlformats.org/officeDocument/2006/relationships/image" Target="../media/image392.png"/><Relationship Id="rId7" Type="http://schemas.openxmlformats.org/officeDocument/2006/relationships/image" Target="../media/image396.png"/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5.png"/><Relationship Id="rId11" Type="http://schemas.openxmlformats.org/officeDocument/2006/relationships/image" Target="../media/image419.png"/><Relationship Id="rId5" Type="http://schemas.openxmlformats.org/officeDocument/2006/relationships/image" Target="../media/image415.png"/><Relationship Id="rId10" Type="http://schemas.openxmlformats.org/officeDocument/2006/relationships/image" Target="../media/image418.png"/><Relationship Id="rId4" Type="http://schemas.openxmlformats.org/officeDocument/2006/relationships/image" Target="../media/image393.png"/><Relationship Id="rId9" Type="http://schemas.openxmlformats.org/officeDocument/2006/relationships/image" Target="../media/image400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image" Target="../media/image420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9.png"/><Relationship Id="rId3" Type="http://schemas.openxmlformats.org/officeDocument/2006/relationships/image" Target="../media/image424.png"/><Relationship Id="rId7" Type="http://schemas.openxmlformats.org/officeDocument/2006/relationships/image" Target="../media/image428.png"/><Relationship Id="rId2" Type="http://schemas.openxmlformats.org/officeDocument/2006/relationships/image" Target="../media/image4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7.png"/><Relationship Id="rId5" Type="http://schemas.openxmlformats.org/officeDocument/2006/relationships/image" Target="../media/image426.png"/><Relationship Id="rId4" Type="http://schemas.openxmlformats.org/officeDocument/2006/relationships/image" Target="../media/image425.png"/><Relationship Id="rId9" Type="http://schemas.openxmlformats.org/officeDocument/2006/relationships/image" Target="../media/image430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5.png"/><Relationship Id="rId3" Type="http://schemas.openxmlformats.org/officeDocument/2006/relationships/image" Target="../media/image432.png"/><Relationship Id="rId7" Type="http://schemas.openxmlformats.org/officeDocument/2006/relationships/image" Target="../media/image434.png"/><Relationship Id="rId12" Type="http://schemas.openxmlformats.org/officeDocument/2006/relationships/image" Target="../media/image439.png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3.png"/><Relationship Id="rId11" Type="http://schemas.openxmlformats.org/officeDocument/2006/relationships/image" Target="../media/image438.png"/><Relationship Id="rId5" Type="http://schemas.openxmlformats.org/officeDocument/2006/relationships/image" Target="../media/image424.png"/><Relationship Id="rId10" Type="http://schemas.openxmlformats.org/officeDocument/2006/relationships/image" Target="../media/image437.png"/><Relationship Id="rId4" Type="http://schemas.openxmlformats.org/officeDocument/2006/relationships/image" Target="../media/image423.jpeg"/><Relationship Id="rId9" Type="http://schemas.openxmlformats.org/officeDocument/2006/relationships/image" Target="../media/image436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8.png"/><Relationship Id="rId13" Type="http://schemas.openxmlformats.org/officeDocument/2006/relationships/image" Target="../media/image448.png"/><Relationship Id="rId3" Type="http://schemas.openxmlformats.org/officeDocument/2006/relationships/image" Target="../media/image441.png"/><Relationship Id="rId7" Type="http://schemas.openxmlformats.org/officeDocument/2006/relationships/image" Target="../media/image443.png"/><Relationship Id="rId12" Type="http://schemas.openxmlformats.org/officeDocument/2006/relationships/image" Target="../media/image447.png"/><Relationship Id="rId2" Type="http://schemas.openxmlformats.org/officeDocument/2006/relationships/image" Target="../media/image4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7.png"/><Relationship Id="rId11" Type="http://schemas.openxmlformats.org/officeDocument/2006/relationships/image" Target="../media/image446.png"/><Relationship Id="rId5" Type="http://schemas.openxmlformats.org/officeDocument/2006/relationships/image" Target="../media/image442.png"/><Relationship Id="rId10" Type="http://schemas.openxmlformats.org/officeDocument/2006/relationships/image" Target="../media/image445.png"/><Relationship Id="rId4" Type="http://schemas.openxmlformats.org/officeDocument/2006/relationships/image" Target="../media/image378.png"/><Relationship Id="rId9" Type="http://schemas.openxmlformats.org/officeDocument/2006/relationships/image" Target="../media/image444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9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3.png"/><Relationship Id="rId7" Type="http://schemas.openxmlformats.org/officeDocument/2006/relationships/image" Target="../media/image391.png"/><Relationship Id="rId2" Type="http://schemas.openxmlformats.org/officeDocument/2006/relationships/image" Target="../media/image4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6.wmf"/><Relationship Id="rId5" Type="http://schemas.openxmlformats.org/officeDocument/2006/relationships/image" Target="../media/image455.wmf"/><Relationship Id="rId4" Type="http://schemas.openxmlformats.org/officeDocument/2006/relationships/image" Target="../media/image454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5.wmf"/><Relationship Id="rId7" Type="http://schemas.openxmlformats.org/officeDocument/2006/relationships/image" Target="../media/image456.wmf"/><Relationship Id="rId2" Type="http://schemas.openxmlformats.org/officeDocument/2006/relationships/image" Target="../media/image4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9.png"/><Relationship Id="rId5" Type="http://schemas.openxmlformats.org/officeDocument/2006/relationships/image" Target="../media/image454.png"/><Relationship Id="rId4" Type="http://schemas.openxmlformats.org/officeDocument/2006/relationships/image" Target="../media/image458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7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3.png"/><Relationship Id="rId4" Type="http://schemas.openxmlformats.org/officeDocument/2006/relationships/image" Target="../media/image462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8.png"/><Relationship Id="rId3" Type="http://schemas.openxmlformats.org/officeDocument/2006/relationships/image" Target="../media/image442.png"/><Relationship Id="rId7" Type="http://schemas.openxmlformats.org/officeDocument/2006/relationships/image" Target="../media/image467.png"/><Relationship Id="rId2" Type="http://schemas.openxmlformats.org/officeDocument/2006/relationships/image" Target="../media/image4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6.png"/><Relationship Id="rId5" Type="http://schemas.openxmlformats.org/officeDocument/2006/relationships/image" Target="../media/image447.png"/><Relationship Id="rId4" Type="http://schemas.openxmlformats.org/officeDocument/2006/relationships/image" Target="../media/image46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0.png"/><Relationship Id="rId7" Type="http://schemas.openxmlformats.org/officeDocument/2006/relationships/image" Target="../media/image6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1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9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2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9.png"/><Relationship Id="rId3" Type="http://schemas.openxmlformats.org/officeDocument/2006/relationships/image" Target="../media/image474.png"/><Relationship Id="rId7" Type="http://schemas.openxmlformats.org/officeDocument/2006/relationships/image" Target="../media/image478.png"/><Relationship Id="rId2" Type="http://schemas.openxmlformats.org/officeDocument/2006/relationships/image" Target="../media/image4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7.png"/><Relationship Id="rId11" Type="http://schemas.openxmlformats.org/officeDocument/2006/relationships/image" Target="../media/image482.png"/><Relationship Id="rId5" Type="http://schemas.openxmlformats.org/officeDocument/2006/relationships/image" Target="../media/image476.png"/><Relationship Id="rId10" Type="http://schemas.openxmlformats.org/officeDocument/2006/relationships/image" Target="../media/image481.png"/><Relationship Id="rId4" Type="http://schemas.openxmlformats.org/officeDocument/2006/relationships/image" Target="../media/image475.jpeg"/><Relationship Id="rId9" Type="http://schemas.openxmlformats.org/officeDocument/2006/relationships/image" Target="../media/image480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9.png"/><Relationship Id="rId13" Type="http://schemas.openxmlformats.org/officeDocument/2006/relationships/image" Target="../media/image494.png"/><Relationship Id="rId18" Type="http://schemas.openxmlformats.org/officeDocument/2006/relationships/image" Target="../media/image499.png"/><Relationship Id="rId3" Type="http://schemas.openxmlformats.org/officeDocument/2006/relationships/image" Target="../media/image484.png"/><Relationship Id="rId7" Type="http://schemas.openxmlformats.org/officeDocument/2006/relationships/image" Target="../media/image488.png"/><Relationship Id="rId12" Type="http://schemas.openxmlformats.org/officeDocument/2006/relationships/image" Target="../media/image493.png"/><Relationship Id="rId17" Type="http://schemas.openxmlformats.org/officeDocument/2006/relationships/image" Target="../media/image498.png"/><Relationship Id="rId2" Type="http://schemas.openxmlformats.org/officeDocument/2006/relationships/image" Target="../media/image483.png"/><Relationship Id="rId16" Type="http://schemas.openxmlformats.org/officeDocument/2006/relationships/image" Target="../media/image497.png"/><Relationship Id="rId20" Type="http://schemas.openxmlformats.org/officeDocument/2006/relationships/image" Target="../media/image5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7.png"/><Relationship Id="rId11" Type="http://schemas.openxmlformats.org/officeDocument/2006/relationships/image" Target="../media/image492.wmf"/><Relationship Id="rId5" Type="http://schemas.openxmlformats.org/officeDocument/2006/relationships/image" Target="../media/image486.png"/><Relationship Id="rId15" Type="http://schemas.openxmlformats.org/officeDocument/2006/relationships/image" Target="../media/image496.png"/><Relationship Id="rId10" Type="http://schemas.openxmlformats.org/officeDocument/2006/relationships/image" Target="../media/image491.jpeg"/><Relationship Id="rId19" Type="http://schemas.openxmlformats.org/officeDocument/2006/relationships/image" Target="../media/image500.png"/><Relationship Id="rId4" Type="http://schemas.openxmlformats.org/officeDocument/2006/relationships/image" Target="../media/image485.png"/><Relationship Id="rId9" Type="http://schemas.openxmlformats.org/officeDocument/2006/relationships/image" Target="../media/image490.png"/><Relationship Id="rId14" Type="http://schemas.openxmlformats.org/officeDocument/2006/relationships/image" Target="../media/image495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3.png"/><Relationship Id="rId2" Type="http://schemas.openxmlformats.org/officeDocument/2006/relationships/image" Target="../media/image50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5.jpeg"/><Relationship Id="rId4" Type="http://schemas.openxmlformats.org/officeDocument/2006/relationships/image" Target="../media/image504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7.png"/><Relationship Id="rId2" Type="http://schemas.openxmlformats.org/officeDocument/2006/relationships/image" Target="../media/image50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9.png"/><Relationship Id="rId4" Type="http://schemas.openxmlformats.org/officeDocument/2006/relationships/image" Target="../media/image508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6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9.png"/><Relationship Id="rId5" Type="http://schemas.openxmlformats.org/officeDocument/2006/relationships/image" Target="../media/image511.png"/><Relationship Id="rId4" Type="http://schemas.openxmlformats.org/officeDocument/2006/relationships/image" Target="../media/image507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6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9.png"/><Relationship Id="rId5" Type="http://schemas.openxmlformats.org/officeDocument/2006/relationships/image" Target="../media/image511.png"/><Relationship Id="rId4" Type="http://schemas.openxmlformats.org/officeDocument/2006/relationships/image" Target="../media/image512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4.png"/><Relationship Id="rId2" Type="http://schemas.openxmlformats.org/officeDocument/2006/relationships/image" Target="../media/image5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5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7.png"/><Relationship Id="rId2" Type="http://schemas.openxmlformats.org/officeDocument/2006/relationships/image" Target="../media/image5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8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2.png"/><Relationship Id="rId4" Type="http://schemas.openxmlformats.org/officeDocument/2006/relationships/image" Target="../media/image521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4.png"/><Relationship Id="rId2" Type="http://schemas.openxmlformats.org/officeDocument/2006/relationships/image" Target="../media/image5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7.png"/><Relationship Id="rId5" Type="http://schemas.openxmlformats.org/officeDocument/2006/relationships/image" Target="../media/image526.png"/><Relationship Id="rId4" Type="http://schemas.openxmlformats.org/officeDocument/2006/relationships/image" Target="../media/image525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4.png"/><Relationship Id="rId2" Type="http://schemas.openxmlformats.org/officeDocument/2006/relationships/image" Target="../media/image5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0.png"/><Relationship Id="rId4" Type="http://schemas.openxmlformats.org/officeDocument/2006/relationships/image" Target="../media/image529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2.png"/><Relationship Id="rId7" Type="http://schemas.openxmlformats.org/officeDocument/2006/relationships/image" Target="../media/image536.png"/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5.png"/><Relationship Id="rId5" Type="http://schemas.openxmlformats.org/officeDocument/2006/relationships/image" Target="../media/image534.png"/><Relationship Id="rId4" Type="http://schemas.openxmlformats.org/officeDocument/2006/relationships/image" Target="../media/image53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8.png"/><Relationship Id="rId2" Type="http://schemas.openxmlformats.org/officeDocument/2006/relationships/image" Target="../media/image5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9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4.png"/><Relationship Id="rId3" Type="http://schemas.openxmlformats.org/officeDocument/2006/relationships/image" Target="../media/image519.png"/><Relationship Id="rId7" Type="http://schemas.openxmlformats.org/officeDocument/2006/relationships/image" Target="../media/image543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2.png"/><Relationship Id="rId5" Type="http://schemas.openxmlformats.org/officeDocument/2006/relationships/image" Target="../media/image542.png"/><Relationship Id="rId4" Type="http://schemas.openxmlformats.org/officeDocument/2006/relationships/image" Target="../media/image541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6.png"/><Relationship Id="rId7" Type="http://schemas.openxmlformats.org/officeDocument/2006/relationships/image" Target="../media/image271.png"/><Relationship Id="rId2" Type="http://schemas.openxmlformats.org/officeDocument/2006/relationships/image" Target="../media/image5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8.png"/><Relationship Id="rId5" Type="http://schemas.openxmlformats.org/officeDocument/2006/relationships/image" Target="../media/image32.png"/><Relationship Id="rId4" Type="http://schemas.openxmlformats.org/officeDocument/2006/relationships/image" Target="../media/image5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6.png"/><Relationship Id="rId7" Type="http://schemas.openxmlformats.org/officeDocument/2006/relationships/image" Target="../media/image549.png"/><Relationship Id="rId2" Type="http://schemas.openxmlformats.org/officeDocument/2006/relationships/image" Target="../media/image5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.png"/><Relationship Id="rId5" Type="http://schemas.openxmlformats.org/officeDocument/2006/relationships/image" Target="../media/image32.png"/><Relationship Id="rId4" Type="http://schemas.openxmlformats.org/officeDocument/2006/relationships/image" Target="../media/image547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6.png"/><Relationship Id="rId7" Type="http://schemas.openxmlformats.org/officeDocument/2006/relationships/image" Target="../media/image547.png"/><Relationship Id="rId2" Type="http://schemas.openxmlformats.org/officeDocument/2006/relationships/image" Target="../media/image5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8.png"/><Relationship Id="rId5" Type="http://schemas.openxmlformats.org/officeDocument/2006/relationships/image" Target="../media/image271.png"/><Relationship Id="rId4" Type="http://schemas.openxmlformats.org/officeDocument/2006/relationships/image" Target="../media/image32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6.png"/><Relationship Id="rId7" Type="http://schemas.openxmlformats.org/officeDocument/2006/relationships/image" Target="../media/image271.png"/><Relationship Id="rId2" Type="http://schemas.openxmlformats.org/officeDocument/2006/relationships/image" Target="../media/image5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9.png"/><Relationship Id="rId5" Type="http://schemas.openxmlformats.org/officeDocument/2006/relationships/image" Target="../media/image32.png"/><Relationship Id="rId4" Type="http://schemas.openxmlformats.org/officeDocument/2006/relationships/image" Target="../media/image547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8.png"/><Relationship Id="rId2" Type="http://schemas.openxmlformats.org/officeDocument/2006/relationships/image" Target="../media/image5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9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5.png"/><Relationship Id="rId3" Type="http://schemas.openxmlformats.org/officeDocument/2006/relationships/image" Target="../media/image551.png"/><Relationship Id="rId7" Type="http://schemas.openxmlformats.org/officeDocument/2006/relationships/image" Target="../media/image554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5.jpeg"/><Relationship Id="rId5" Type="http://schemas.openxmlformats.org/officeDocument/2006/relationships/image" Target="../media/image553.png"/><Relationship Id="rId4" Type="http://schemas.openxmlformats.org/officeDocument/2006/relationships/image" Target="../media/image552.png"/><Relationship Id="rId9" Type="http://schemas.openxmlformats.org/officeDocument/2006/relationships/image" Target="../media/image556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7.png"/><Relationship Id="rId2" Type="http://schemas.openxmlformats.org/officeDocument/2006/relationships/image" Target="../media/image5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8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8.png"/><Relationship Id="rId2" Type="http://schemas.openxmlformats.org/officeDocument/2006/relationships/image" Target="../media/image5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0.png"/><Relationship Id="rId4" Type="http://schemas.openxmlformats.org/officeDocument/2006/relationships/image" Target="../media/image559.png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1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3.png"/><Relationship Id="rId2" Type="http://schemas.openxmlformats.org/officeDocument/2006/relationships/image" Target="../media/image5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2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5.png"/><Relationship Id="rId2" Type="http://schemas.openxmlformats.org/officeDocument/2006/relationships/image" Target="../media/image5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8.png"/><Relationship Id="rId3" Type="http://schemas.openxmlformats.org/officeDocument/2006/relationships/image" Target="../media/image564.png"/><Relationship Id="rId7" Type="http://schemas.openxmlformats.org/officeDocument/2006/relationships/image" Target="../media/image474.png"/><Relationship Id="rId2" Type="http://schemas.openxmlformats.org/officeDocument/2006/relationships/image" Target="../media/image5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3.png"/><Relationship Id="rId11" Type="http://schemas.openxmlformats.org/officeDocument/2006/relationships/image" Target="../media/image482.png"/><Relationship Id="rId5" Type="http://schemas.openxmlformats.org/officeDocument/2006/relationships/image" Target="../media/image477.png"/><Relationship Id="rId10" Type="http://schemas.openxmlformats.org/officeDocument/2006/relationships/image" Target="../media/image481.png"/><Relationship Id="rId4" Type="http://schemas.openxmlformats.org/officeDocument/2006/relationships/image" Target="../media/image476.png"/><Relationship Id="rId9" Type="http://schemas.openxmlformats.org/officeDocument/2006/relationships/image" Target="../media/image569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1.jpeg"/><Relationship Id="rId2" Type="http://schemas.openxmlformats.org/officeDocument/2006/relationships/image" Target="../media/image570.jpeg"/><Relationship Id="rId1" Type="http://schemas.openxmlformats.org/officeDocument/2006/relationships/slideLayout" Target="../slideLayouts/slideLayout1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3.jpeg"/><Relationship Id="rId7" Type="http://schemas.openxmlformats.org/officeDocument/2006/relationships/image" Target="../media/image577.png"/><Relationship Id="rId2" Type="http://schemas.openxmlformats.org/officeDocument/2006/relationships/image" Target="../media/image57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6.png"/><Relationship Id="rId5" Type="http://schemas.openxmlformats.org/officeDocument/2006/relationships/image" Target="../media/image575.png"/><Relationship Id="rId4" Type="http://schemas.openxmlformats.org/officeDocument/2006/relationships/image" Target="../media/image574.jpe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9.png"/><Relationship Id="rId2" Type="http://schemas.openxmlformats.org/officeDocument/2006/relationships/image" Target="../media/image578.png"/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1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1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3.png"/><Relationship Id="rId2" Type="http://schemas.openxmlformats.org/officeDocument/2006/relationships/image" Target="../media/image58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21.png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11" Type="http://schemas.openxmlformats.org/officeDocument/2006/relationships/oleObject" Target="../embeddings/oleObject1.bin"/><Relationship Id="rId24" Type="http://schemas.openxmlformats.org/officeDocument/2006/relationships/image" Target="../media/image24.png"/><Relationship Id="rId5" Type="http://schemas.openxmlformats.org/officeDocument/2006/relationships/image" Target="../media/image6.jpe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4.jpe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2.png"/><Relationship Id="rId10" Type="http://schemas.openxmlformats.org/officeDocument/2006/relationships/image" Target="../media/image79.png"/><Relationship Id="rId4" Type="http://schemas.openxmlformats.org/officeDocument/2006/relationships/image" Target="../media/image71.png"/><Relationship Id="rId9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jpeg"/><Relationship Id="rId7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68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8.png"/><Relationship Id="rId7" Type="http://schemas.openxmlformats.org/officeDocument/2006/relationships/image" Target="../media/image84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Relationship Id="rId9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3.png"/><Relationship Id="rId7" Type="http://schemas.openxmlformats.org/officeDocument/2006/relationships/image" Target="../media/image84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96.png"/><Relationship Id="rId4" Type="http://schemas.openxmlformats.org/officeDocument/2006/relationships/image" Target="../media/image82.jpeg"/><Relationship Id="rId9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04.png"/><Relationship Id="rId7" Type="http://schemas.openxmlformats.org/officeDocument/2006/relationships/image" Target="../media/image164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png"/><Relationship Id="rId5" Type="http://schemas.openxmlformats.org/officeDocument/2006/relationships/image" Target="../media/image163.png"/><Relationship Id="rId10" Type="http://schemas.openxmlformats.org/officeDocument/2006/relationships/image" Target="../media/image167.png"/><Relationship Id="rId4" Type="http://schemas.openxmlformats.org/officeDocument/2006/relationships/image" Target="../media/image162.png"/><Relationship Id="rId9" Type="http://schemas.openxmlformats.org/officeDocument/2006/relationships/image" Target="../media/image1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5" Type="http://schemas.openxmlformats.org/officeDocument/2006/relationships/image" Target="../media/image181.wmf"/><Relationship Id="rId4" Type="http://schemas.openxmlformats.org/officeDocument/2006/relationships/image" Target="../media/image18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04.png"/><Relationship Id="rId7" Type="http://schemas.openxmlformats.org/officeDocument/2006/relationships/image" Target="../media/image189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eg"/><Relationship Id="rId5" Type="http://schemas.openxmlformats.org/officeDocument/2006/relationships/image" Target="../media/image187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png"/><Relationship Id="rId4" Type="http://schemas.openxmlformats.org/officeDocument/2006/relationships/image" Target="../media/image10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13" Type="http://schemas.openxmlformats.org/officeDocument/2006/relationships/image" Target="../media/image212.png"/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12" Type="http://schemas.openxmlformats.org/officeDocument/2006/relationships/image" Target="../media/image211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11" Type="http://schemas.openxmlformats.org/officeDocument/2006/relationships/image" Target="../media/image210.png"/><Relationship Id="rId5" Type="http://schemas.openxmlformats.org/officeDocument/2006/relationships/image" Target="../media/image204.png"/><Relationship Id="rId10" Type="http://schemas.openxmlformats.org/officeDocument/2006/relationships/image" Target="../media/image209.png"/><Relationship Id="rId4" Type="http://schemas.openxmlformats.org/officeDocument/2006/relationships/image" Target="../media/image203.png"/><Relationship Id="rId9" Type="http://schemas.openxmlformats.org/officeDocument/2006/relationships/image" Target="../media/image20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5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13" Type="http://schemas.openxmlformats.org/officeDocument/2006/relationships/image" Target="../media/image238.png"/><Relationship Id="rId3" Type="http://schemas.openxmlformats.org/officeDocument/2006/relationships/image" Target="../media/image228.png"/><Relationship Id="rId7" Type="http://schemas.openxmlformats.org/officeDocument/2006/relationships/image" Target="../media/image232.png"/><Relationship Id="rId12" Type="http://schemas.openxmlformats.org/officeDocument/2006/relationships/image" Target="../media/image23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11" Type="http://schemas.openxmlformats.org/officeDocument/2006/relationships/image" Target="../media/image236.png"/><Relationship Id="rId5" Type="http://schemas.openxmlformats.org/officeDocument/2006/relationships/image" Target="../media/image230.png"/><Relationship Id="rId15" Type="http://schemas.openxmlformats.org/officeDocument/2006/relationships/image" Target="../media/image240.jpeg"/><Relationship Id="rId10" Type="http://schemas.openxmlformats.org/officeDocument/2006/relationships/image" Target="../media/image235.png"/><Relationship Id="rId4" Type="http://schemas.openxmlformats.org/officeDocument/2006/relationships/image" Target="../media/image229.png"/><Relationship Id="rId9" Type="http://schemas.openxmlformats.org/officeDocument/2006/relationships/image" Target="../media/image234.png"/><Relationship Id="rId14" Type="http://schemas.openxmlformats.org/officeDocument/2006/relationships/image" Target="../media/image23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24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24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8.jpeg"/><Relationship Id="rId4" Type="http://schemas.openxmlformats.org/officeDocument/2006/relationships/image" Target="../media/image24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3" Type="http://schemas.openxmlformats.org/officeDocument/2006/relationships/image" Target="../media/image250.png"/><Relationship Id="rId7" Type="http://schemas.openxmlformats.org/officeDocument/2006/relationships/image" Target="../media/image254.jpe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251.png"/><Relationship Id="rId9" Type="http://schemas.openxmlformats.org/officeDocument/2006/relationships/image" Target="../media/image256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3" Type="http://schemas.openxmlformats.org/officeDocument/2006/relationships/image" Target="../media/image251.png"/><Relationship Id="rId7" Type="http://schemas.openxmlformats.org/officeDocument/2006/relationships/image" Target="../media/image257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jpeg"/><Relationship Id="rId11" Type="http://schemas.openxmlformats.org/officeDocument/2006/relationships/image" Target="../media/image261.png"/><Relationship Id="rId5" Type="http://schemas.openxmlformats.org/officeDocument/2006/relationships/image" Target="../media/image253.png"/><Relationship Id="rId10" Type="http://schemas.openxmlformats.org/officeDocument/2006/relationships/image" Target="../media/image260.png"/><Relationship Id="rId4" Type="http://schemas.openxmlformats.org/officeDocument/2006/relationships/image" Target="../media/image252.png"/><Relationship Id="rId9" Type="http://schemas.openxmlformats.org/officeDocument/2006/relationships/image" Target="../media/image25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3" Type="http://schemas.openxmlformats.org/officeDocument/2006/relationships/image" Target="../media/image262.png"/><Relationship Id="rId7" Type="http://schemas.openxmlformats.org/officeDocument/2006/relationships/image" Target="../media/image264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jpeg"/><Relationship Id="rId11" Type="http://schemas.openxmlformats.org/officeDocument/2006/relationships/image" Target="../media/image267.png"/><Relationship Id="rId5" Type="http://schemas.openxmlformats.org/officeDocument/2006/relationships/image" Target="../media/image253.png"/><Relationship Id="rId10" Type="http://schemas.openxmlformats.org/officeDocument/2006/relationships/image" Target="../media/image266.png"/><Relationship Id="rId4" Type="http://schemas.openxmlformats.org/officeDocument/2006/relationships/image" Target="../media/image263.png"/><Relationship Id="rId9" Type="http://schemas.openxmlformats.org/officeDocument/2006/relationships/image" Target="../media/image265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115.png"/><Relationship Id="rId7" Type="http://schemas.openxmlformats.org/officeDocument/2006/relationships/image" Target="../media/image270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69.png"/><Relationship Id="rId4" Type="http://schemas.openxmlformats.org/officeDocument/2006/relationships/image" Target="../media/image104.png"/><Relationship Id="rId9" Type="http://schemas.openxmlformats.org/officeDocument/2006/relationships/image" Target="../media/image272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3" Type="http://schemas.openxmlformats.org/officeDocument/2006/relationships/image" Target="../media/image274.jpeg"/><Relationship Id="rId7" Type="http://schemas.openxmlformats.org/officeDocument/2006/relationships/image" Target="../media/image278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7.jpeg"/><Relationship Id="rId5" Type="http://schemas.openxmlformats.org/officeDocument/2006/relationships/image" Target="../media/image276.jpeg"/><Relationship Id="rId4" Type="http://schemas.openxmlformats.org/officeDocument/2006/relationships/image" Target="../media/image275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281.png"/><Relationship Id="rId7" Type="http://schemas.openxmlformats.org/officeDocument/2006/relationships/image" Target="../media/image231.pn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11" Type="http://schemas.openxmlformats.org/officeDocument/2006/relationships/image" Target="../media/image234.png"/><Relationship Id="rId5" Type="http://schemas.openxmlformats.org/officeDocument/2006/relationships/image" Target="../media/image104.png"/><Relationship Id="rId10" Type="http://schemas.openxmlformats.org/officeDocument/2006/relationships/image" Target="../media/image284.jpeg"/><Relationship Id="rId4" Type="http://schemas.openxmlformats.org/officeDocument/2006/relationships/image" Target="../media/image115.png"/><Relationship Id="rId9" Type="http://schemas.openxmlformats.org/officeDocument/2006/relationships/image" Target="../media/image28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7.png"/><Relationship Id="rId4" Type="http://schemas.openxmlformats.org/officeDocument/2006/relationships/image" Target="../media/image3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0.png"/><Relationship Id="rId5" Type="http://schemas.openxmlformats.org/officeDocument/2006/relationships/image" Target="../media/image32.png"/><Relationship Id="rId4" Type="http://schemas.openxmlformats.org/officeDocument/2006/relationships/image" Target="../media/image28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3.png"/><Relationship Id="rId5" Type="http://schemas.openxmlformats.org/officeDocument/2006/relationships/image" Target="../media/image292.png"/><Relationship Id="rId4" Type="http://schemas.openxmlformats.org/officeDocument/2006/relationships/image" Target="../media/image29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7.jpeg"/><Relationship Id="rId5" Type="http://schemas.openxmlformats.org/officeDocument/2006/relationships/image" Target="../media/image72.png"/><Relationship Id="rId4" Type="http://schemas.openxmlformats.org/officeDocument/2006/relationships/image" Target="../media/image296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3" Type="http://schemas.openxmlformats.org/officeDocument/2006/relationships/image" Target="../media/image299.png"/><Relationship Id="rId7" Type="http://schemas.openxmlformats.org/officeDocument/2006/relationships/image" Target="../media/image72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6.png"/><Relationship Id="rId5" Type="http://schemas.openxmlformats.org/officeDocument/2006/relationships/image" Target="../media/image300.png"/><Relationship Id="rId4" Type="http://schemas.openxmlformats.org/officeDocument/2006/relationships/image" Target="../media/image29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3" Type="http://schemas.openxmlformats.org/officeDocument/2006/relationships/image" Target="../media/image310.png"/><Relationship Id="rId7" Type="http://schemas.openxmlformats.org/officeDocument/2006/relationships/image" Target="../media/image314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3.png"/><Relationship Id="rId5" Type="http://schemas.openxmlformats.org/officeDocument/2006/relationships/image" Target="../media/image312.png"/><Relationship Id="rId4" Type="http://schemas.openxmlformats.org/officeDocument/2006/relationships/image" Target="../media/image311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3" Type="http://schemas.openxmlformats.org/officeDocument/2006/relationships/image" Target="../media/image317.png"/><Relationship Id="rId7" Type="http://schemas.openxmlformats.org/officeDocument/2006/relationships/image" Target="../media/image321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19.png"/><Relationship Id="rId4" Type="http://schemas.openxmlformats.org/officeDocument/2006/relationships/image" Target="../media/image31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6.png"/><Relationship Id="rId5" Type="http://schemas.openxmlformats.org/officeDocument/2006/relationships/image" Target="../media/image325.png"/><Relationship Id="rId4" Type="http://schemas.openxmlformats.org/officeDocument/2006/relationships/image" Target="../media/image32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7" Type="http://schemas.openxmlformats.org/officeDocument/2006/relationships/image" Target="../media/image331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29.png"/><Relationship Id="rId4" Type="http://schemas.openxmlformats.org/officeDocument/2006/relationships/image" Target="../media/image32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8.png"/><Relationship Id="rId3" Type="http://schemas.openxmlformats.org/officeDocument/2006/relationships/image" Target="../media/image333.png"/><Relationship Id="rId7" Type="http://schemas.openxmlformats.org/officeDocument/2006/relationships/image" Target="../media/image337.png"/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6.png"/><Relationship Id="rId5" Type="http://schemas.openxmlformats.org/officeDocument/2006/relationships/image" Target="../media/image335.png"/><Relationship Id="rId10" Type="http://schemas.openxmlformats.org/officeDocument/2006/relationships/image" Target="../media/image340.png"/><Relationship Id="rId4" Type="http://schemas.openxmlformats.org/officeDocument/2006/relationships/image" Target="../media/image334.png"/><Relationship Id="rId9" Type="http://schemas.openxmlformats.org/officeDocument/2006/relationships/image" Target="../media/image339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468313" y="1412875"/>
            <a:ext cx="482441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 anchor="ctr"/>
          <a:lstStyle/>
          <a:p>
            <a:pPr algn="l"/>
            <a:r>
              <a:rPr lang="en-US" altLang="ko-KR" sz="3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DVM plus3 </a:t>
            </a:r>
            <a:br>
              <a:rPr lang="en-US" altLang="ko-KR" sz="3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</a:br>
            <a:r>
              <a:rPr lang="ru-RU" altLang="ko-KR" sz="3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система управления</a:t>
            </a:r>
            <a:r>
              <a:rPr lang="en-US" altLang="ko-KR" sz="3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</a:t>
            </a:r>
            <a:r>
              <a:rPr lang="ru-RU" altLang="ko-KR" sz="3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монтаж и наладка</a:t>
            </a:r>
            <a:endParaRPr lang="en-US" altLang="ko-KR" sz="24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539750" y="1125538"/>
            <a:ext cx="2346325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ctr"/>
          <a:lstStyle/>
          <a:p>
            <a:pPr algn="l"/>
            <a:r>
              <a:rPr lang="en-US" altLang="ko-KR" sz="1000" b="1">
                <a:solidFill>
                  <a:srgbClr val="1F4763"/>
                </a:solidFill>
                <a:latin typeface="Arial Unicode MS" pitchFamily="34" charset="-128"/>
              </a:rPr>
              <a:t>Samsung Control Solution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611188" y="1557338"/>
            <a:ext cx="6094412" cy="11557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2) </a:t>
            </a:r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Предварительный опрос внутренних блоков</a:t>
            </a:r>
            <a:endParaRPr kumimoji="0" lang="en-US" altLang="ko-KR" b="1">
              <a:solidFill>
                <a:schemeClr val="tx2"/>
              </a:solidFill>
              <a:latin typeface="Arial Unicode MS" pitchFamily="34" charset="-128"/>
            </a:endParaRPr>
          </a:p>
          <a:p>
            <a:pPr algn="l" latinLnBrk="0"/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  - SEG1 , SEG2 : </a:t>
            </a:r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</a:rPr>
              <a:t>индикация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“Ad”</a:t>
            </a:r>
          </a:p>
          <a:p>
            <a:pPr algn="l" latinLnBrk="0"/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  - SEG3 , SEG4 : </a:t>
            </a:r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</a:rPr>
              <a:t>индикация адреса отвечающего внутреннего блока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.  </a:t>
            </a:r>
          </a:p>
          <a:p>
            <a:pPr algn="l" latinLnBrk="0"/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 </a:t>
            </a:r>
          </a:p>
          <a:p>
            <a:pPr algn="l" latinLnBrk="0"/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       </a:t>
            </a:r>
            <a:endParaRPr kumimoji="0" lang="en-US" altLang="ko-KR">
              <a:solidFill>
                <a:schemeClr val="tx2"/>
              </a:solidFill>
              <a:latin typeface="Arial Unicode MS" pitchFamily="34" charset="-128"/>
            </a:endParaRPr>
          </a:p>
        </p:txBody>
      </p:sp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1127125" y="4687888"/>
            <a:ext cx="1046163" cy="468312"/>
            <a:chOff x="710" y="2953"/>
            <a:chExt cx="659" cy="295"/>
          </a:xfrm>
        </p:grpSpPr>
        <p:pic>
          <p:nvPicPr>
            <p:cNvPr id="11320" name="Picture 4" descr="00se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52" y="2953"/>
              <a:ext cx="317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21" name="Picture 5" descr="a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0" y="2953"/>
              <a:ext cx="317" cy="295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prstDash val="dash"/>
              <a:miter lim="800000"/>
              <a:headEnd/>
              <a:tailEnd/>
            </a:ln>
          </p:spPr>
        </p:pic>
      </p:grpSp>
      <p:grpSp>
        <p:nvGrpSpPr>
          <p:cNvPr id="11268" name="Group 6"/>
          <p:cNvGrpSpPr>
            <a:grpSpLocks/>
          </p:cNvGrpSpPr>
          <p:nvPr/>
        </p:nvGrpSpPr>
        <p:grpSpPr bwMode="auto">
          <a:xfrm>
            <a:off x="2998788" y="4687888"/>
            <a:ext cx="1047750" cy="468312"/>
            <a:chOff x="1889" y="2953"/>
            <a:chExt cx="660" cy="295"/>
          </a:xfrm>
        </p:grpSpPr>
        <p:pic>
          <p:nvPicPr>
            <p:cNvPr id="11318" name="Picture 7" descr="0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32" y="2953"/>
              <a:ext cx="317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19" name="Picture 8" descr="a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89" y="2953"/>
              <a:ext cx="317" cy="295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prstDash val="dash"/>
              <a:miter lim="800000"/>
              <a:headEnd/>
              <a:tailEnd/>
            </a:ln>
          </p:spPr>
        </p:pic>
      </p:grpSp>
      <p:grpSp>
        <p:nvGrpSpPr>
          <p:cNvPr id="11269" name="Group 9"/>
          <p:cNvGrpSpPr>
            <a:grpSpLocks/>
          </p:cNvGrpSpPr>
          <p:nvPr/>
        </p:nvGrpSpPr>
        <p:grpSpPr bwMode="auto">
          <a:xfrm>
            <a:off x="4872038" y="4684713"/>
            <a:ext cx="1020762" cy="468312"/>
            <a:chOff x="3069" y="2951"/>
            <a:chExt cx="643" cy="295"/>
          </a:xfrm>
        </p:grpSpPr>
        <p:pic>
          <p:nvPicPr>
            <p:cNvPr id="11316" name="Picture 10" descr="02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95" y="2951"/>
              <a:ext cx="317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17" name="Picture 11" descr="a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69" y="2951"/>
              <a:ext cx="317" cy="295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prstDash val="dash"/>
              <a:miter lim="800000"/>
              <a:headEnd/>
              <a:tailEnd/>
            </a:ln>
          </p:spPr>
        </p:pic>
      </p:grpSp>
      <p:sp>
        <p:nvSpPr>
          <p:cNvPr id="11270" name="Text Box 12"/>
          <p:cNvSpPr txBox="1">
            <a:spLocks noChangeArrowheads="1"/>
          </p:cNvSpPr>
          <p:nvPr/>
        </p:nvSpPr>
        <p:spPr bwMode="auto">
          <a:xfrm>
            <a:off x="944563" y="4410075"/>
            <a:ext cx="957262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&lt;</a:t>
            </a:r>
            <a:r>
              <a:rPr kumimoji="0"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Пример</a:t>
            </a:r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&gt; </a:t>
            </a:r>
          </a:p>
        </p:txBody>
      </p:sp>
      <p:sp>
        <p:nvSpPr>
          <p:cNvPr id="11271" name="Line 13"/>
          <p:cNvSpPr>
            <a:spLocks noChangeShapeType="1"/>
          </p:cNvSpPr>
          <p:nvPr/>
        </p:nvSpPr>
        <p:spPr bwMode="auto">
          <a:xfrm>
            <a:off x="2411413" y="4940300"/>
            <a:ext cx="360362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72" name="Line 14"/>
          <p:cNvSpPr>
            <a:spLocks noChangeShapeType="1"/>
          </p:cNvSpPr>
          <p:nvPr/>
        </p:nvSpPr>
        <p:spPr bwMode="auto">
          <a:xfrm>
            <a:off x="4284663" y="4940300"/>
            <a:ext cx="360362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73" name="Line 15"/>
          <p:cNvSpPr>
            <a:spLocks noChangeShapeType="1"/>
          </p:cNvSpPr>
          <p:nvPr/>
        </p:nvSpPr>
        <p:spPr bwMode="auto">
          <a:xfrm>
            <a:off x="6156325" y="4940300"/>
            <a:ext cx="360363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11274" name="Group 16"/>
          <p:cNvGrpSpPr>
            <a:grpSpLocks/>
          </p:cNvGrpSpPr>
          <p:nvPr/>
        </p:nvGrpSpPr>
        <p:grpSpPr bwMode="auto">
          <a:xfrm>
            <a:off x="6704013" y="4672013"/>
            <a:ext cx="1039812" cy="473075"/>
            <a:chOff x="4223" y="2943"/>
            <a:chExt cx="655" cy="298"/>
          </a:xfrm>
        </p:grpSpPr>
        <p:pic>
          <p:nvPicPr>
            <p:cNvPr id="11314" name="Picture 17" descr="a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23" y="2943"/>
              <a:ext cx="317" cy="295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prstDash val="dash"/>
              <a:miter lim="800000"/>
              <a:headEnd/>
              <a:tailEnd/>
            </a:ln>
          </p:spPr>
        </p:pic>
        <p:pic>
          <p:nvPicPr>
            <p:cNvPr id="11315" name="Picture 18" descr="003 copy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61" y="2946"/>
              <a:ext cx="317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1328" name="Group 64"/>
          <p:cNvGraphicFramePr>
            <a:graphicFrameLocks noGrp="1"/>
          </p:cNvGraphicFramePr>
          <p:nvPr/>
        </p:nvGraphicFramePr>
        <p:xfrm>
          <a:off x="468313" y="5372100"/>
          <a:ext cx="8062912" cy="579120"/>
        </p:xfrm>
        <a:graphic>
          <a:graphicData uri="http://schemas.openxmlformats.org/drawingml/2006/table">
            <a:tbl>
              <a:tblPr/>
              <a:tblGrid>
                <a:gridCol w="5757862"/>
                <a:gridCol w="2305050"/>
              </a:tblGrid>
              <a:tr h="14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Кол-во ответивших внутренних блоков</a:t>
                      </a: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= </a:t>
                      </a:r>
                      <a:r>
                        <a:rPr kumimoji="1" lang="ru-RU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заданному</a:t>
                      </a:r>
                      <a:endParaRPr kumimoji="1" lang="en-US" altLang="ko-KR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Завершение опроса</a:t>
                      </a: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Кол-во ответивших внутренних блоков</a:t>
                      </a: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≠  </a:t>
                      </a:r>
                      <a:r>
                        <a:rPr kumimoji="1" lang="ru-RU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заданному</a:t>
                      </a:r>
                      <a:endParaRPr kumimoji="1" lang="en-US" altLang="ko-KR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Ошибка</a:t>
                      </a:r>
                      <a:r>
                        <a:rPr kumimoji="1" lang="en-US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“E201”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</a:tr>
            </a:tbl>
          </a:graphicData>
        </a:graphic>
      </p:graphicFrame>
      <p:sp>
        <p:nvSpPr>
          <p:cNvPr id="11286" name="Rectangle 30"/>
          <p:cNvSpPr>
            <a:spLocks noChangeArrowheads="1"/>
          </p:cNvSpPr>
          <p:nvPr/>
        </p:nvSpPr>
        <p:spPr bwMode="auto">
          <a:xfrm>
            <a:off x="992188" y="2438400"/>
            <a:ext cx="6243637" cy="1320800"/>
          </a:xfrm>
          <a:prstGeom prst="rect">
            <a:avLst/>
          </a:prstGeom>
          <a:solidFill>
            <a:schemeClr val="bg1"/>
          </a:solidFill>
          <a:ln w="1905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1287" name="Picture 31" descr="4way_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28975" y="3013075"/>
            <a:ext cx="8810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32" name="Line 32"/>
          <p:cNvSpPr>
            <a:spLocks noChangeShapeType="1"/>
          </p:cNvSpPr>
          <p:nvPr/>
        </p:nvSpPr>
        <p:spPr bwMode="auto">
          <a:xfrm>
            <a:off x="2933700" y="2930525"/>
            <a:ext cx="649288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28033" name="Line 33"/>
          <p:cNvSpPr>
            <a:spLocks noChangeShapeType="1"/>
          </p:cNvSpPr>
          <p:nvPr/>
        </p:nvSpPr>
        <p:spPr bwMode="auto">
          <a:xfrm>
            <a:off x="3581400" y="2930525"/>
            <a:ext cx="60325" cy="153988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28034" name="Line 34"/>
          <p:cNvSpPr>
            <a:spLocks noChangeShapeType="1"/>
          </p:cNvSpPr>
          <p:nvPr/>
        </p:nvSpPr>
        <p:spPr bwMode="auto">
          <a:xfrm flipV="1">
            <a:off x="3641725" y="2930525"/>
            <a:ext cx="58738" cy="153988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28035" name="Line 35"/>
          <p:cNvSpPr>
            <a:spLocks noChangeShapeType="1"/>
          </p:cNvSpPr>
          <p:nvPr/>
        </p:nvSpPr>
        <p:spPr bwMode="auto">
          <a:xfrm>
            <a:off x="3700463" y="2930525"/>
            <a:ext cx="8810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28036" name="Line 36"/>
          <p:cNvSpPr>
            <a:spLocks noChangeShapeType="1"/>
          </p:cNvSpPr>
          <p:nvPr/>
        </p:nvSpPr>
        <p:spPr bwMode="auto">
          <a:xfrm>
            <a:off x="4578350" y="2930525"/>
            <a:ext cx="60325" cy="153988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28037" name="Line 37"/>
          <p:cNvSpPr>
            <a:spLocks noChangeShapeType="1"/>
          </p:cNvSpPr>
          <p:nvPr/>
        </p:nvSpPr>
        <p:spPr bwMode="auto">
          <a:xfrm flipV="1">
            <a:off x="4638675" y="2930525"/>
            <a:ext cx="57150" cy="153988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28038" name="Line 38"/>
          <p:cNvSpPr>
            <a:spLocks noChangeShapeType="1"/>
          </p:cNvSpPr>
          <p:nvPr/>
        </p:nvSpPr>
        <p:spPr bwMode="auto">
          <a:xfrm>
            <a:off x="4699000" y="2930525"/>
            <a:ext cx="88265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1295" name="Text Box 39"/>
          <p:cNvSpPr txBox="1">
            <a:spLocks noChangeArrowheads="1"/>
          </p:cNvSpPr>
          <p:nvPr/>
        </p:nvSpPr>
        <p:spPr bwMode="auto">
          <a:xfrm>
            <a:off x="3341688" y="2660650"/>
            <a:ext cx="6397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Main 0</a:t>
            </a:r>
          </a:p>
        </p:txBody>
      </p:sp>
      <p:sp>
        <p:nvSpPr>
          <p:cNvPr id="11296" name="Text Box 40"/>
          <p:cNvSpPr txBox="1">
            <a:spLocks noChangeArrowheads="1"/>
          </p:cNvSpPr>
          <p:nvPr/>
        </p:nvSpPr>
        <p:spPr bwMode="auto">
          <a:xfrm>
            <a:off x="4340225" y="2660650"/>
            <a:ext cx="6397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Main 1</a:t>
            </a:r>
          </a:p>
        </p:txBody>
      </p:sp>
      <p:sp>
        <p:nvSpPr>
          <p:cNvPr id="11297" name="Text Box 41"/>
          <p:cNvSpPr txBox="1">
            <a:spLocks noChangeArrowheads="1"/>
          </p:cNvSpPr>
          <p:nvPr/>
        </p:nvSpPr>
        <p:spPr bwMode="auto">
          <a:xfrm>
            <a:off x="5397500" y="2660650"/>
            <a:ext cx="6397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Main 2</a:t>
            </a:r>
          </a:p>
        </p:txBody>
      </p:sp>
      <p:pic>
        <p:nvPicPr>
          <p:cNvPr id="11298" name="Picture 42" descr="4way_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27513" y="3014663"/>
            <a:ext cx="8826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9" name="Picture 43" descr="4way_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27638" y="3014663"/>
            <a:ext cx="8810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0" name="Picture 44" descr="DVMP2 12HP_14HP"/>
          <p:cNvPicPr>
            <a:picLocks noChangeAspect="1" noChangeArrowheads="1"/>
          </p:cNvPicPr>
          <p:nvPr/>
        </p:nvPicPr>
        <p:blipFill>
          <a:blip r:embed="rId9">
            <a:lum bright="-10000" contrast="10000"/>
          </a:blip>
          <a:srcRect/>
          <a:stretch>
            <a:fillRect/>
          </a:stretch>
        </p:blipFill>
        <p:spPr bwMode="auto">
          <a:xfrm>
            <a:off x="2339975" y="2636838"/>
            <a:ext cx="673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45" name="Line 45"/>
          <p:cNvSpPr>
            <a:spLocks noChangeShapeType="1"/>
          </p:cNvSpPr>
          <p:nvPr/>
        </p:nvSpPr>
        <p:spPr bwMode="auto">
          <a:xfrm>
            <a:off x="6578600" y="2928938"/>
            <a:ext cx="60325" cy="15398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1302" name="Text Box 46"/>
          <p:cNvSpPr txBox="1">
            <a:spLocks noChangeArrowheads="1"/>
          </p:cNvSpPr>
          <p:nvPr/>
        </p:nvSpPr>
        <p:spPr bwMode="auto">
          <a:xfrm>
            <a:off x="6396038" y="2657475"/>
            <a:ext cx="6397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Main 3</a:t>
            </a:r>
          </a:p>
        </p:txBody>
      </p:sp>
      <p:pic>
        <p:nvPicPr>
          <p:cNvPr id="11303" name="Picture 47" descr="4way_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6175" y="3014663"/>
            <a:ext cx="8826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48" name="Line 48"/>
          <p:cNvSpPr>
            <a:spLocks noChangeShapeType="1"/>
          </p:cNvSpPr>
          <p:nvPr/>
        </p:nvSpPr>
        <p:spPr bwMode="auto">
          <a:xfrm>
            <a:off x="5581650" y="2930525"/>
            <a:ext cx="57150" cy="153988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28049" name="Line 49"/>
          <p:cNvSpPr>
            <a:spLocks noChangeShapeType="1"/>
          </p:cNvSpPr>
          <p:nvPr/>
        </p:nvSpPr>
        <p:spPr bwMode="auto">
          <a:xfrm flipV="1">
            <a:off x="5638800" y="2930525"/>
            <a:ext cx="58738" cy="153988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28050" name="Line 50"/>
          <p:cNvSpPr>
            <a:spLocks noChangeShapeType="1"/>
          </p:cNvSpPr>
          <p:nvPr/>
        </p:nvSpPr>
        <p:spPr bwMode="auto">
          <a:xfrm>
            <a:off x="5697538" y="2930525"/>
            <a:ext cx="8810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1307" name="Text Box 51"/>
          <p:cNvSpPr txBox="1">
            <a:spLocks noChangeArrowheads="1"/>
          </p:cNvSpPr>
          <p:nvPr/>
        </p:nvSpPr>
        <p:spPr bwMode="auto">
          <a:xfrm>
            <a:off x="971550" y="2420938"/>
            <a:ext cx="7794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Пример:</a:t>
            </a:r>
            <a:endParaRPr kumimoji="0"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11308" name="Picture 52" descr="주소4 copy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87463" y="2670175"/>
            <a:ext cx="747712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09" name="Text Box 53"/>
          <p:cNvSpPr txBox="1">
            <a:spLocks noChangeArrowheads="1"/>
          </p:cNvSpPr>
          <p:nvPr/>
        </p:nvSpPr>
        <p:spPr bwMode="auto">
          <a:xfrm>
            <a:off x="935038" y="3317875"/>
            <a:ext cx="1528762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0"/>
            <a:r>
              <a:rPr kumimoji="0" lang="ru-RU" altLang="ko-KR" sz="1200">
                <a:solidFill>
                  <a:schemeClr val="tx2"/>
                </a:solidFill>
                <a:latin typeface="Arial Unicode MS" pitchFamily="34" charset="-128"/>
              </a:rPr>
              <a:t>Кол-во </a:t>
            </a:r>
          </a:p>
          <a:p>
            <a:pPr latinLnBrk="0"/>
            <a:r>
              <a:rPr kumimoji="0" lang="ru-RU" altLang="ko-KR" sz="1200">
                <a:solidFill>
                  <a:schemeClr val="tx2"/>
                </a:solidFill>
                <a:latin typeface="Arial Unicode MS" pitchFamily="34" charset="-128"/>
              </a:rPr>
              <a:t>внутренних блоков</a:t>
            </a:r>
            <a:endParaRPr kumimoji="0" lang="en-US" altLang="ko-KR" sz="1200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11310" name="Rectangle 54"/>
          <p:cNvSpPr>
            <a:spLocks noChangeArrowheads="1"/>
          </p:cNvSpPr>
          <p:nvPr/>
        </p:nvSpPr>
        <p:spPr bwMode="auto">
          <a:xfrm>
            <a:off x="827088" y="4060825"/>
            <a:ext cx="6481762" cy="30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latinLnBrk="0"/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※ </a:t>
            </a:r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</a:rPr>
              <a:t>Опрос проводится по индивидуальному адресу внутреннего блока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.</a:t>
            </a:r>
          </a:p>
        </p:txBody>
      </p:sp>
      <p:sp>
        <p:nvSpPr>
          <p:cNvPr id="11311" name="Text Box 61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Индикация</a:t>
            </a:r>
            <a:r>
              <a:rPr lang="en-US" altLang="ko-KR" sz="1800" b="1">
                <a:solidFill>
                  <a:schemeClr val="tx2"/>
                </a:solidFill>
                <a:latin typeface="Arial Unicode MS" pitchFamily="34" charset="-128"/>
              </a:rPr>
              <a:t> (</a:t>
            </a: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главный блок</a:t>
            </a:r>
            <a:r>
              <a:rPr lang="en-US" altLang="ko-KR" sz="1800" b="1">
                <a:solidFill>
                  <a:schemeClr val="tx2"/>
                </a:solidFill>
                <a:latin typeface="Arial Unicode MS" pitchFamily="34" charset="-128"/>
              </a:rPr>
              <a:t>)</a:t>
            </a:r>
          </a:p>
        </p:txBody>
      </p:sp>
      <p:sp>
        <p:nvSpPr>
          <p:cNvPr id="11312" name="Rectangle 62"/>
          <p:cNvSpPr>
            <a:spLocks noChangeArrowheads="1"/>
          </p:cNvSpPr>
          <p:nvPr/>
        </p:nvSpPr>
        <p:spPr bwMode="auto">
          <a:xfrm>
            <a:off x="438150" y="1081088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36891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5972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latin typeface="Arial Unicode MS" pitchFamily="34" charset="-128"/>
              </a:rPr>
              <a:t>0</a:t>
            </a:r>
            <a:r>
              <a:rPr lang="ru-RU" altLang="ko-KR" sz="3600" b="1">
                <a:latin typeface="Arial Unicode MS" pitchFamily="34" charset="-128"/>
              </a:rPr>
              <a:t>2</a:t>
            </a:r>
            <a:r>
              <a:rPr lang="en-US" altLang="ko-KR" sz="3600" b="1">
                <a:latin typeface="Arial Unicode MS" pitchFamily="34" charset="-128"/>
              </a:rPr>
              <a:t>. </a:t>
            </a:r>
            <a:r>
              <a:rPr lang="ru-RU" altLang="ko-KR" sz="3600" b="1">
                <a:latin typeface="Arial Unicode MS" pitchFamily="34" charset="-128"/>
              </a:rPr>
              <a:t>Плата наружного блока</a:t>
            </a:r>
            <a:endParaRPr lang="en-US" altLang="ko-KR" sz="36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505" name="Group 81"/>
          <p:cNvGraphicFramePr>
            <a:graphicFrameLocks noGrp="1"/>
          </p:cNvGraphicFramePr>
          <p:nvPr>
            <p:ph sz="half" idx="1"/>
          </p:nvPr>
        </p:nvGraphicFramePr>
        <p:xfrm>
          <a:off x="539750" y="1397000"/>
          <a:ext cx="8135938" cy="5181606"/>
        </p:xfrm>
        <a:graphic>
          <a:graphicData uri="http://schemas.openxmlformats.org/drawingml/2006/table">
            <a:tbl>
              <a:tblPr/>
              <a:tblGrid>
                <a:gridCol w="420688"/>
                <a:gridCol w="2151062"/>
                <a:gridCol w="5564188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Наименование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Описание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Опции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Переключатель опций для внешнего управления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DMS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Питание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Питание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DMS. 100V~240V, 50/60Hz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Сброс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IP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Нажать кнопку сброса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IP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 удерживать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5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секунд.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DMS IP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 умолчанию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192.168.0.2. </a:t>
                      </a:r>
                      <a:endParaRPr kumimoji="1" lang="ru-RU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Все светодиоды в процессе сброса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IP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адреса выключены.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Кнопка необходима для случая когда пользователь забыл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IP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Сброс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Нажать для перезапуска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DMS.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Вход сигнал управления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D1-1, DI-2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Система управляется согласно установленному переключателю опций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Выходной сигнал управления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DO-1, DO-2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При появлении ошибки появляется выходной сигнал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: </a:t>
                      </a:r>
                      <a:endParaRPr kumimoji="1" lang="ru-RU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12VDC, 500mA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Локальная сеть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LAN.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Интерфейс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Подключение к центральному пульту по протоколу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RS485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Сервисный разъем 1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Резерв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Сервисный разъем 2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Обновление программного обеспечения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 изменение конфигурации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DMS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0092" name="Text Box 60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  <p:sp>
        <p:nvSpPr>
          <p:cNvPr id="103480" name="Text Box 61"/>
          <p:cNvSpPr txBox="1">
            <a:spLocks noChangeArrowheads="1"/>
          </p:cNvSpPr>
          <p:nvPr/>
        </p:nvSpPr>
        <p:spPr bwMode="auto">
          <a:xfrm>
            <a:off x="600075" y="865188"/>
            <a:ext cx="62118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solidFill>
                  <a:schemeClr val="tx2"/>
                </a:solidFill>
                <a:latin typeface="Arial Unicode MS" pitchFamily="34" charset="-128"/>
              </a:rPr>
              <a:t>Разъемы и элементы управления</a:t>
            </a:r>
            <a:endParaRPr lang="en-US" altLang="ko-KR" sz="2400" b="1">
              <a:solidFill>
                <a:schemeClr val="tx2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DMS외곽라인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2213" y="1701800"/>
            <a:ext cx="11128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4560" name="Group 112"/>
          <p:cNvGraphicFramePr>
            <a:graphicFrameLocks noGrp="1"/>
          </p:cNvGraphicFramePr>
          <p:nvPr>
            <p:ph/>
          </p:nvPr>
        </p:nvGraphicFramePr>
        <p:xfrm>
          <a:off x="3492500" y="942975"/>
          <a:ext cx="5256213" cy="5626872"/>
        </p:xfrm>
        <a:graphic>
          <a:graphicData uri="http://schemas.openxmlformats.org/drawingml/2006/table">
            <a:tbl>
              <a:tblPr/>
              <a:tblGrid>
                <a:gridCol w="431800"/>
                <a:gridCol w="1008063"/>
                <a:gridCol w="3816350"/>
              </a:tblGrid>
              <a:tr h="123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Наимен.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Описание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Питание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Красный)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Горит при подаче питания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CPU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Желтый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 течение 30 сек после подачи питания при работе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CPU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мигает 1 раз в секунду.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Сеть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Зеленый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Отображает состояние подключения к сети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LAN. (S-NET3, S-NET i, S-NET mini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Web client)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Связь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Зеленый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Мигает во время передачи данных по сети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LAN.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RS485 Tx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(Green)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Мигает при передаче данных от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DMS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 центральному пульту или модулю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SiM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 шине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RS48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5.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RS485 Rx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(Green)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Мигает при получении данных в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DMS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от центрального пульта или модуля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SiM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 шине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RS48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5.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DI 1 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состояние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Зеленый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Горит при наличии сигнала на входе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D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DI 2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состояние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Зеленый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Горит при наличии сигнала на входе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D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A/C Running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Зеленый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Мигает раз в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5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сек.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При работе приложений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DMS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после загрузки операционной системы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Ошибка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Зеленый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Горит при возникновении ошибки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502" name="Text Box 54"/>
          <p:cNvSpPr txBox="1">
            <a:spLocks noChangeArrowheads="1"/>
          </p:cNvSpPr>
          <p:nvPr/>
        </p:nvSpPr>
        <p:spPr bwMode="auto">
          <a:xfrm>
            <a:off x="561975" y="908050"/>
            <a:ext cx="36718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400" b="1">
                <a:latin typeface="Arial Unicode MS" pitchFamily="34" charset="-128"/>
              </a:rPr>
              <a:t>LED </a:t>
            </a:r>
            <a:r>
              <a:rPr lang="ru-RU" altLang="ko-KR" sz="2400" b="1">
                <a:latin typeface="Arial Unicode MS" pitchFamily="34" charset="-128"/>
              </a:rPr>
              <a:t>дисплей</a:t>
            </a:r>
            <a:endParaRPr lang="en-US" altLang="ko-KR" sz="2400" b="1">
              <a:latin typeface="Arial Unicode MS" pitchFamily="34" charset="-128"/>
            </a:endParaRPr>
          </a:p>
        </p:txBody>
      </p:sp>
      <p:sp>
        <p:nvSpPr>
          <p:cNvPr id="104503" name="Freeform 55"/>
          <p:cNvSpPr>
            <a:spLocks/>
          </p:cNvSpPr>
          <p:nvPr/>
        </p:nvSpPr>
        <p:spPr bwMode="auto">
          <a:xfrm>
            <a:off x="523875" y="2997200"/>
            <a:ext cx="2665413" cy="863600"/>
          </a:xfrm>
          <a:custGeom>
            <a:avLst/>
            <a:gdLst>
              <a:gd name="T0" fmla="*/ 590 w 1679"/>
              <a:gd name="T1" fmla="*/ 0 h 544"/>
              <a:gd name="T2" fmla="*/ 0 w 1679"/>
              <a:gd name="T3" fmla="*/ 544 h 544"/>
              <a:gd name="T4" fmla="*/ 1679 w 1679"/>
              <a:gd name="T5" fmla="*/ 544 h 544"/>
              <a:gd name="T6" fmla="*/ 953 w 1679"/>
              <a:gd name="T7" fmla="*/ 0 h 544"/>
              <a:gd name="T8" fmla="*/ 590 w 1679"/>
              <a:gd name="T9" fmla="*/ 0 h 5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79"/>
              <a:gd name="T16" fmla="*/ 0 h 544"/>
              <a:gd name="T17" fmla="*/ 1679 w 1679"/>
              <a:gd name="T18" fmla="*/ 544 h 5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79" h="544">
                <a:moveTo>
                  <a:pt x="590" y="0"/>
                </a:moveTo>
                <a:lnTo>
                  <a:pt x="0" y="544"/>
                </a:lnTo>
                <a:lnTo>
                  <a:pt x="1679" y="544"/>
                </a:lnTo>
                <a:lnTo>
                  <a:pt x="953" y="0"/>
                </a:lnTo>
                <a:lnTo>
                  <a:pt x="59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C0C0C0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grpSp>
        <p:nvGrpSpPr>
          <p:cNvPr id="104504" name="Group 56"/>
          <p:cNvGrpSpPr>
            <a:grpSpLocks/>
          </p:cNvGrpSpPr>
          <p:nvPr/>
        </p:nvGrpSpPr>
        <p:grpSpPr bwMode="auto">
          <a:xfrm>
            <a:off x="452438" y="3789363"/>
            <a:ext cx="2830512" cy="2693987"/>
            <a:chOff x="340" y="2387"/>
            <a:chExt cx="1783" cy="1697"/>
          </a:xfrm>
        </p:grpSpPr>
        <p:pic>
          <p:nvPicPr>
            <p:cNvPr id="104506" name="Picture 57" descr="DMS 표시부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0" y="2387"/>
              <a:ext cx="1769" cy="1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507" name="Oval 58"/>
            <p:cNvSpPr>
              <a:spLocks noChangeArrowheads="1"/>
            </p:cNvSpPr>
            <p:nvPr/>
          </p:nvSpPr>
          <p:spPr bwMode="auto">
            <a:xfrm>
              <a:off x="1973" y="2502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04508" name="Text Box 59"/>
            <p:cNvSpPr txBox="1">
              <a:spLocks noChangeArrowheads="1"/>
            </p:cNvSpPr>
            <p:nvPr/>
          </p:nvSpPr>
          <p:spPr bwMode="auto">
            <a:xfrm>
              <a:off x="1943" y="2479"/>
              <a:ext cx="15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800" b="1">
                  <a:latin typeface="Arial Unicode MS" pitchFamily="34" charset="-128"/>
                </a:rPr>
                <a:t>1</a:t>
              </a:r>
            </a:p>
          </p:txBody>
        </p:sp>
        <p:sp>
          <p:nvSpPr>
            <p:cNvPr id="104509" name="Oval 60"/>
            <p:cNvSpPr>
              <a:spLocks noChangeArrowheads="1"/>
            </p:cNvSpPr>
            <p:nvPr/>
          </p:nvSpPr>
          <p:spPr bwMode="auto">
            <a:xfrm>
              <a:off x="1973" y="2806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04510" name="Text Box 61"/>
            <p:cNvSpPr txBox="1">
              <a:spLocks noChangeArrowheads="1"/>
            </p:cNvSpPr>
            <p:nvPr/>
          </p:nvSpPr>
          <p:spPr bwMode="auto">
            <a:xfrm>
              <a:off x="1946" y="2783"/>
              <a:ext cx="15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800" b="1">
                  <a:latin typeface="Arial Unicode MS" pitchFamily="34" charset="-128"/>
                </a:rPr>
                <a:t>3</a:t>
              </a:r>
            </a:p>
          </p:txBody>
        </p:sp>
        <p:sp>
          <p:nvSpPr>
            <p:cNvPr id="104511" name="Oval 62"/>
            <p:cNvSpPr>
              <a:spLocks noChangeArrowheads="1"/>
            </p:cNvSpPr>
            <p:nvPr/>
          </p:nvSpPr>
          <p:spPr bwMode="auto">
            <a:xfrm>
              <a:off x="1973" y="2645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04512" name="Text Box 63"/>
            <p:cNvSpPr txBox="1">
              <a:spLocks noChangeArrowheads="1"/>
            </p:cNvSpPr>
            <p:nvPr/>
          </p:nvSpPr>
          <p:spPr bwMode="auto">
            <a:xfrm>
              <a:off x="1946" y="2622"/>
              <a:ext cx="15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800" b="1">
                  <a:latin typeface="Arial Unicode MS" pitchFamily="34" charset="-128"/>
                </a:rPr>
                <a:t>2</a:t>
              </a:r>
            </a:p>
          </p:txBody>
        </p:sp>
        <p:sp>
          <p:nvSpPr>
            <p:cNvPr id="104513" name="Oval 64"/>
            <p:cNvSpPr>
              <a:spLocks noChangeArrowheads="1"/>
            </p:cNvSpPr>
            <p:nvPr/>
          </p:nvSpPr>
          <p:spPr bwMode="auto">
            <a:xfrm>
              <a:off x="1982" y="2957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04514" name="Text Box 65"/>
            <p:cNvSpPr txBox="1">
              <a:spLocks noChangeArrowheads="1"/>
            </p:cNvSpPr>
            <p:nvPr/>
          </p:nvSpPr>
          <p:spPr bwMode="auto">
            <a:xfrm>
              <a:off x="1949" y="2937"/>
              <a:ext cx="15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800" b="1">
                  <a:latin typeface="Arial Unicode MS" pitchFamily="34" charset="-128"/>
                </a:rPr>
                <a:t>4</a:t>
              </a:r>
            </a:p>
          </p:txBody>
        </p:sp>
        <p:sp>
          <p:nvSpPr>
            <p:cNvPr id="104515" name="Oval 66"/>
            <p:cNvSpPr>
              <a:spLocks noChangeArrowheads="1"/>
            </p:cNvSpPr>
            <p:nvPr/>
          </p:nvSpPr>
          <p:spPr bwMode="auto">
            <a:xfrm>
              <a:off x="1979" y="3115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04516" name="Text Box 67"/>
            <p:cNvSpPr txBox="1">
              <a:spLocks noChangeArrowheads="1"/>
            </p:cNvSpPr>
            <p:nvPr/>
          </p:nvSpPr>
          <p:spPr bwMode="auto">
            <a:xfrm>
              <a:off x="1949" y="3092"/>
              <a:ext cx="15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800" b="1">
                  <a:latin typeface="Arial Unicode MS" pitchFamily="34" charset="-128"/>
                </a:rPr>
                <a:t>5</a:t>
              </a:r>
            </a:p>
          </p:txBody>
        </p:sp>
        <p:sp>
          <p:nvSpPr>
            <p:cNvPr id="104517" name="Oval 68"/>
            <p:cNvSpPr>
              <a:spLocks noChangeArrowheads="1"/>
            </p:cNvSpPr>
            <p:nvPr/>
          </p:nvSpPr>
          <p:spPr bwMode="auto">
            <a:xfrm>
              <a:off x="1979" y="3264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04518" name="Text Box 69"/>
            <p:cNvSpPr txBox="1">
              <a:spLocks noChangeArrowheads="1"/>
            </p:cNvSpPr>
            <p:nvPr/>
          </p:nvSpPr>
          <p:spPr bwMode="auto">
            <a:xfrm>
              <a:off x="1949" y="3241"/>
              <a:ext cx="15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800" b="1">
                  <a:latin typeface="Arial Unicode MS" pitchFamily="34" charset="-128"/>
                </a:rPr>
                <a:t>6</a:t>
              </a:r>
            </a:p>
          </p:txBody>
        </p:sp>
        <p:sp>
          <p:nvSpPr>
            <p:cNvPr id="104519" name="Oval 70"/>
            <p:cNvSpPr>
              <a:spLocks noChangeArrowheads="1"/>
            </p:cNvSpPr>
            <p:nvPr/>
          </p:nvSpPr>
          <p:spPr bwMode="auto">
            <a:xfrm>
              <a:off x="1976" y="3413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04520" name="Text Box 71"/>
            <p:cNvSpPr txBox="1">
              <a:spLocks noChangeArrowheads="1"/>
            </p:cNvSpPr>
            <p:nvPr/>
          </p:nvSpPr>
          <p:spPr bwMode="auto">
            <a:xfrm>
              <a:off x="1949" y="3393"/>
              <a:ext cx="15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800" b="1">
                  <a:latin typeface="Arial Unicode MS" pitchFamily="34" charset="-128"/>
                </a:rPr>
                <a:t>7</a:t>
              </a:r>
            </a:p>
          </p:txBody>
        </p:sp>
        <p:sp>
          <p:nvSpPr>
            <p:cNvPr id="104521" name="Oval 72"/>
            <p:cNvSpPr>
              <a:spLocks noChangeArrowheads="1"/>
            </p:cNvSpPr>
            <p:nvPr/>
          </p:nvSpPr>
          <p:spPr bwMode="auto">
            <a:xfrm>
              <a:off x="1979" y="3573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04522" name="Text Box 73"/>
            <p:cNvSpPr txBox="1">
              <a:spLocks noChangeArrowheads="1"/>
            </p:cNvSpPr>
            <p:nvPr/>
          </p:nvSpPr>
          <p:spPr bwMode="auto">
            <a:xfrm>
              <a:off x="1949" y="3550"/>
              <a:ext cx="15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800" b="1">
                  <a:latin typeface="Arial Unicode MS" pitchFamily="34" charset="-128"/>
                </a:rPr>
                <a:t>8</a:t>
              </a:r>
            </a:p>
          </p:txBody>
        </p:sp>
        <p:sp>
          <p:nvSpPr>
            <p:cNvPr id="104523" name="Oval 74"/>
            <p:cNvSpPr>
              <a:spLocks noChangeArrowheads="1"/>
            </p:cNvSpPr>
            <p:nvPr/>
          </p:nvSpPr>
          <p:spPr bwMode="auto">
            <a:xfrm>
              <a:off x="1979" y="3730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04524" name="Text Box 75"/>
            <p:cNvSpPr txBox="1">
              <a:spLocks noChangeArrowheads="1"/>
            </p:cNvSpPr>
            <p:nvPr/>
          </p:nvSpPr>
          <p:spPr bwMode="auto">
            <a:xfrm>
              <a:off x="1949" y="3707"/>
              <a:ext cx="15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800" b="1">
                  <a:latin typeface="Arial Unicode MS" pitchFamily="34" charset="-128"/>
                </a:rPr>
                <a:t>9</a:t>
              </a:r>
            </a:p>
          </p:txBody>
        </p:sp>
        <p:sp>
          <p:nvSpPr>
            <p:cNvPr id="104525" name="Oval 76"/>
            <p:cNvSpPr>
              <a:spLocks noChangeArrowheads="1"/>
            </p:cNvSpPr>
            <p:nvPr/>
          </p:nvSpPr>
          <p:spPr bwMode="auto">
            <a:xfrm>
              <a:off x="1983" y="3891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04526" name="Text Box 77"/>
            <p:cNvSpPr txBox="1">
              <a:spLocks noChangeArrowheads="1"/>
            </p:cNvSpPr>
            <p:nvPr/>
          </p:nvSpPr>
          <p:spPr bwMode="auto">
            <a:xfrm>
              <a:off x="1935" y="3868"/>
              <a:ext cx="188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800" b="1">
                  <a:latin typeface="Arial Unicode MS" pitchFamily="34" charset="-128"/>
                </a:rPr>
                <a:t>10</a:t>
              </a:r>
            </a:p>
          </p:txBody>
        </p:sp>
        <p:sp>
          <p:nvSpPr>
            <p:cNvPr id="104527" name="Line 78"/>
            <p:cNvSpPr>
              <a:spLocks noChangeShapeType="1"/>
            </p:cNvSpPr>
            <p:nvPr/>
          </p:nvSpPr>
          <p:spPr bwMode="auto">
            <a:xfrm>
              <a:off x="1700" y="2553"/>
              <a:ext cx="27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528" name="Line 79"/>
            <p:cNvSpPr>
              <a:spLocks noChangeShapeType="1"/>
            </p:cNvSpPr>
            <p:nvPr/>
          </p:nvSpPr>
          <p:spPr bwMode="auto">
            <a:xfrm>
              <a:off x="1790" y="2689"/>
              <a:ext cx="18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529" name="Line 80"/>
            <p:cNvSpPr>
              <a:spLocks noChangeShapeType="1"/>
            </p:cNvSpPr>
            <p:nvPr/>
          </p:nvSpPr>
          <p:spPr bwMode="auto">
            <a:xfrm>
              <a:off x="1700" y="2849"/>
              <a:ext cx="27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530" name="Line 81"/>
            <p:cNvSpPr>
              <a:spLocks noChangeShapeType="1"/>
            </p:cNvSpPr>
            <p:nvPr/>
          </p:nvSpPr>
          <p:spPr bwMode="auto">
            <a:xfrm>
              <a:off x="1700" y="3002"/>
              <a:ext cx="27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531" name="Line 82"/>
            <p:cNvSpPr>
              <a:spLocks noChangeShapeType="1"/>
            </p:cNvSpPr>
            <p:nvPr/>
          </p:nvSpPr>
          <p:spPr bwMode="auto">
            <a:xfrm>
              <a:off x="1791" y="3159"/>
              <a:ext cx="18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532" name="Line 83"/>
            <p:cNvSpPr>
              <a:spLocks noChangeShapeType="1"/>
            </p:cNvSpPr>
            <p:nvPr/>
          </p:nvSpPr>
          <p:spPr bwMode="auto">
            <a:xfrm>
              <a:off x="1790" y="3307"/>
              <a:ext cx="18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533" name="Line 84"/>
            <p:cNvSpPr>
              <a:spLocks noChangeShapeType="1"/>
            </p:cNvSpPr>
            <p:nvPr/>
          </p:nvSpPr>
          <p:spPr bwMode="auto">
            <a:xfrm>
              <a:off x="1837" y="3460"/>
              <a:ext cx="1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534" name="Line 85"/>
            <p:cNvSpPr>
              <a:spLocks noChangeShapeType="1"/>
            </p:cNvSpPr>
            <p:nvPr/>
          </p:nvSpPr>
          <p:spPr bwMode="auto">
            <a:xfrm>
              <a:off x="1837" y="3612"/>
              <a:ext cx="1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535" name="Line 86"/>
            <p:cNvSpPr>
              <a:spLocks noChangeShapeType="1"/>
            </p:cNvSpPr>
            <p:nvPr/>
          </p:nvSpPr>
          <p:spPr bwMode="auto">
            <a:xfrm>
              <a:off x="1882" y="3772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536" name="Line 87"/>
            <p:cNvSpPr>
              <a:spLocks noChangeShapeType="1"/>
            </p:cNvSpPr>
            <p:nvPr/>
          </p:nvSpPr>
          <p:spPr bwMode="auto">
            <a:xfrm>
              <a:off x="1655" y="3930"/>
              <a:ext cx="31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98424" name="Text Box 88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527" name="Group 55"/>
          <p:cNvGraphicFramePr>
            <a:graphicFrameLocks noGrp="1"/>
          </p:cNvGraphicFramePr>
          <p:nvPr>
            <p:ph/>
          </p:nvPr>
        </p:nvGraphicFramePr>
        <p:xfrm>
          <a:off x="684213" y="3716338"/>
          <a:ext cx="7940675" cy="2867280"/>
        </p:xfrm>
        <a:graphic>
          <a:graphicData uri="http://schemas.openxmlformats.org/drawingml/2006/table">
            <a:tbl>
              <a:tblPr/>
              <a:tblGrid>
                <a:gridCol w="441325"/>
                <a:gridCol w="1501775"/>
                <a:gridCol w="5997575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Наименование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Описание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Цифровой вход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DI-1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Все внутренние блоки управляются по состоянию внешнего контакта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 алгоритму, заданному переключателем опций.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Нагрузка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: 12VDC/5mA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Цифровой вход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DI-2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Работа пультов управления разрешена / запрещена по состоянию внешнего контакта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 алгоритму, заданному переключателем опций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Внутненние блоки выключаются по импульсному входному сигналу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Нагрузка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: 12VDC/5mA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Цифровой выход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DO-1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Наличие сигнала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12V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при работе хотя бы одного внутреннего блока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: 12VDC/500mA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необходимо наличие внешней цепи индикации, рассчитанной на работу от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12V)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Цифровой выход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DO-2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Наличие сигнала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12V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при появлении сигнала ошибки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Нагрузка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: 12VDC/500mA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необходимо наличие внешней цепи индикации, рассчитанной на работу от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12V) </a:t>
                      </a:r>
                      <a:endParaRPr kumimoji="1" lang="ru-RU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Повторяет индикацию светодиода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‘Error’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 блоке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DMS.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5501" name="Text Box 29"/>
          <p:cNvSpPr txBox="1">
            <a:spLocks noChangeArrowheads="1"/>
          </p:cNvSpPr>
          <p:nvPr/>
        </p:nvSpPr>
        <p:spPr bwMode="auto">
          <a:xfrm>
            <a:off x="576263" y="893763"/>
            <a:ext cx="74183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Внешний входной/выходной сигнал</a:t>
            </a:r>
            <a:endParaRPr lang="en-US" altLang="ko-KR" sz="2400" b="1">
              <a:latin typeface="Arial Unicode MS" pitchFamily="34" charset="-128"/>
            </a:endParaRPr>
          </a:p>
        </p:txBody>
      </p:sp>
      <p:pic>
        <p:nvPicPr>
          <p:cNvPr id="105502" name="Picture 30" descr="DMS 전체 PCB1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755650" y="1484313"/>
            <a:ext cx="2692400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503" name="Picture 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8763" y="1676400"/>
            <a:ext cx="4248150" cy="162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504" name="Rectangle 32"/>
          <p:cNvSpPr>
            <a:spLocks noChangeArrowheads="1"/>
          </p:cNvSpPr>
          <p:nvPr/>
        </p:nvSpPr>
        <p:spPr bwMode="auto">
          <a:xfrm>
            <a:off x="1187450" y="2968625"/>
            <a:ext cx="504825" cy="287338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05505" name="Freeform 33"/>
          <p:cNvSpPr>
            <a:spLocks/>
          </p:cNvSpPr>
          <p:nvPr/>
        </p:nvSpPr>
        <p:spPr bwMode="auto">
          <a:xfrm>
            <a:off x="1692275" y="1685925"/>
            <a:ext cx="2374900" cy="1612900"/>
          </a:xfrm>
          <a:custGeom>
            <a:avLst/>
            <a:gdLst>
              <a:gd name="T0" fmla="*/ 0 w 1496"/>
              <a:gd name="T1" fmla="*/ 817 h 998"/>
              <a:gd name="T2" fmla="*/ 1496 w 1496"/>
              <a:gd name="T3" fmla="*/ 0 h 998"/>
              <a:gd name="T4" fmla="*/ 1496 w 1496"/>
              <a:gd name="T5" fmla="*/ 998 h 998"/>
              <a:gd name="T6" fmla="*/ 0 w 1496"/>
              <a:gd name="T7" fmla="*/ 998 h 998"/>
              <a:gd name="T8" fmla="*/ 0 w 1496"/>
              <a:gd name="T9" fmla="*/ 817 h 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96"/>
              <a:gd name="T16" fmla="*/ 0 h 998"/>
              <a:gd name="T17" fmla="*/ 1496 w 1496"/>
              <a:gd name="T18" fmla="*/ 998 h 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96" h="998">
                <a:moveTo>
                  <a:pt x="0" y="817"/>
                </a:moveTo>
                <a:lnTo>
                  <a:pt x="1496" y="0"/>
                </a:lnTo>
                <a:lnTo>
                  <a:pt x="1496" y="998"/>
                </a:lnTo>
                <a:lnTo>
                  <a:pt x="0" y="998"/>
                </a:lnTo>
                <a:lnTo>
                  <a:pt x="0" y="817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C0C0C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grpSp>
        <p:nvGrpSpPr>
          <p:cNvPr id="105506" name="Group 34"/>
          <p:cNvGrpSpPr>
            <a:grpSpLocks/>
          </p:cNvGrpSpPr>
          <p:nvPr/>
        </p:nvGrpSpPr>
        <p:grpSpPr bwMode="auto">
          <a:xfrm>
            <a:off x="5667375" y="3141663"/>
            <a:ext cx="282575" cy="304800"/>
            <a:chOff x="3217" y="2104"/>
            <a:chExt cx="178" cy="192"/>
          </a:xfrm>
        </p:grpSpPr>
        <p:sp>
          <p:nvSpPr>
            <p:cNvPr id="105517" name="Oval 35"/>
            <p:cNvSpPr>
              <a:spLocks noChangeArrowheads="1"/>
            </p:cNvSpPr>
            <p:nvPr/>
          </p:nvSpPr>
          <p:spPr bwMode="auto">
            <a:xfrm>
              <a:off x="3238" y="2140"/>
              <a:ext cx="136" cy="13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05518" name="Text Box 36"/>
            <p:cNvSpPr txBox="1">
              <a:spLocks noChangeArrowheads="1"/>
            </p:cNvSpPr>
            <p:nvPr/>
          </p:nvSpPr>
          <p:spPr bwMode="auto">
            <a:xfrm>
              <a:off x="3217" y="2104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b="1">
                  <a:latin typeface="Arial Unicode MS" pitchFamily="34" charset="-128"/>
                </a:rPr>
                <a:t>1</a:t>
              </a:r>
            </a:p>
          </p:txBody>
        </p:sp>
      </p:grpSp>
      <p:grpSp>
        <p:nvGrpSpPr>
          <p:cNvPr id="105507" name="Group 37"/>
          <p:cNvGrpSpPr>
            <a:grpSpLocks/>
          </p:cNvGrpSpPr>
          <p:nvPr/>
        </p:nvGrpSpPr>
        <p:grpSpPr bwMode="auto">
          <a:xfrm>
            <a:off x="7534275" y="3141663"/>
            <a:ext cx="282575" cy="304800"/>
            <a:chOff x="3792" y="2099"/>
            <a:chExt cx="178" cy="192"/>
          </a:xfrm>
        </p:grpSpPr>
        <p:sp>
          <p:nvSpPr>
            <p:cNvPr id="105515" name="Oval 38"/>
            <p:cNvSpPr>
              <a:spLocks noChangeArrowheads="1"/>
            </p:cNvSpPr>
            <p:nvPr/>
          </p:nvSpPr>
          <p:spPr bwMode="auto">
            <a:xfrm>
              <a:off x="3813" y="2138"/>
              <a:ext cx="136" cy="13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05516" name="Text Box 39"/>
            <p:cNvSpPr txBox="1">
              <a:spLocks noChangeArrowheads="1"/>
            </p:cNvSpPr>
            <p:nvPr/>
          </p:nvSpPr>
          <p:spPr bwMode="auto">
            <a:xfrm>
              <a:off x="3792" y="2099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b="1">
                  <a:latin typeface="Arial Unicode MS" pitchFamily="34" charset="-128"/>
                </a:rPr>
                <a:t>3</a:t>
              </a:r>
            </a:p>
          </p:txBody>
        </p:sp>
      </p:grpSp>
      <p:grpSp>
        <p:nvGrpSpPr>
          <p:cNvPr id="105508" name="Group 40"/>
          <p:cNvGrpSpPr>
            <a:grpSpLocks/>
          </p:cNvGrpSpPr>
          <p:nvPr/>
        </p:nvGrpSpPr>
        <p:grpSpPr bwMode="auto">
          <a:xfrm>
            <a:off x="4799013" y="3141663"/>
            <a:ext cx="282575" cy="304800"/>
            <a:chOff x="2940" y="2104"/>
            <a:chExt cx="178" cy="192"/>
          </a:xfrm>
        </p:grpSpPr>
        <p:sp>
          <p:nvSpPr>
            <p:cNvPr id="105513" name="Oval 41"/>
            <p:cNvSpPr>
              <a:spLocks noChangeArrowheads="1"/>
            </p:cNvSpPr>
            <p:nvPr/>
          </p:nvSpPr>
          <p:spPr bwMode="auto">
            <a:xfrm>
              <a:off x="2961" y="2143"/>
              <a:ext cx="136" cy="13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05514" name="Text Box 42"/>
            <p:cNvSpPr txBox="1">
              <a:spLocks noChangeArrowheads="1"/>
            </p:cNvSpPr>
            <p:nvPr/>
          </p:nvSpPr>
          <p:spPr bwMode="auto">
            <a:xfrm>
              <a:off x="2940" y="2104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b="1">
                  <a:latin typeface="Arial Unicode MS" pitchFamily="34" charset="-128"/>
                </a:rPr>
                <a:t>2</a:t>
              </a:r>
            </a:p>
          </p:txBody>
        </p:sp>
      </p:grpSp>
      <p:grpSp>
        <p:nvGrpSpPr>
          <p:cNvPr id="105509" name="Group 43"/>
          <p:cNvGrpSpPr>
            <a:grpSpLocks/>
          </p:cNvGrpSpPr>
          <p:nvPr/>
        </p:nvGrpSpPr>
        <p:grpSpPr bwMode="auto">
          <a:xfrm>
            <a:off x="6524625" y="3149600"/>
            <a:ext cx="282575" cy="304800"/>
            <a:chOff x="3495" y="2104"/>
            <a:chExt cx="178" cy="192"/>
          </a:xfrm>
        </p:grpSpPr>
        <p:sp>
          <p:nvSpPr>
            <p:cNvPr id="105511" name="Oval 44"/>
            <p:cNvSpPr>
              <a:spLocks noChangeArrowheads="1"/>
            </p:cNvSpPr>
            <p:nvPr/>
          </p:nvSpPr>
          <p:spPr bwMode="auto">
            <a:xfrm>
              <a:off x="3522" y="2140"/>
              <a:ext cx="136" cy="13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05512" name="Text Box 45"/>
            <p:cNvSpPr txBox="1">
              <a:spLocks noChangeArrowheads="1"/>
            </p:cNvSpPr>
            <p:nvPr/>
          </p:nvSpPr>
          <p:spPr bwMode="auto">
            <a:xfrm>
              <a:off x="3495" y="2104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b="1">
                  <a:latin typeface="Arial Unicode MS" pitchFamily="34" charset="-128"/>
                </a:rPr>
                <a:t>4</a:t>
              </a:r>
            </a:p>
          </p:txBody>
        </p:sp>
      </p:grpSp>
      <p:sp>
        <p:nvSpPr>
          <p:cNvPr id="393262" name="Text Box 46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525463" y="906463"/>
            <a:ext cx="36718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Опции</a:t>
            </a:r>
            <a:endParaRPr lang="en-US" altLang="ko-KR" sz="2400" b="1">
              <a:latin typeface="Arial Unicode MS" pitchFamily="34" charset="-128"/>
            </a:endParaRP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4519613" y="3082925"/>
            <a:ext cx="668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latin typeface="Arial Unicode MS" pitchFamily="34" charset="-128"/>
              </a:rPr>
              <a:t>SW03</a:t>
            </a:r>
          </a:p>
        </p:txBody>
      </p:sp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4175125" y="1412875"/>
            <a:ext cx="2128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b="1">
                <a:latin typeface="Arial Unicode MS" pitchFamily="34" charset="-128"/>
              </a:rPr>
              <a:t>Переключатель опций</a:t>
            </a:r>
            <a:endParaRPr lang="en-US" altLang="ko-KR" b="1">
              <a:latin typeface="Arial Unicode MS" pitchFamily="34" charset="-128"/>
            </a:endParaRPr>
          </a:p>
        </p:txBody>
      </p:sp>
      <p:pic>
        <p:nvPicPr>
          <p:cNvPr id="106502" name="Picture 6" descr="DMS 전체 PCB1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755650" y="1484313"/>
            <a:ext cx="2692400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1116013" y="2708275"/>
            <a:ext cx="287337" cy="288925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graphicFrame>
        <p:nvGraphicFramePr>
          <p:cNvPr id="106575" name="Group 79"/>
          <p:cNvGraphicFramePr>
            <a:graphicFrameLocks noGrp="1"/>
          </p:cNvGraphicFramePr>
          <p:nvPr/>
        </p:nvGraphicFramePr>
        <p:xfrm>
          <a:off x="684213" y="3644900"/>
          <a:ext cx="7920037" cy="2479680"/>
        </p:xfrm>
        <a:graphic>
          <a:graphicData uri="http://schemas.openxmlformats.org/drawingml/2006/table">
            <a:tbl>
              <a:tblPr/>
              <a:tblGrid>
                <a:gridCol w="792162"/>
                <a:gridCol w="574675"/>
                <a:gridCol w="576263"/>
                <a:gridCol w="576262"/>
                <a:gridCol w="576263"/>
                <a:gridCol w="3455987"/>
                <a:gridCol w="1368425"/>
              </a:tblGrid>
              <a:tr h="24606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№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Положение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DIP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Функция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Сигнал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</a:tr>
              <a:tr h="244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Не действует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Заводская уставка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нет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Аварийный стоп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/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Восстановление работы.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Изменение уровня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Внутренние блоки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ВКЛ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/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ВЫКЛ.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2.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Разрешение/запрещение работы пультов управления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Изменение уровня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Внутренние блоки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ВКЛ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/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ВЫКЛ.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Импульс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6556" name="Text Box 60"/>
          <p:cNvSpPr txBox="1">
            <a:spLocks noChangeArrowheads="1"/>
          </p:cNvSpPr>
          <p:nvPr/>
        </p:nvSpPr>
        <p:spPr bwMode="auto">
          <a:xfrm>
            <a:off x="5580063" y="1844675"/>
            <a:ext cx="23050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</a:rPr>
              <a:t>Управление от внешнего </a:t>
            </a:r>
          </a:p>
          <a:p>
            <a:pPr algn="l"/>
            <a:r>
              <a:rPr lang="ru-RU" altLang="ko-KR">
                <a:latin typeface="Arial Unicode MS" pitchFamily="34" charset="-128"/>
              </a:rPr>
              <a:t>источника сигнала</a:t>
            </a:r>
            <a:r>
              <a:rPr lang="en-US" altLang="ko-KR">
                <a:latin typeface="Arial Unicode MS" pitchFamily="34" charset="-128"/>
              </a:rPr>
              <a:t>.</a:t>
            </a:r>
          </a:p>
        </p:txBody>
      </p:sp>
      <p:pic>
        <p:nvPicPr>
          <p:cNvPr id="106557" name="Picture 61" descr="DIP SW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1730375"/>
            <a:ext cx="1584325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4302" name="Text Box 62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Oval 2"/>
          <p:cNvSpPr>
            <a:spLocks noChangeArrowheads="1"/>
          </p:cNvSpPr>
          <p:nvPr/>
        </p:nvSpPr>
        <p:spPr bwMode="auto">
          <a:xfrm>
            <a:off x="4537075" y="2327275"/>
            <a:ext cx="107950" cy="10795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07523" name="Line 3"/>
          <p:cNvSpPr>
            <a:spLocks noChangeShapeType="1"/>
          </p:cNvSpPr>
          <p:nvPr/>
        </p:nvSpPr>
        <p:spPr bwMode="auto">
          <a:xfrm flipH="1">
            <a:off x="4105275" y="2381250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4" name="Line 4"/>
          <p:cNvSpPr>
            <a:spLocks noChangeShapeType="1"/>
          </p:cNvSpPr>
          <p:nvPr/>
        </p:nvSpPr>
        <p:spPr bwMode="auto">
          <a:xfrm flipH="1">
            <a:off x="4968875" y="2381250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5" name="Line 5"/>
          <p:cNvSpPr>
            <a:spLocks noChangeShapeType="1"/>
          </p:cNvSpPr>
          <p:nvPr/>
        </p:nvSpPr>
        <p:spPr bwMode="auto">
          <a:xfrm flipH="1">
            <a:off x="4105275" y="2597150"/>
            <a:ext cx="1295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6" name="Line 6"/>
          <p:cNvSpPr>
            <a:spLocks noChangeShapeType="1"/>
          </p:cNvSpPr>
          <p:nvPr/>
        </p:nvSpPr>
        <p:spPr bwMode="auto">
          <a:xfrm flipH="1" flipV="1">
            <a:off x="5400675" y="2381250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3314700" y="2349500"/>
            <a:ext cx="4714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>
                <a:latin typeface="Arial Unicode MS" pitchFamily="34" charset="-128"/>
              </a:rPr>
              <a:t>DI-1</a:t>
            </a:r>
          </a:p>
        </p:txBody>
      </p:sp>
      <p:sp>
        <p:nvSpPr>
          <p:cNvPr id="107528" name="Text Box 8"/>
          <p:cNvSpPr txBox="1">
            <a:spLocks noChangeArrowheads="1"/>
          </p:cNvSpPr>
          <p:nvPr/>
        </p:nvSpPr>
        <p:spPr bwMode="auto">
          <a:xfrm>
            <a:off x="3314700" y="1917700"/>
            <a:ext cx="4714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>
                <a:latin typeface="Arial Unicode MS" pitchFamily="34" charset="-128"/>
              </a:rPr>
              <a:t>DI-2</a:t>
            </a:r>
          </a:p>
        </p:txBody>
      </p:sp>
      <p:sp>
        <p:nvSpPr>
          <p:cNvPr id="107529" name="Text Box 9"/>
          <p:cNvSpPr txBox="1">
            <a:spLocks noChangeArrowheads="1"/>
          </p:cNvSpPr>
          <p:nvPr/>
        </p:nvSpPr>
        <p:spPr bwMode="auto">
          <a:xfrm>
            <a:off x="788988" y="2058988"/>
            <a:ext cx="1325562" cy="366712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800" b="1">
                <a:solidFill>
                  <a:schemeClr val="bg1"/>
                </a:solidFill>
                <a:latin typeface="Arial" pitchFamily="34" charset="0"/>
                <a:ea typeface="굴림" pitchFamily="34" charset="-127"/>
              </a:rPr>
              <a:t>Вариант </a:t>
            </a:r>
            <a:r>
              <a:rPr lang="en-US" altLang="ko-KR" sz="1800" b="1">
                <a:solidFill>
                  <a:schemeClr val="bg1"/>
                </a:solidFill>
                <a:latin typeface="Arial Unicode MS" pitchFamily="34" charset="-128"/>
              </a:rPr>
              <a:t>2</a:t>
            </a:r>
          </a:p>
        </p:txBody>
      </p:sp>
      <p:pic>
        <p:nvPicPr>
          <p:cNvPr id="107530" name="Picture 10" descr="DMS 외부입력포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6975" y="1773238"/>
            <a:ext cx="3683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31" name="Line 11"/>
          <p:cNvSpPr>
            <a:spLocks noChangeShapeType="1"/>
          </p:cNvSpPr>
          <p:nvPr/>
        </p:nvSpPr>
        <p:spPr bwMode="auto">
          <a:xfrm>
            <a:off x="4176713" y="1989138"/>
            <a:ext cx="1258887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triangle" w="lg" len="med"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2" name="Text Box 12"/>
          <p:cNvSpPr txBox="1">
            <a:spLocks noChangeArrowheads="1"/>
          </p:cNvSpPr>
          <p:nvPr/>
        </p:nvSpPr>
        <p:spPr bwMode="auto">
          <a:xfrm>
            <a:off x="5449888" y="1808163"/>
            <a:ext cx="1530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latin typeface="Arial" pitchFamily="34" charset="0"/>
                <a:ea typeface="굴림" pitchFamily="34" charset="-127"/>
              </a:rPr>
              <a:t>Не действует</a:t>
            </a:r>
            <a:endParaRPr lang="en-US" altLang="ko-KR" sz="1600" b="1">
              <a:latin typeface="Arial" pitchFamily="34" charset="0"/>
              <a:ea typeface="굴림" pitchFamily="34" charset="-127"/>
            </a:endParaRPr>
          </a:p>
        </p:txBody>
      </p:sp>
      <p:sp>
        <p:nvSpPr>
          <p:cNvPr id="107533" name="Text Box 13"/>
          <p:cNvSpPr txBox="1">
            <a:spLocks noChangeArrowheads="1"/>
          </p:cNvSpPr>
          <p:nvPr/>
        </p:nvSpPr>
        <p:spPr bwMode="auto">
          <a:xfrm>
            <a:off x="5434013" y="2286000"/>
            <a:ext cx="338613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600" b="1">
                <a:latin typeface="Arial" pitchFamily="34" charset="0"/>
                <a:ea typeface="굴림" pitchFamily="34" charset="-127"/>
              </a:rPr>
              <a:t>Внешний сигнал</a:t>
            </a:r>
            <a:r>
              <a:rPr lang="en-US" altLang="ko-KR" sz="1600" b="1">
                <a:latin typeface="Arial Unicode MS" pitchFamily="34" charset="-128"/>
              </a:rPr>
              <a:t> (</a:t>
            </a:r>
            <a:r>
              <a:rPr lang="ru-RU" altLang="ko-KR" sz="1600" b="1">
                <a:latin typeface="Arial" pitchFamily="34" charset="0"/>
                <a:ea typeface="굴림" pitchFamily="34" charset="-127"/>
              </a:rPr>
              <a:t>переключение по изменению уровня</a:t>
            </a:r>
            <a:r>
              <a:rPr lang="en-US" altLang="ko-KR" sz="1600" b="1">
                <a:latin typeface="Arial Unicode MS" pitchFamily="34" charset="-128"/>
              </a:rPr>
              <a:t>)</a:t>
            </a:r>
          </a:p>
        </p:txBody>
      </p:sp>
      <p:sp>
        <p:nvSpPr>
          <p:cNvPr id="107534" name="Text Box 14"/>
          <p:cNvSpPr txBox="1">
            <a:spLocks noChangeArrowheads="1"/>
          </p:cNvSpPr>
          <p:nvPr/>
        </p:nvSpPr>
        <p:spPr bwMode="auto">
          <a:xfrm>
            <a:off x="1042988" y="3141663"/>
            <a:ext cx="7272337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2000" b="1">
                <a:latin typeface="Arial" pitchFamily="34" charset="0"/>
                <a:ea typeface="굴림" pitchFamily="34" charset="-127"/>
              </a:rPr>
              <a:t>Замкнут</a:t>
            </a:r>
            <a:r>
              <a:rPr lang="en-US" altLang="ko-KR" sz="1800">
                <a:latin typeface="Arial Unicode MS" pitchFamily="34" charset="-128"/>
              </a:rPr>
              <a:t> : </a:t>
            </a:r>
            <a:r>
              <a:rPr lang="ru-RU" altLang="ko-KR" sz="1800">
                <a:latin typeface="Arial" pitchFamily="34" charset="0"/>
                <a:ea typeface="굴림" pitchFamily="34" charset="-127"/>
              </a:rPr>
              <a:t>Аварийный останов.</a:t>
            </a:r>
            <a:r>
              <a:rPr lang="en-US" altLang="ko-KR" sz="1800">
                <a:latin typeface="Arial Unicode MS" pitchFamily="34" charset="-128"/>
              </a:rPr>
              <a:t> </a:t>
            </a:r>
          </a:p>
          <a:p>
            <a:pPr algn="l"/>
            <a:r>
              <a:rPr lang="en-US" altLang="ko-KR" sz="1800">
                <a:latin typeface="Arial Unicode MS" pitchFamily="34" charset="-128"/>
              </a:rPr>
              <a:t>. </a:t>
            </a:r>
            <a:r>
              <a:rPr lang="ru-RU" altLang="ko-KR" sz="1800">
                <a:latin typeface="Arial" pitchFamily="34" charset="0"/>
                <a:ea typeface="굴림" pitchFamily="34" charset="-127"/>
              </a:rPr>
              <a:t>Все внутренние блоки выключаются</a:t>
            </a:r>
            <a:r>
              <a:rPr lang="en-US" altLang="ko-KR" sz="1800">
                <a:latin typeface="Arial Unicode MS" pitchFamily="34" charset="-128"/>
              </a:rPr>
              <a:t>.</a:t>
            </a:r>
          </a:p>
          <a:p>
            <a:pPr algn="l"/>
            <a:r>
              <a:rPr lang="en-US" altLang="ko-KR" sz="1800">
                <a:latin typeface="Arial Unicode MS" pitchFamily="34" charset="-128"/>
              </a:rPr>
              <a:t>. </a:t>
            </a:r>
            <a:r>
              <a:rPr lang="ru-RU" altLang="ko-KR" sz="1800">
                <a:latin typeface="Arial" pitchFamily="34" charset="0"/>
                <a:ea typeface="굴림" pitchFamily="34" charset="-127"/>
              </a:rPr>
              <a:t>Пульты управления не действуют</a:t>
            </a:r>
            <a:r>
              <a:rPr lang="en-US" altLang="ko-KR" sz="1800">
                <a:latin typeface="Arial Unicode MS" pitchFamily="34" charset="-128"/>
              </a:rPr>
              <a:t>.</a:t>
            </a:r>
          </a:p>
          <a:p>
            <a:pPr algn="l"/>
            <a:r>
              <a:rPr lang="en-US" altLang="ko-KR" sz="1800">
                <a:latin typeface="Arial Unicode MS" pitchFamily="34" charset="-128"/>
              </a:rPr>
              <a:t>. DMS </a:t>
            </a:r>
            <a:r>
              <a:rPr lang="ru-RU" altLang="ko-KR" sz="1800">
                <a:latin typeface="Arial" pitchFamily="34" charset="0"/>
                <a:ea typeface="굴림" pitchFamily="34" charset="-127"/>
              </a:rPr>
              <a:t>не реагирует на команды центральных контроллеров</a:t>
            </a:r>
            <a:r>
              <a:rPr lang="en-US" altLang="ko-KR" sz="1800">
                <a:latin typeface="Arial Unicode MS" pitchFamily="34" charset="-128"/>
              </a:rPr>
              <a:t>. </a:t>
            </a:r>
          </a:p>
          <a:p>
            <a:pPr algn="l"/>
            <a:r>
              <a:rPr lang="en-US" altLang="ko-KR" sz="1800">
                <a:latin typeface="Arial Unicode MS" pitchFamily="34" charset="-128"/>
              </a:rPr>
              <a:t>. </a:t>
            </a:r>
            <a:r>
              <a:rPr lang="ru-RU" altLang="ko-KR" sz="1800">
                <a:latin typeface="Arial" pitchFamily="34" charset="0"/>
                <a:ea typeface="굴림" pitchFamily="34" charset="-127"/>
              </a:rPr>
              <a:t>График работы не действует</a:t>
            </a:r>
            <a:r>
              <a:rPr lang="en-US" altLang="ko-KR" sz="1800">
                <a:latin typeface="Arial Unicode MS" pitchFamily="34" charset="-128"/>
              </a:rPr>
              <a:t>.</a:t>
            </a:r>
          </a:p>
          <a:p>
            <a:pPr algn="l"/>
            <a:endParaRPr lang="en-US" altLang="ko-KR" sz="2000">
              <a:latin typeface="Arial Unicode MS" pitchFamily="34" charset="-128"/>
            </a:endParaRPr>
          </a:p>
          <a:p>
            <a:pPr algn="l"/>
            <a:r>
              <a:rPr lang="ru-RU" altLang="ko-KR" sz="2000" b="1">
                <a:latin typeface="Arial" pitchFamily="34" charset="0"/>
                <a:ea typeface="굴림" pitchFamily="34" charset="-127"/>
              </a:rPr>
              <a:t>Разомкнут</a:t>
            </a:r>
            <a:r>
              <a:rPr lang="en-US" altLang="ko-KR" sz="1800">
                <a:latin typeface="Arial Unicode MS" pitchFamily="34" charset="-128"/>
              </a:rPr>
              <a:t> : </a:t>
            </a:r>
            <a:r>
              <a:rPr lang="ru-RU" altLang="ko-KR" sz="1800">
                <a:latin typeface="Arial" pitchFamily="34" charset="0"/>
                <a:ea typeface="굴림" pitchFamily="34" charset="-127"/>
              </a:rPr>
              <a:t>Восстановление работы.</a:t>
            </a:r>
            <a:endParaRPr lang="en-US" altLang="ko-KR" sz="1800">
              <a:latin typeface="Arial" pitchFamily="34" charset="0"/>
              <a:ea typeface="굴림" pitchFamily="34" charset="-127"/>
            </a:endParaRPr>
          </a:p>
          <a:p>
            <a:pPr algn="l"/>
            <a:r>
              <a:rPr lang="en-US" altLang="ko-KR" sz="1800">
                <a:latin typeface="Arial Unicode MS" pitchFamily="34" charset="-128"/>
              </a:rPr>
              <a:t>. </a:t>
            </a:r>
            <a:r>
              <a:rPr lang="ru-RU" altLang="ko-KR" sz="1800">
                <a:latin typeface="Arial" pitchFamily="34" charset="0"/>
                <a:ea typeface="굴림" pitchFamily="34" charset="-127"/>
              </a:rPr>
              <a:t>Внутренние блоки остаются в выключенном состоянии</a:t>
            </a:r>
            <a:r>
              <a:rPr lang="en-US" altLang="ko-KR" sz="1800">
                <a:latin typeface="Arial Unicode MS" pitchFamily="34" charset="-128"/>
              </a:rPr>
              <a:t>.</a:t>
            </a:r>
          </a:p>
          <a:p>
            <a:pPr algn="l"/>
            <a:r>
              <a:rPr lang="en-US" altLang="ko-KR" sz="1800">
                <a:latin typeface="Arial Unicode MS" pitchFamily="34" charset="-128"/>
              </a:rPr>
              <a:t>. </a:t>
            </a:r>
            <a:r>
              <a:rPr lang="ru-RU" altLang="ko-KR" sz="1800">
                <a:latin typeface="Arial" pitchFamily="34" charset="0"/>
                <a:ea typeface="굴림" pitchFamily="34" charset="-127"/>
              </a:rPr>
              <a:t>Пульты управления возвращаются в предыдущее состояние</a:t>
            </a:r>
            <a:r>
              <a:rPr lang="en-US" altLang="ko-KR" sz="1800">
                <a:latin typeface="Arial Unicode MS" pitchFamily="34" charset="-128"/>
              </a:rPr>
              <a:t>.</a:t>
            </a:r>
          </a:p>
          <a:p>
            <a:pPr algn="l"/>
            <a:r>
              <a:rPr lang="en-US" altLang="ko-KR" sz="1800">
                <a:latin typeface="Arial Unicode MS" pitchFamily="34" charset="-128"/>
              </a:rPr>
              <a:t>. </a:t>
            </a:r>
            <a:r>
              <a:rPr lang="ru-RU" altLang="ko-KR" sz="1800">
                <a:latin typeface="Arial" pitchFamily="34" charset="0"/>
                <a:ea typeface="굴림" pitchFamily="34" charset="-127"/>
              </a:rPr>
              <a:t>Восстанавливается работа по графику</a:t>
            </a:r>
            <a:r>
              <a:rPr lang="en-US" altLang="ko-KR" sz="1800">
                <a:latin typeface="Arial Unicode MS" pitchFamily="34" charset="-128"/>
              </a:rPr>
              <a:t>.</a:t>
            </a:r>
          </a:p>
        </p:txBody>
      </p:sp>
      <p:sp>
        <p:nvSpPr>
          <p:cNvPr id="107535" name="Line 15"/>
          <p:cNvSpPr>
            <a:spLocks noChangeShapeType="1"/>
          </p:cNvSpPr>
          <p:nvPr/>
        </p:nvSpPr>
        <p:spPr bwMode="auto">
          <a:xfrm flipH="1" flipV="1">
            <a:off x="4595813" y="2195513"/>
            <a:ext cx="384175" cy="188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7538" name="Picture 18" descr="DMS 옵션스위치 패턴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4225" y="1749425"/>
            <a:ext cx="115252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83" name="Text Box 19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  <p:sp>
        <p:nvSpPr>
          <p:cNvPr id="107541" name="Text Box 3"/>
          <p:cNvSpPr txBox="1">
            <a:spLocks noChangeArrowheads="1"/>
          </p:cNvSpPr>
          <p:nvPr/>
        </p:nvSpPr>
        <p:spPr bwMode="auto">
          <a:xfrm>
            <a:off x="525463" y="906463"/>
            <a:ext cx="36718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Опции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DMS 옵션스위치 패턴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5650" y="1773238"/>
            <a:ext cx="1152525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735013" y="2058988"/>
            <a:ext cx="1268412" cy="366712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800" b="1">
                <a:solidFill>
                  <a:schemeClr val="bg1"/>
                </a:solidFill>
                <a:latin typeface="Arial Unicode MS" pitchFamily="34" charset="-128"/>
              </a:rPr>
              <a:t>Вариант </a:t>
            </a:r>
            <a:r>
              <a:rPr lang="en-US" altLang="ko-KR" sz="1800" b="1">
                <a:solidFill>
                  <a:schemeClr val="bg1"/>
                </a:solidFill>
                <a:latin typeface="Arial Unicode MS" pitchFamily="34" charset="-128"/>
              </a:rPr>
              <a:t>3</a:t>
            </a:r>
          </a:p>
        </p:txBody>
      </p:sp>
      <p:sp>
        <p:nvSpPr>
          <p:cNvPr id="108548" name="Oval 4"/>
          <p:cNvSpPr>
            <a:spLocks noChangeArrowheads="1"/>
          </p:cNvSpPr>
          <p:nvPr/>
        </p:nvSpPr>
        <p:spPr bwMode="auto">
          <a:xfrm>
            <a:off x="4724400" y="2324100"/>
            <a:ext cx="107950" cy="10795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08549" name="Line 5"/>
          <p:cNvSpPr>
            <a:spLocks noChangeShapeType="1"/>
          </p:cNvSpPr>
          <p:nvPr/>
        </p:nvSpPr>
        <p:spPr bwMode="auto">
          <a:xfrm flipH="1">
            <a:off x="4292600" y="2381250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8550" name="Line 6"/>
          <p:cNvSpPr>
            <a:spLocks noChangeShapeType="1"/>
          </p:cNvSpPr>
          <p:nvPr/>
        </p:nvSpPr>
        <p:spPr bwMode="auto">
          <a:xfrm flipH="1" flipV="1">
            <a:off x="4776788" y="2190750"/>
            <a:ext cx="384175" cy="1889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8551" name="Line 7"/>
          <p:cNvSpPr>
            <a:spLocks noChangeShapeType="1"/>
          </p:cNvSpPr>
          <p:nvPr/>
        </p:nvSpPr>
        <p:spPr bwMode="auto">
          <a:xfrm flipH="1">
            <a:off x="5156200" y="2381250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8552" name="Line 8"/>
          <p:cNvSpPr>
            <a:spLocks noChangeShapeType="1"/>
          </p:cNvSpPr>
          <p:nvPr/>
        </p:nvSpPr>
        <p:spPr bwMode="auto">
          <a:xfrm flipH="1">
            <a:off x="4292600" y="2597150"/>
            <a:ext cx="1295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8553" name="Line 9"/>
          <p:cNvSpPr>
            <a:spLocks noChangeShapeType="1"/>
          </p:cNvSpPr>
          <p:nvPr/>
        </p:nvSpPr>
        <p:spPr bwMode="auto">
          <a:xfrm flipH="1" flipV="1">
            <a:off x="5588000" y="2381250"/>
            <a:ext cx="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8554" name="Text Box 10"/>
          <p:cNvSpPr txBox="1">
            <a:spLocks noChangeArrowheads="1"/>
          </p:cNvSpPr>
          <p:nvPr/>
        </p:nvSpPr>
        <p:spPr bwMode="auto">
          <a:xfrm>
            <a:off x="3419475" y="2324100"/>
            <a:ext cx="519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>
                <a:latin typeface="Arial Unicode MS" pitchFamily="34" charset="-128"/>
              </a:rPr>
              <a:t>DI-1</a:t>
            </a:r>
          </a:p>
        </p:txBody>
      </p:sp>
      <p:sp>
        <p:nvSpPr>
          <p:cNvPr id="108555" name="Text Box 11"/>
          <p:cNvSpPr txBox="1">
            <a:spLocks noChangeArrowheads="1"/>
          </p:cNvSpPr>
          <p:nvPr/>
        </p:nvSpPr>
        <p:spPr bwMode="auto">
          <a:xfrm>
            <a:off x="3419475" y="1892300"/>
            <a:ext cx="519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>
                <a:latin typeface="Arial Unicode MS" pitchFamily="34" charset="-128"/>
              </a:rPr>
              <a:t>DI-2</a:t>
            </a:r>
          </a:p>
        </p:txBody>
      </p:sp>
      <p:pic>
        <p:nvPicPr>
          <p:cNvPr id="108556" name="Picture 12" descr="DMS 외부입력포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773238"/>
            <a:ext cx="3683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7" name="Text Box 13"/>
          <p:cNvSpPr txBox="1">
            <a:spLocks noChangeArrowheads="1"/>
          </p:cNvSpPr>
          <p:nvPr/>
        </p:nvSpPr>
        <p:spPr bwMode="auto">
          <a:xfrm>
            <a:off x="900113" y="3141663"/>
            <a:ext cx="7634287" cy="268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800">
                <a:latin typeface="Arial Unicode MS" pitchFamily="34" charset="-128"/>
              </a:rPr>
              <a:t>Внешний контакт, вход</a:t>
            </a:r>
            <a:r>
              <a:rPr lang="en-US" altLang="ko-KR" sz="1800">
                <a:latin typeface="Arial Unicode MS" pitchFamily="34" charset="-128"/>
              </a:rPr>
              <a:t> DI-1</a:t>
            </a:r>
          </a:p>
          <a:p>
            <a:pPr algn="l"/>
            <a:r>
              <a:rPr lang="en-US" altLang="ko-KR" sz="1800">
                <a:latin typeface="Arial Unicode MS" pitchFamily="34" charset="-128"/>
              </a:rPr>
              <a:t>   </a:t>
            </a:r>
            <a:r>
              <a:rPr lang="ru-RU" altLang="ko-KR" sz="2000">
                <a:latin typeface="Arial Unicode MS" pitchFamily="34" charset="-128"/>
              </a:rPr>
              <a:t>Замкнут</a:t>
            </a:r>
            <a:r>
              <a:rPr lang="en-US" altLang="ko-KR" sz="1800">
                <a:latin typeface="Arial Unicode MS" pitchFamily="34" charset="-128"/>
              </a:rPr>
              <a:t> : </a:t>
            </a:r>
            <a:r>
              <a:rPr lang="ru-RU" altLang="ko-KR" sz="1800">
                <a:latin typeface="Arial Unicode MS" pitchFamily="34" charset="-128"/>
              </a:rPr>
              <a:t>Внутренние блоки включены</a:t>
            </a:r>
            <a:r>
              <a:rPr lang="en-US" altLang="ko-KR" sz="1800">
                <a:latin typeface="Arial Unicode MS" pitchFamily="34" charset="-128"/>
              </a:rPr>
              <a:t>.</a:t>
            </a:r>
          </a:p>
          <a:p>
            <a:pPr algn="l"/>
            <a:r>
              <a:rPr lang="en-US" altLang="ko-KR" sz="1800">
                <a:latin typeface="Arial Unicode MS" pitchFamily="34" charset="-128"/>
              </a:rPr>
              <a:t>   </a:t>
            </a:r>
            <a:r>
              <a:rPr lang="ru-RU" altLang="ko-KR" sz="2000">
                <a:latin typeface="Arial Unicode MS" pitchFamily="34" charset="-128"/>
              </a:rPr>
              <a:t>Разомкнут</a:t>
            </a:r>
            <a:r>
              <a:rPr lang="en-US" altLang="ko-KR" sz="1800">
                <a:latin typeface="Arial Unicode MS" pitchFamily="34" charset="-128"/>
              </a:rPr>
              <a:t> : </a:t>
            </a:r>
            <a:r>
              <a:rPr lang="ru-RU" altLang="ko-KR" sz="1800">
                <a:latin typeface="Arial Unicode MS" pitchFamily="34" charset="-128"/>
              </a:rPr>
              <a:t>Внутренние блоки остановлены</a:t>
            </a:r>
            <a:r>
              <a:rPr lang="en-US" altLang="ko-KR" sz="1800">
                <a:latin typeface="Arial Unicode MS" pitchFamily="34" charset="-128"/>
              </a:rPr>
              <a:t>.</a:t>
            </a:r>
          </a:p>
          <a:p>
            <a:pPr algn="l"/>
            <a:endParaRPr lang="en-US" altLang="ko-KR" sz="1800">
              <a:latin typeface="Arial Unicode MS" pitchFamily="34" charset="-128"/>
            </a:endParaRPr>
          </a:p>
          <a:p>
            <a:pPr algn="l"/>
            <a:r>
              <a:rPr lang="ru-RU" altLang="ko-KR" sz="1800">
                <a:latin typeface="Arial Unicode MS" pitchFamily="34" charset="-128"/>
              </a:rPr>
              <a:t>Внешний контакт, вход</a:t>
            </a:r>
            <a:r>
              <a:rPr lang="en-US" altLang="ko-KR" sz="1800">
                <a:latin typeface="Arial Unicode MS" pitchFamily="34" charset="-128"/>
              </a:rPr>
              <a:t> DI-2</a:t>
            </a:r>
          </a:p>
          <a:p>
            <a:pPr algn="l"/>
            <a:r>
              <a:rPr lang="en-US" altLang="ko-KR" sz="1800">
                <a:latin typeface="Arial Unicode MS" pitchFamily="34" charset="-128"/>
              </a:rPr>
              <a:t>   </a:t>
            </a:r>
            <a:r>
              <a:rPr lang="ru-RU" altLang="ko-KR" sz="2000">
                <a:latin typeface="Arial Unicode MS" pitchFamily="34" charset="-128"/>
              </a:rPr>
              <a:t>Замкнут</a:t>
            </a:r>
            <a:r>
              <a:rPr lang="en-US" altLang="ko-KR" sz="1800">
                <a:latin typeface="Arial Unicode MS" pitchFamily="34" charset="-128"/>
              </a:rPr>
              <a:t> : </a:t>
            </a:r>
            <a:r>
              <a:rPr lang="ru-RU" altLang="ko-KR" sz="1800">
                <a:latin typeface="Arial Unicode MS" pitchFamily="34" charset="-128"/>
              </a:rPr>
              <a:t>Пульты управления не действуют</a:t>
            </a:r>
            <a:r>
              <a:rPr lang="en-US" altLang="ko-KR" sz="1800">
                <a:latin typeface="Arial Unicode MS" pitchFamily="34" charset="-128"/>
              </a:rPr>
              <a:t>.</a:t>
            </a:r>
          </a:p>
          <a:p>
            <a:pPr algn="l"/>
            <a:r>
              <a:rPr lang="en-US" altLang="ko-KR" sz="1800">
                <a:latin typeface="Arial Unicode MS" pitchFamily="34" charset="-128"/>
              </a:rPr>
              <a:t>   </a:t>
            </a:r>
            <a:r>
              <a:rPr lang="ru-RU" altLang="ko-KR" sz="2000">
                <a:latin typeface="Arial Unicode MS" pitchFamily="34" charset="-128"/>
              </a:rPr>
              <a:t>Разомкнут</a:t>
            </a:r>
            <a:r>
              <a:rPr lang="en-US" altLang="ko-KR" sz="1800">
                <a:latin typeface="Arial Unicode MS" pitchFamily="34" charset="-128"/>
              </a:rPr>
              <a:t> : </a:t>
            </a:r>
            <a:r>
              <a:rPr lang="ru-RU" altLang="ko-KR" sz="1800">
                <a:latin typeface="Arial Unicode MS" pitchFamily="34" charset="-128"/>
              </a:rPr>
              <a:t>Пульты управления действуют</a:t>
            </a:r>
            <a:r>
              <a:rPr lang="en-US" altLang="ko-KR" sz="1800">
                <a:latin typeface="Arial Unicode MS" pitchFamily="34" charset="-128"/>
              </a:rPr>
              <a:t>.</a:t>
            </a:r>
          </a:p>
          <a:p>
            <a:pPr algn="l"/>
            <a:endParaRPr lang="en-US" altLang="ko-KR" sz="1800">
              <a:latin typeface="Arial Unicode MS" pitchFamily="34" charset="-128"/>
            </a:endParaRPr>
          </a:p>
          <a:p>
            <a:pPr algn="l"/>
            <a:r>
              <a:rPr lang="ru-RU" altLang="ko-KR" sz="1800">
                <a:latin typeface="Arial Unicode MS" pitchFamily="34" charset="-128"/>
              </a:rPr>
              <a:t>Вариант 3 не прерывает работу по графику</a:t>
            </a:r>
            <a:r>
              <a:rPr lang="en-US" altLang="ko-KR" sz="1800">
                <a:latin typeface="Arial Unicode MS" pitchFamily="34" charset="-128"/>
              </a:rPr>
              <a:t>.</a:t>
            </a:r>
          </a:p>
        </p:txBody>
      </p:sp>
      <p:sp>
        <p:nvSpPr>
          <p:cNvPr id="108558" name="Oval 14"/>
          <p:cNvSpPr>
            <a:spLocks noChangeArrowheads="1"/>
          </p:cNvSpPr>
          <p:nvPr/>
        </p:nvSpPr>
        <p:spPr bwMode="auto">
          <a:xfrm>
            <a:off x="4724400" y="1827213"/>
            <a:ext cx="107950" cy="10795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08559" name="Line 15"/>
          <p:cNvSpPr>
            <a:spLocks noChangeShapeType="1"/>
          </p:cNvSpPr>
          <p:nvPr/>
        </p:nvSpPr>
        <p:spPr bwMode="auto">
          <a:xfrm flipH="1">
            <a:off x="4292600" y="1884363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8560" name="Line 16"/>
          <p:cNvSpPr>
            <a:spLocks noChangeShapeType="1"/>
          </p:cNvSpPr>
          <p:nvPr/>
        </p:nvSpPr>
        <p:spPr bwMode="auto">
          <a:xfrm flipH="1">
            <a:off x="5156200" y="1884363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8561" name="Line 17"/>
          <p:cNvSpPr>
            <a:spLocks noChangeShapeType="1"/>
          </p:cNvSpPr>
          <p:nvPr/>
        </p:nvSpPr>
        <p:spPr bwMode="auto">
          <a:xfrm flipH="1">
            <a:off x="4292600" y="2100263"/>
            <a:ext cx="1295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8562" name="Line 18"/>
          <p:cNvSpPr>
            <a:spLocks noChangeShapeType="1"/>
          </p:cNvSpPr>
          <p:nvPr/>
        </p:nvSpPr>
        <p:spPr bwMode="auto">
          <a:xfrm flipH="1" flipV="1">
            <a:off x="5588000" y="1884363"/>
            <a:ext cx="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8563" name="Line 19"/>
          <p:cNvSpPr>
            <a:spLocks noChangeShapeType="1"/>
          </p:cNvSpPr>
          <p:nvPr/>
        </p:nvSpPr>
        <p:spPr bwMode="auto">
          <a:xfrm flipH="1" flipV="1">
            <a:off x="4773613" y="1693863"/>
            <a:ext cx="384175" cy="188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8564" name="Text Box 20"/>
          <p:cNvSpPr txBox="1">
            <a:spLocks noChangeArrowheads="1"/>
          </p:cNvSpPr>
          <p:nvPr/>
        </p:nvSpPr>
        <p:spPr bwMode="auto">
          <a:xfrm>
            <a:off x="5651500" y="1797050"/>
            <a:ext cx="3160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600" b="1">
                <a:latin typeface="Arial Unicode MS" pitchFamily="34" charset="-128"/>
              </a:rPr>
              <a:t>Внешний контакт</a:t>
            </a:r>
            <a:endParaRPr lang="en-US" altLang="ko-KR" sz="1600" b="1">
              <a:latin typeface="Arial Unicode MS" pitchFamily="34" charset="-128"/>
            </a:endParaRPr>
          </a:p>
        </p:txBody>
      </p:sp>
      <p:sp>
        <p:nvSpPr>
          <p:cNvPr id="396312" name="Text Box 24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ko-KR" sz="3600" b="1">
                <a:solidFill>
                  <a:schemeClr val="tx2"/>
                </a:solidFill>
                <a:latin typeface="Arial" charset="0"/>
                <a:ea typeface="견고딕" pitchFamily="18" charset="-127"/>
                <a:cs typeface="+mn-cs"/>
              </a:rPr>
              <a:t>01. DMS (MIM-D00)</a:t>
            </a:r>
          </a:p>
        </p:txBody>
      </p:sp>
      <p:sp>
        <p:nvSpPr>
          <p:cNvPr id="108570" name="Text Box 3"/>
          <p:cNvSpPr txBox="1">
            <a:spLocks noChangeArrowheads="1"/>
          </p:cNvSpPr>
          <p:nvPr/>
        </p:nvSpPr>
        <p:spPr bwMode="auto">
          <a:xfrm>
            <a:off x="525463" y="906463"/>
            <a:ext cx="36718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Опции</a:t>
            </a:r>
            <a:endParaRPr lang="en-US" altLang="ko-KR" sz="2400" b="1">
              <a:latin typeface="Arial Unicode MS" pitchFamily="34" charset="-128"/>
            </a:endParaRPr>
          </a:p>
        </p:txBody>
      </p:sp>
      <p:sp>
        <p:nvSpPr>
          <p:cNvPr id="108571" name="Text Box 20"/>
          <p:cNvSpPr txBox="1">
            <a:spLocks noChangeArrowheads="1"/>
          </p:cNvSpPr>
          <p:nvPr/>
        </p:nvSpPr>
        <p:spPr bwMode="auto">
          <a:xfrm>
            <a:off x="5664200" y="2317750"/>
            <a:ext cx="3160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600" b="1">
                <a:latin typeface="Arial Unicode MS" pitchFamily="34" charset="-128"/>
              </a:rPr>
              <a:t>Внешний контакт</a:t>
            </a:r>
            <a:endParaRPr lang="en-US" altLang="ko-KR" sz="1600" b="1"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DMS 옵션스위치 패턴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1500" y="1773238"/>
            <a:ext cx="1152525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550863" y="2125663"/>
            <a:ext cx="1268412" cy="366712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800" b="1">
                <a:solidFill>
                  <a:schemeClr val="bg1"/>
                </a:solidFill>
                <a:latin typeface="Arial Unicode MS" pitchFamily="34" charset="-128"/>
              </a:rPr>
              <a:t>Вариант </a:t>
            </a:r>
            <a:r>
              <a:rPr lang="en-US" altLang="ko-KR" sz="1800" b="1">
                <a:solidFill>
                  <a:schemeClr val="bg1"/>
                </a:solidFill>
                <a:latin typeface="Arial Unicode MS" pitchFamily="34" charset="-128"/>
              </a:rPr>
              <a:t>4</a:t>
            </a:r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3132138" y="2382838"/>
            <a:ext cx="4714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>
                <a:latin typeface="Arial Unicode MS" pitchFamily="34" charset="-128"/>
              </a:rPr>
              <a:t>DI-1</a:t>
            </a: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3132138" y="1951038"/>
            <a:ext cx="4714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>
                <a:latin typeface="Arial Unicode MS" pitchFamily="34" charset="-128"/>
              </a:rPr>
              <a:t>DI-2</a:t>
            </a:r>
          </a:p>
        </p:txBody>
      </p:sp>
      <p:pic>
        <p:nvPicPr>
          <p:cNvPr id="109574" name="Picture 6" descr="DMS 외부입력포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4413" y="1806575"/>
            <a:ext cx="3683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5" name="Oval 7"/>
          <p:cNvSpPr>
            <a:spLocks noChangeArrowheads="1"/>
          </p:cNvSpPr>
          <p:nvPr/>
        </p:nvSpPr>
        <p:spPr bwMode="auto">
          <a:xfrm>
            <a:off x="4354513" y="2378075"/>
            <a:ext cx="107950" cy="10795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09576" name="Line 8"/>
          <p:cNvSpPr>
            <a:spLocks noChangeShapeType="1"/>
          </p:cNvSpPr>
          <p:nvPr/>
        </p:nvSpPr>
        <p:spPr bwMode="auto">
          <a:xfrm flipH="1">
            <a:off x="3924300" y="2422525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9577" name="Line 9"/>
          <p:cNvSpPr>
            <a:spLocks noChangeShapeType="1"/>
          </p:cNvSpPr>
          <p:nvPr/>
        </p:nvSpPr>
        <p:spPr bwMode="auto">
          <a:xfrm flipH="1" flipV="1">
            <a:off x="4406900" y="2224088"/>
            <a:ext cx="384175" cy="188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9578" name="Line 10"/>
          <p:cNvSpPr>
            <a:spLocks noChangeShapeType="1"/>
          </p:cNvSpPr>
          <p:nvPr/>
        </p:nvSpPr>
        <p:spPr bwMode="auto">
          <a:xfrm flipH="1">
            <a:off x="4786313" y="2414588"/>
            <a:ext cx="2905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9579" name="Line 11"/>
          <p:cNvSpPr>
            <a:spLocks noChangeShapeType="1"/>
          </p:cNvSpPr>
          <p:nvPr/>
        </p:nvSpPr>
        <p:spPr bwMode="auto">
          <a:xfrm flipH="1">
            <a:off x="3922713" y="2638425"/>
            <a:ext cx="11541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9580" name="Line 12"/>
          <p:cNvSpPr>
            <a:spLocks noChangeShapeType="1"/>
          </p:cNvSpPr>
          <p:nvPr/>
        </p:nvSpPr>
        <p:spPr bwMode="auto">
          <a:xfrm flipH="1" flipV="1">
            <a:off x="5076825" y="2408238"/>
            <a:ext cx="0" cy="2428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9581" name="Oval 13"/>
          <p:cNvSpPr>
            <a:spLocks noChangeArrowheads="1"/>
          </p:cNvSpPr>
          <p:nvPr/>
        </p:nvSpPr>
        <p:spPr bwMode="auto">
          <a:xfrm>
            <a:off x="4354513" y="1881188"/>
            <a:ext cx="107950" cy="10795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09582" name="Line 14"/>
          <p:cNvSpPr>
            <a:spLocks noChangeShapeType="1"/>
          </p:cNvSpPr>
          <p:nvPr/>
        </p:nvSpPr>
        <p:spPr bwMode="auto">
          <a:xfrm flipH="1">
            <a:off x="3922713" y="1925638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9583" name="Line 15"/>
          <p:cNvSpPr>
            <a:spLocks noChangeShapeType="1"/>
          </p:cNvSpPr>
          <p:nvPr/>
        </p:nvSpPr>
        <p:spPr bwMode="auto">
          <a:xfrm flipH="1">
            <a:off x="4786313" y="1925638"/>
            <a:ext cx="2905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9584" name="Line 16"/>
          <p:cNvSpPr>
            <a:spLocks noChangeShapeType="1"/>
          </p:cNvSpPr>
          <p:nvPr/>
        </p:nvSpPr>
        <p:spPr bwMode="auto">
          <a:xfrm flipH="1">
            <a:off x="3922713" y="2141538"/>
            <a:ext cx="11541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9585" name="Line 17"/>
          <p:cNvSpPr>
            <a:spLocks noChangeShapeType="1"/>
          </p:cNvSpPr>
          <p:nvPr/>
        </p:nvSpPr>
        <p:spPr bwMode="auto">
          <a:xfrm flipH="1" flipV="1">
            <a:off x="5076825" y="1925638"/>
            <a:ext cx="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9586" name="Line 18"/>
          <p:cNvSpPr>
            <a:spLocks noChangeShapeType="1"/>
          </p:cNvSpPr>
          <p:nvPr/>
        </p:nvSpPr>
        <p:spPr bwMode="auto">
          <a:xfrm flipH="1" flipV="1">
            <a:off x="4403725" y="1735138"/>
            <a:ext cx="384175" cy="188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9587" name="Text Box 19"/>
          <p:cNvSpPr txBox="1">
            <a:spLocks noChangeArrowheads="1"/>
          </p:cNvSpPr>
          <p:nvPr/>
        </p:nvSpPr>
        <p:spPr bwMode="auto">
          <a:xfrm>
            <a:off x="5724525" y="1773238"/>
            <a:ext cx="29479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600">
                <a:latin typeface="Arial Unicode MS" pitchFamily="34" charset="-128"/>
              </a:rPr>
              <a:t>Внешний контакт</a:t>
            </a:r>
            <a:r>
              <a:rPr lang="en-US" altLang="ko-KR" sz="1600">
                <a:latin typeface="Arial Unicode MS" pitchFamily="34" charset="-128"/>
              </a:rPr>
              <a:t> (</a:t>
            </a:r>
            <a:r>
              <a:rPr lang="ru-RU" altLang="ko-KR" sz="1600">
                <a:latin typeface="Arial Unicode MS" pitchFamily="34" charset="-128"/>
              </a:rPr>
              <a:t>импульс</a:t>
            </a:r>
            <a:r>
              <a:rPr lang="en-US" altLang="ko-KR" sz="1600">
                <a:latin typeface="Arial Unicode MS" pitchFamily="34" charset="-128"/>
              </a:rPr>
              <a:t>)</a:t>
            </a:r>
          </a:p>
          <a:p>
            <a:pPr algn="l"/>
            <a:r>
              <a:rPr lang="ru-RU" altLang="ko-KR" sz="1600">
                <a:latin typeface="Arial Unicode MS" pitchFamily="34" charset="-128"/>
              </a:rPr>
              <a:t>Длительность</a:t>
            </a:r>
            <a:r>
              <a:rPr lang="en-US" altLang="ko-KR" sz="1600">
                <a:latin typeface="Arial Unicode MS" pitchFamily="34" charset="-128"/>
              </a:rPr>
              <a:t> : 0.5~1.0</a:t>
            </a:r>
            <a:r>
              <a:rPr lang="ru-RU" altLang="ko-KR" sz="1600">
                <a:latin typeface="Arial Unicode MS" pitchFamily="34" charset="-128"/>
              </a:rPr>
              <a:t>сек.</a:t>
            </a:r>
            <a:endParaRPr lang="en-US" altLang="ko-KR" sz="1600">
              <a:latin typeface="Arial Unicode MS" pitchFamily="34" charset="-128"/>
            </a:endParaRPr>
          </a:p>
        </p:txBody>
      </p:sp>
      <p:sp>
        <p:nvSpPr>
          <p:cNvPr id="109588" name="Line 20"/>
          <p:cNvSpPr>
            <a:spLocks noChangeShapeType="1"/>
          </p:cNvSpPr>
          <p:nvPr/>
        </p:nvSpPr>
        <p:spPr bwMode="auto">
          <a:xfrm flipH="1">
            <a:off x="5216525" y="2147888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9589" name="Line 21"/>
          <p:cNvSpPr>
            <a:spLocks noChangeShapeType="1"/>
          </p:cNvSpPr>
          <p:nvPr/>
        </p:nvSpPr>
        <p:spPr bwMode="auto">
          <a:xfrm flipH="1">
            <a:off x="5360988" y="1931988"/>
            <a:ext cx="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9590" name="Line 22"/>
          <p:cNvSpPr>
            <a:spLocks noChangeShapeType="1"/>
          </p:cNvSpPr>
          <p:nvPr/>
        </p:nvSpPr>
        <p:spPr bwMode="auto">
          <a:xfrm flipH="1">
            <a:off x="5505450" y="2147888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9591" name="Line 23"/>
          <p:cNvSpPr>
            <a:spLocks noChangeShapeType="1"/>
          </p:cNvSpPr>
          <p:nvPr/>
        </p:nvSpPr>
        <p:spPr bwMode="auto">
          <a:xfrm flipH="1">
            <a:off x="5505450" y="1931988"/>
            <a:ext cx="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9592" name="Line 24"/>
          <p:cNvSpPr>
            <a:spLocks noChangeShapeType="1"/>
          </p:cNvSpPr>
          <p:nvPr/>
        </p:nvSpPr>
        <p:spPr bwMode="auto">
          <a:xfrm>
            <a:off x="5360988" y="1931988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9593" name="Line 25"/>
          <p:cNvSpPr>
            <a:spLocks noChangeShapeType="1"/>
          </p:cNvSpPr>
          <p:nvPr/>
        </p:nvSpPr>
        <p:spPr bwMode="auto">
          <a:xfrm flipH="1">
            <a:off x="5216525" y="2643188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9594" name="Line 26"/>
          <p:cNvSpPr>
            <a:spLocks noChangeShapeType="1"/>
          </p:cNvSpPr>
          <p:nvPr/>
        </p:nvSpPr>
        <p:spPr bwMode="auto">
          <a:xfrm flipH="1">
            <a:off x="5360988" y="2427288"/>
            <a:ext cx="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9595" name="Line 27"/>
          <p:cNvSpPr>
            <a:spLocks noChangeShapeType="1"/>
          </p:cNvSpPr>
          <p:nvPr/>
        </p:nvSpPr>
        <p:spPr bwMode="auto">
          <a:xfrm flipH="1">
            <a:off x="5505450" y="2643188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9596" name="Line 28"/>
          <p:cNvSpPr>
            <a:spLocks noChangeShapeType="1"/>
          </p:cNvSpPr>
          <p:nvPr/>
        </p:nvSpPr>
        <p:spPr bwMode="auto">
          <a:xfrm flipH="1">
            <a:off x="5505450" y="2427288"/>
            <a:ext cx="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9597" name="Line 29"/>
          <p:cNvSpPr>
            <a:spLocks noChangeShapeType="1"/>
          </p:cNvSpPr>
          <p:nvPr/>
        </p:nvSpPr>
        <p:spPr bwMode="auto">
          <a:xfrm>
            <a:off x="5360988" y="2427288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9598" name="Text Box 30"/>
          <p:cNvSpPr txBox="1">
            <a:spLocks noChangeArrowheads="1"/>
          </p:cNvSpPr>
          <p:nvPr/>
        </p:nvSpPr>
        <p:spPr bwMode="auto">
          <a:xfrm>
            <a:off x="827088" y="3213100"/>
            <a:ext cx="7650162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800">
                <a:latin typeface="Arial Unicode MS" pitchFamily="34" charset="-128"/>
              </a:rPr>
              <a:t>Внешний импульс, вход</a:t>
            </a:r>
            <a:r>
              <a:rPr lang="en-US" altLang="ko-KR" sz="1800">
                <a:latin typeface="Arial Unicode MS" pitchFamily="34" charset="-128"/>
              </a:rPr>
              <a:t> DI-1</a:t>
            </a:r>
          </a:p>
          <a:p>
            <a:pPr algn="l"/>
            <a:r>
              <a:rPr lang="en-US" altLang="ko-KR" sz="1800">
                <a:latin typeface="Arial Unicode MS" pitchFamily="34" charset="-128"/>
              </a:rPr>
              <a:t>   </a:t>
            </a:r>
            <a:r>
              <a:rPr lang="ru-RU" altLang="ko-KR" sz="2000">
                <a:latin typeface="Arial Unicode MS" pitchFamily="34" charset="-128"/>
              </a:rPr>
              <a:t>Короткий импульс</a:t>
            </a:r>
            <a:r>
              <a:rPr lang="en-US" altLang="ko-KR" sz="1800">
                <a:latin typeface="Arial Unicode MS" pitchFamily="34" charset="-128"/>
              </a:rPr>
              <a:t> : </a:t>
            </a:r>
            <a:r>
              <a:rPr lang="ru-RU" altLang="ko-KR" sz="1800">
                <a:latin typeface="Arial Unicode MS" pitchFamily="34" charset="-128"/>
              </a:rPr>
              <a:t>Все внутренние блоки включаются</a:t>
            </a:r>
            <a:r>
              <a:rPr lang="en-US" altLang="ko-KR" sz="1800">
                <a:latin typeface="Arial Unicode MS" pitchFamily="34" charset="-128"/>
              </a:rPr>
              <a:t>.</a:t>
            </a:r>
          </a:p>
          <a:p>
            <a:pPr algn="l"/>
            <a:endParaRPr lang="en-US" altLang="ko-KR" sz="1800">
              <a:latin typeface="Arial Unicode MS" pitchFamily="34" charset="-128"/>
            </a:endParaRPr>
          </a:p>
          <a:p>
            <a:pPr algn="l"/>
            <a:r>
              <a:rPr lang="ru-RU" altLang="ko-KR" sz="1800">
                <a:latin typeface="Arial Unicode MS" pitchFamily="34" charset="-128"/>
              </a:rPr>
              <a:t>Внешний импульс, вход</a:t>
            </a:r>
            <a:r>
              <a:rPr lang="en-US" altLang="ko-KR" sz="1800">
                <a:latin typeface="Arial Unicode MS" pitchFamily="34" charset="-128"/>
              </a:rPr>
              <a:t> DI-2</a:t>
            </a:r>
          </a:p>
          <a:p>
            <a:pPr algn="l"/>
            <a:r>
              <a:rPr lang="en-US" altLang="ko-KR" sz="1800">
                <a:latin typeface="Arial Unicode MS" pitchFamily="34" charset="-128"/>
              </a:rPr>
              <a:t>   </a:t>
            </a:r>
            <a:r>
              <a:rPr lang="ru-RU" altLang="ko-KR" sz="2000">
                <a:latin typeface="Arial Unicode MS" pitchFamily="34" charset="-128"/>
              </a:rPr>
              <a:t>Короткий импульс</a:t>
            </a:r>
            <a:r>
              <a:rPr lang="en-US" altLang="ko-KR" sz="1800">
                <a:latin typeface="Arial Unicode MS" pitchFamily="34" charset="-128"/>
              </a:rPr>
              <a:t> : </a:t>
            </a:r>
            <a:r>
              <a:rPr lang="ru-RU" altLang="ko-KR" sz="1800">
                <a:latin typeface="Arial Unicode MS" pitchFamily="34" charset="-128"/>
              </a:rPr>
              <a:t>Все внутренние блоки останавливаются</a:t>
            </a:r>
            <a:r>
              <a:rPr lang="en-US" altLang="ko-KR" sz="1800">
                <a:latin typeface="Arial Unicode MS" pitchFamily="34" charset="-128"/>
              </a:rPr>
              <a:t>.</a:t>
            </a:r>
          </a:p>
          <a:p>
            <a:pPr algn="l"/>
            <a:endParaRPr lang="en-US" altLang="ko-KR" sz="1800">
              <a:latin typeface="Arial Unicode MS" pitchFamily="34" charset="-128"/>
            </a:endParaRPr>
          </a:p>
          <a:p>
            <a:pPr algn="l"/>
            <a:r>
              <a:rPr lang="ru-RU" altLang="ko-KR" sz="1800">
                <a:latin typeface="Arial Unicode MS" pitchFamily="34" charset="-128"/>
              </a:rPr>
              <a:t>Вариант </a:t>
            </a:r>
            <a:r>
              <a:rPr lang="ru-RU" altLang="ko-KR" sz="1800">
                <a:latin typeface="Arial" pitchFamily="34" charset="0"/>
              </a:rPr>
              <a:t>4</a:t>
            </a:r>
            <a:r>
              <a:rPr lang="ru-RU" altLang="ko-KR" sz="1800">
                <a:latin typeface="Arial Unicode MS" pitchFamily="34" charset="-128"/>
              </a:rPr>
              <a:t> не прерывает работу по графику</a:t>
            </a:r>
            <a:r>
              <a:rPr lang="en-US" altLang="ko-KR" sz="1800">
                <a:latin typeface="Arial Unicode MS" pitchFamily="34" charset="-128"/>
              </a:rPr>
              <a:t>.</a:t>
            </a:r>
          </a:p>
        </p:txBody>
      </p:sp>
      <p:sp>
        <p:nvSpPr>
          <p:cNvPr id="109599" name="Text Box 31"/>
          <p:cNvSpPr txBox="1">
            <a:spLocks noChangeArrowheads="1"/>
          </p:cNvSpPr>
          <p:nvPr/>
        </p:nvSpPr>
        <p:spPr bwMode="auto">
          <a:xfrm>
            <a:off x="5726113" y="2274888"/>
            <a:ext cx="2946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600">
                <a:latin typeface="Arial Unicode MS" pitchFamily="34" charset="-128"/>
              </a:rPr>
              <a:t>Внешний контакт</a:t>
            </a:r>
            <a:r>
              <a:rPr lang="en-US" altLang="ko-KR" sz="1600">
                <a:latin typeface="Arial Unicode MS" pitchFamily="34" charset="-128"/>
              </a:rPr>
              <a:t> (</a:t>
            </a:r>
            <a:r>
              <a:rPr lang="ru-RU" altLang="ko-KR" sz="1600">
                <a:latin typeface="Arial Unicode MS" pitchFamily="34" charset="-128"/>
              </a:rPr>
              <a:t>импульс</a:t>
            </a:r>
            <a:r>
              <a:rPr lang="en-US" altLang="ko-KR" sz="1600">
                <a:latin typeface="Arial Unicode MS" pitchFamily="34" charset="-128"/>
              </a:rPr>
              <a:t>)</a:t>
            </a:r>
          </a:p>
          <a:p>
            <a:pPr algn="l"/>
            <a:r>
              <a:rPr lang="ru-RU" altLang="ko-KR" sz="1600">
                <a:latin typeface="Arial Unicode MS" pitchFamily="34" charset="-128"/>
              </a:rPr>
              <a:t>Длительность</a:t>
            </a:r>
            <a:r>
              <a:rPr lang="en-US" altLang="ko-KR" sz="1600">
                <a:latin typeface="Arial Unicode MS" pitchFamily="34" charset="-128"/>
              </a:rPr>
              <a:t> : 0.5~1.0</a:t>
            </a:r>
            <a:r>
              <a:rPr lang="ru-RU" altLang="ko-KR" sz="1600">
                <a:latin typeface="Arial Unicode MS" pitchFamily="34" charset="-128"/>
              </a:rPr>
              <a:t>сек.</a:t>
            </a:r>
            <a:endParaRPr lang="en-US" altLang="ko-KR" sz="1600">
              <a:latin typeface="Arial Unicode MS" pitchFamily="34" charset="-128"/>
            </a:endParaRPr>
          </a:p>
        </p:txBody>
      </p:sp>
      <p:sp>
        <p:nvSpPr>
          <p:cNvPr id="397346" name="Text Box 34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  <p:sp>
        <p:nvSpPr>
          <p:cNvPr id="109604" name="Text Box 3"/>
          <p:cNvSpPr txBox="1">
            <a:spLocks noChangeArrowheads="1"/>
          </p:cNvSpPr>
          <p:nvPr/>
        </p:nvSpPr>
        <p:spPr bwMode="auto">
          <a:xfrm>
            <a:off x="525463" y="906463"/>
            <a:ext cx="36718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Опции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46"/>
          <p:cNvSpPr txBox="1">
            <a:spLocks noChangeArrowheads="1"/>
          </p:cNvSpPr>
          <p:nvPr/>
        </p:nvSpPr>
        <p:spPr bwMode="auto">
          <a:xfrm>
            <a:off x="5508625" y="1412875"/>
            <a:ext cx="252095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2000">
                <a:latin typeface="Arial Unicode MS" pitchFamily="34" charset="-128"/>
              </a:rPr>
              <a:t>Центральный пульт</a:t>
            </a:r>
            <a:endParaRPr lang="en-US" altLang="ko-KR" sz="2000">
              <a:latin typeface="Arial Unicode MS" pitchFamily="34" charset="-128"/>
            </a:endParaRPr>
          </a:p>
        </p:txBody>
      </p:sp>
      <p:pic>
        <p:nvPicPr>
          <p:cNvPr id="110595" name="Picture 2" descr="SiM중계기_최종2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2425" y="4737100"/>
            <a:ext cx="2257425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6" name="Picture 3" descr="MCM-A202 뒷면사진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5763" y="3182938"/>
            <a:ext cx="13144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7" name="Picture 4" descr="MCM-A202 뒷면사진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5763" y="1700213"/>
            <a:ext cx="13144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8" name="Picture 5" descr="DMS PC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5363" y="2263775"/>
            <a:ext cx="2533650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9" name="Line 6"/>
          <p:cNvSpPr>
            <a:spLocks noChangeShapeType="1"/>
          </p:cNvSpPr>
          <p:nvPr/>
        </p:nvSpPr>
        <p:spPr bwMode="auto">
          <a:xfrm>
            <a:off x="3049588" y="2481263"/>
            <a:ext cx="14366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0600" name="Line 7"/>
          <p:cNvSpPr>
            <a:spLocks noChangeShapeType="1"/>
          </p:cNvSpPr>
          <p:nvPr/>
        </p:nvSpPr>
        <p:spPr bwMode="auto">
          <a:xfrm>
            <a:off x="4486275" y="2481263"/>
            <a:ext cx="138113" cy="128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0601" name="Line 8"/>
          <p:cNvSpPr>
            <a:spLocks noChangeShapeType="1"/>
          </p:cNvSpPr>
          <p:nvPr/>
        </p:nvSpPr>
        <p:spPr bwMode="auto">
          <a:xfrm>
            <a:off x="3049588" y="2546350"/>
            <a:ext cx="1368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0602" name="Line 9"/>
          <p:cNvSpPr>
            <a:spLocks noChangeShapeType="1"/>
          </p:cNvSpPr>
          <p:nvPr/>
        </p:nvSpPr>
        <p:spPr bwMode="auto">
          <a:xfrm>
            <a:off x="4418013" y="2546350"/>
            <a:ext cx="68262" cy="635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0603" name="Line 10"/>
          <p:cNvSpPr>
            <a:spLocks noChangeShapeType="1"/>
          </p:cNvSpPr>
          <p:nvPr/>
        </p:nvSpPr>
        <p:spPr bwMode="auto">
          <a:xfrm flipH="1">
            <a:off x="4621213" y="2609850"/>
            <a:ext cx="3175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0604" name="Line 11"/>
          <p:cNvSpPr>
            <a:spLocks noChangeShapeType="1"/>
          </p:cNvSpPr>
          <p:nvPr/>
        </p:nvSpPr>
        <p:spPr bwMode="auto">
          <a:xfrm flipH="1">
            <a:off x="4484688" y="2609850"/>
            <a:ext cx="1587" cy="1524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0605" name="Rectangle 12"/>
          <p:cNvSpPr>
            <a:spLocks noChangeArrowheads="1"/>
          </p:cNvSpPr>
          <p:nvPr/>
        </p:nvSpPr>
        <p:spPr bwMode="auto">
          <a:xfrm>
            <a:off x="4587875" y="2578100"/>
            <a:ext cx="69850" cy="66675"/>
          </a:xfrm>
          <a:prstGeom prst="rect">
            <a:avLst/>
          </a:prstGeom>
          <a:solidFill>
            <a:srgbClr val="FF0000">
              <a:alpha val="70195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10606" name="Rectangle 13"/>
          <p:cNvSpPr>
            <a:spLocks noChangeArrowheads="1"/>
          </p:cNvSpPr>
          <p:nvPr/>
        </p:nvSpPr>
        <p:spPr bwMode="auto">
          <a:xfrm>
            <a:off x="4451350" y="2576513"/>
            <a:ext cx="69850" cy="65087"/>
          </a:xfrm>
          <a:prstGeom prst="rect">
            <a:avLst/>
          </a:prstGeom>
          <a:solidFill>
            <a:srgbClr val="0000FF">
              <a:alpha val="70195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10607" name="Line 14"/>
          <p:cNvSpPr>
            <a:spLocks noChangeShapeType="1"/>
          </p:cNvSpPr>
          <p:nvPr/>
        </p:nvSpPr>
        <p:spPr bwMode="auto">
          <a:xfrm>
            <a:off x="4416425" y="3940175"/>
            <a:ext cx="204788" cy="1936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0608" name="Line 15"/>
          <p:cNvSpPr>
            <a:spLocks noChangeShapeType="1"/>
          </p:cNvSpPr>
          <p:nvPr/>
        </p:nvSpPr>
        <p:spPr bwMode="auto">
          <a:xfrm>
            <a:off x="4348163" y="4003675"/>
            <a:ext cx="134937" cy="1301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0609" name="Line 16"/>
          <p:cNvSpPr>
            <a:spLocks noChangeShapeType="1"/>
          </p:cNvSpPr>
          <p:nvPr/>
        </p:nvSpPr>
        <p:spPr bwMode="auto">
          <a:xfrm>
            <a:off x="4005263" y="3940175"/>
            <a:ext cx="4127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0610" name="Line 17"/>
          <p:cNvSpPr>
            <a:spLocks noChangeShapeType="1"/>
          </p:cNvSpPr>
          <p:nvPr/>
        </p:nvSpPr>
        <p:spPr bwMode="auto">
          <a:xfrm>
            <a:off x="4073525" y="4003675"/>
            <a:ext cx="2762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0611" name="Line 18"/>
          <p:cNvSpPr>
            <a:spLocks noChangeShapeType="1"/>
          </p:cNvSpPr>
          <p:nvPr/>
        </p:nvSpPr>
        <p:spPr bwMode="auto">
          <a:xfrm flipH="1">
            <a:off x="4073525" y="4003675"/>
            <a:ext cx="1588" cy="5810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0612" name="Line 19"/>
          <p:cNvSpPr>
            <a:spLocks noChangeShapeType="1"/>
          </p:cNvSpPr>
          <p:nvPr/>
        </p:nvSpPr>
        <p:spPr bwMode="auto">
          <a:xfrm flipH="1">
            <a:off x="4005263" y="3940175"/>
            <a:ext cx="0" cy="6445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0613" name="Line 20"/>
          <p:cNvSpPr>
            <a:spLocks noChangeShapeType="1"/>
          </p:cNvSpPr>
          <p:nvPr/>
        </p:nvSpPr>
        <p:spPr bwMode="auto">
          <a:xfrm flipH="1">
            <a:off x="4073525" y="4584700"/>
            <a:ext cx="0" cy="642938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0614" name="Line 21"/>
          <p:cNvSpPr>
            <a:spLocks noChangeShapeType="1"/>
          </p:cNvSpPr>
          <p:nvPr/>
        </p:nvSpPr>
        <p:spPr bwMode="auto">
          <a:xfrm flipH="1">
            <a:off x="4005263" y="4584700"/>
            <a:ext cx="0" cy="642938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0615" name="Line 22"/>
          <p:cNvSpPr>
            <a:spLocks noChangeShapeType="1"/>
          </p:cNvSpPr>
          <p:nvPr/>
        </p:nvSpPr>
        <p:spPr bwMode="auto">
          <a:xfrm flipH="1">
            <a:off x="4073525" y="5229225"/>
            <a:ext cx="0" cy="6985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0616" name="Line 23"/>
          <p:cNvSpPr>
            <a:spLocks noChangeShapeType="1"/>
          </p:cNvSpPr>
          <p:nvPr/>
        </p:nvSpPr>
        <p:spPr bwMode="auto">
          <a:xfrm flipH="1">
            <a:off x="4005263" y="5229225"/>
            <a:ext cx="0" cy="6048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0617" name="Line 24"/>
          <p:cNvSpPr>
            <a:spLocks noChangeShapeType="1"/>
          </p:cNvSpPr>
          <p:nvPr/>
        </p:nvSpPr>
        <p:spPr bwMode="auto">
          <a:xfrm>
            <a:off x="4005263" y="5826125"/>
            <a:ext cx="3159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0618" name="Line 25"/>
          <p:cNvSpPr>
            <a:spLocks noChangeShapeType="1"/>
          </p:cNvSpPr>
          <p:nvPr/>
        </p:nvSpPr>
        <p:spPr bwMode="auto">
          <a:xfrm>
            <a:off x="4073525" y="5921375"/>
            <a:ext cx="23971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8250" name="Text Box 26"/>
          <p:cNvSpPr txBox="1">
            <a:spLocks noChangeArrowheads="1"/>
          </p:cNvSpPr>
          <p:nvPr/>
        </p:nvSpPr>
        <p:spPr bwMode="auto">
          <a:xfrm>
            <a:off x="5737225" y="3559175"/>
            <a:ext cx="2744788" cy="58102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latin typeface="Arial Unicode MS" pitchFamily="34" charset="-128"/>
              </a:rPr>
              <a:t>Центральный пульт</a:t>
            </a:r>
            <a:r>
              <a:rPr lang="en-US" altLang="ko-KR" sz="1600" b="1">
                <a:latin typeface="Arial Unicode MS" pitchFamily="34" charset="-128"/>
              </a:rPr>
              <a:t> : </a:t>
            </a:r>
            <a:r>
              <a:rPr lang="ru-RU" altLang="ko-KR" sz="1600" b="1">
                <a:latin typeface="Arial Unicode MS" pitchFamily="34" charset="-128"/>
              </a:rPr>
              <a:t>до</a:t>
            </a:r>
            <a:r>
              <a:rPr lang="en-US" altLang="ko-KR" sz="1600" b="1">
                <a:latin typeface="Arial Unicode MS" pitchFamily="34" charset="-128"/>
              </a:rPr>
              <a:t> 16</a:t>
            </a:r>
          </a:p>
          <a:p>
            <a:pPr algn="l"/>
            <a:r>
              <a:rPr lang="en-US" altLang="ko-KR" sz="1600" b="1">
                <a:latin typeface="Arial Unicode MS" pitchFamily="34" charset="-128"/>
              </a:rPr>
              <a:t>SiM : </a:t>
            </a:r>
            <a:r>
              <a:rPr lang="ru-RU" altLang="ko-KR" sz="1600" b="1">
                <a:latin typeface="Arial Unicode MS" pitchFamily="34" charset="-128"/>
              </a:rPr>
              <a:t>до</a:t>
            </a:r>
            <a:r>
              <a:rPr lang="en-US" altLang="ko-KR" sz="1600" b="1">
                <a:latin typeface="Arial Unicode MS" pitchFamily="34" charset="-128"/>
              </a:rPr>
              <a:t> 8</a:t>
            </a:r>
          </a:p>
        </p:txBody>
      </p:sp>
      <p:sp>
        <p:nvSpPr>
          <p:cNvPr id="308251" name="Text Box 27"/>
          <p:cNvSpPr txBox="1">
            <a:spLocks noChangeArrowheads="1"/>
          </p:cNvSpPr>
          <p:nvPr/>
        </p:nvSpPr>
        <p:spPr bwMode="auto">
          <a:xfrm>
            <a:off x="3595688" y="2247900"/>
            <a:ext cx="377825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C1</a:t>
            </a:r>
          </a:p>
        </p:txBody>
      </p:sp>
      <p:sp>
        <p:nvSpPr>
          <p:cNvPr id="308252" name="Text Box 28"/>
          <p:cNvSpPr txBox="1">
            <a:spLocks noChangeArrowheads="1"/>
          </p:cNvSpPr>
          <p:nvPr/>
        </p:nvSpPr>
        <p:spPr bwMode="auto">
          <a:xfrm>
            <a:off x="3595688" y="2533650"/>
            <a:ext cx="377825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C2</a:t>
            </a:r>
          </a:p>
        </p:txBody>
      </p:sp>
      <p:sp>
        <p:nvSpPr>
          <p:cNvPr id="110622" name="Rectangle 29"/>
          <p:cNvSpPr>
            <a:spLocks noChangeArrowheads="1"/>
          </p:cNvSpPr>
          <p:nvPr/>
        </p:nvSpPr>
        <p:spPr bwMode="auto">
          <a:xfrm>
            <a:off x="2911475" y="3470275"/>
            <a:ext cx="1046163" cy="193675"/>
          </a:xfrm>
          <a:prstGeom prst="rect">
            <a:avLst/>
          </a:prstGeom>
          <a:solidFill>
            <a:schemeClr val="bg1">
              <a:alpha val="70195"/>
            </a:schemeClr>
          </a:solidFill>
          <a:ln w="9525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latin typeface="Arial Unicode MS" pitchFamily="34" charset="-128"/>
              </a:rPr>
              <a:t>100~240VAC</a:t>
            </a:r>
          </a:p>
        </p:txBody>
      </p:sp>
      <p:sp>
        <p:nvSpPr>
          <p:cNvPr id="308256" name="Text Box 32"/>
          <p:cNvSpPr txBox="1">
            <a:spLocks noChangeArrowheads="1"/>
          </p:cNvSpPr>
          <p:nvPr/>
        </p:nvSpPr>
        <p:spPr bwMode="auto">
          <a:xfrm>
            <a:off x="3644900" y="5440363"/>
            <a:ext cx="377825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C1</a:t>
            </a:r>
          </a:p>
        </p:txBody>
      </p:sp>
      <p:sp>
        <p:nvSpPr>
          <p:cNvPr id="308257" name="Text Box 33"/>
          <p:cNvSpPr txBox="1">
            <a:spLocks noChangeArrowheads="1"/>
          </p:cNvSpPr>
          <p:nvPr/>
        </p:nvSpPr>
        <p:spPr bwMode="auto">
          <a:xfrm>
            <a:off x="3644900" y="5592763"/>
            <a:ext cx="377825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C2</a:t>
            </a:r>
          </a:p>
        </p:txBody>
      </p:sp>
      <p:sp>
        <p:nvSpPr>
          <p:cNvPr id="110625" name="Text Box 34"/>
          <p:cNvSpPr txBox="1">
            <a:spLocks noChangeArrowheads="1"/>
          </p:cNvSpPr>
          <p:nvPr/>
        </p:nvSpPr>
        <p:spPr bwMode="auto">
          <a:xfrm>
            <a:off x="1974850" y="1817688"/>
            <a:ext cx="862013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2400" b="1">
                <a:latin typeface="Arial Unicode MS" pitchFamily="34" charset="-128"/>
              </a:rPr>
              <a:t>DMS</a:t>
            </a:r>
          </a:p>
        </p:txBody>
      </p:sp>
      <p:pic>
        <p:nvPicPr>
          <p:cNvPr id="110626" name="Picture 3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7163" y="4075113"/>
            <a:ext cx="1325562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27" name="Rectangle 36"/>
          <p:cNvSpPr>
            <a:spLocks noChangeArrowheads="1"/>
          </p:cNvSpPr>
          <p:nvPr/>
        </p:nvSpPr>
        <p:spPr bwMode="auto">
          <a:xfrm>
            <a:off x="2863850" y="2333625"/>
            <a:ext cx="411163" cy="323850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10628" name="Line 37"/>
          <p:cNvSpPr>
            <a:spLocks noChangeShapeType="1"/>
          </p:cNvSpPr>
          <p:nvPr/>
        </p:nvSpPr>
        <p:spPr bwMode="auto">
          <a:xfrm flipH="1">
            <a:off x="2111375" y="2657475"/>
            <a:ext cx="752475" cy="1417638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110629" name="Picture 38" descr="아답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8875" y="5580063"/>
            <a:ext cx="1323975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30" name="Text Box 39"/>
          <p:cNvSpPr txBox="1">
            <a:spLocks noChangeArrowheads="1"/>
          </p:cNvSpPr>
          <p:nvPr/>
        </p:nvSpPr>
        <p:spPr bwMode="auto">
          <a:xfrm>
            <a:off x="469900" y="5465763"/>
            <a:ext cx="1828800" cy="10699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600" b="1">
                <a:latin typeface="Arial Unicode MS" pitchFamily="34" charset="-128"/>
              </a:rPr>
              <a:t>Адаптер</a:t>
            </a:r>
            <a:endParaRPr lang="en-US" altLang="ko-KR" sz="1600" b="1">
              <a:latin typeface="Arial Unicode MS" pitchFamily="34" charset="-128"/>
            </a:endParaRPr>
          </a:p>
          <a:p>
            <a:r>
              <a:rPr lang="en-US" altLang="ko-KR" sz="1600" b="1">
                <a:latin typeface="Arial Unicode MS" pitchFamily="34" charset="-128"/>
              </a:rPr>
              <a:t>9~12VDC, 500mA</a:t>
            </a:r>
          </a:p>
          <a:p>
            <a:r>
              <a:rPr lang="ru-RU" altLang="ko-KR" sz="1600" b="1">
                <a:latin typeface="Arial Unicode MS" pitchFamily="34" charset="-128"/>
              </a:rPr>
              <a:t>Приобретается </a:t>
            </a:r>
          </a:p>
          <a:p>
            <a:r>
              <a:rPr lang="ru-RU" altLang="ko-KR" sz="1600" b="1">
                <a:latin typeface="Arial Unicode MS" pitchFamily="34" charset="-128"/>
              </a:rPr>
              <a:t>отдельно</a:t>
            </a:r>
            <a:endParaRPr lang="en-US" altLang="ko-KR" sz="1600" b="1">
              <a:latin typeface="Arial Unicode MS" pitchFamily="34" charset="-128"/>
            </a:endParaRPr>
          </a:p>
        </p:txBody>
      </p:sp>
      <p:sp>
        <p:nvSpPr>
          <p:cNvPr id="110631" name="Line 40"/>
          <p:cNvSpPr>
            <a:spLocks noChangeShapeType="1"/>
          </p:cNvSpPr>
          <p:nvPr/>
        </p:nvSpPr>
        <p:spPr bwMode="auto">
          <a:xfrm flipH="1">
            <a:off x="3752850" y="6146800"/>
            <a:ext cx="4095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0632" name="Rectangle 41"/>
          <p:cNvSpPr>
            <a:spLocks noChangeArrowheads="1"/>
          </p:cNvSpPr>
          <p:nvPr/>
        </p:nvSpPr>
        <p:spPr bwMode="auto">
          <a:xfrm>
            <a:off x="4162425" y="6040438"/>
            <a:ext cx="206375" cy="192087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10633" name="Picture 4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37225" y="1882775"/>
            <a:ext cx="2063750" cy="11271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10634" name="Rectangle 43"/>
          <p:cNvSpPr>
            <a:spLocks noChangeArrowheads="1"/>
          </p:cNvSpPr>
          <p:nvPr/>
        </p:nvSpPr>
        <p:spPr bwMode="auto">
          <a:xfrm>
            <a:off x="4298950" y="2398713"/>
            <a:ext cx="615950" cy="515937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10635" name="Line 44"/>
          <p:cNvSpPr>
            <a:spLocks noChangeShapeType="1"/>
          </p:cNvSpPr>
          <p:nvPr/>
        </p:nvSpPr>
        <p:spPr bwMode="auto">
          <a:xfrm flipV="1">
            <a:off x="4914900" y="2074863"/>
            <a:ext cx="752475" cy="452437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0636" name="Rectangle 45"/>
          <p:cNvSpPr>
            <a:spLocks noChangeArrowheads="1"/>
          </p:cNvSpPr>
          <p:nvPr/>
        </p:nvSpPr>
        <p:spPr bwMode="auto">
          <a:xfrm>
            <a:off x="525463" y="6018213"/>
            <a:ext cx="1697037" cy="5222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10637" name="Text Box 47"/>
          <p:cNvSpPr txBox="1">
            <a:spLocks noChangeArrowheads="1"/>
          </p:cNvSpPr>
          <p:nvPr/>
        </p:nvSpPr>
        <p:spPr bwMode="auto">
          <a:xfrm>
            <a:off x="6799263" y="5324475"/>
            <a:ext cx="6223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>
                <a:latin typeface="Arial Unicode MS" pitchFamily="34" charset="-128"/>
              </a:rPr>
              <a:t>SiM</a:t>
            </a:r>
          </a:p>
        </p:txBody>
      </p:sp>
      <p:sp>
        <p:nvSpPr>
          <p:cNvPr id="110639" name="Text Box 50"/>
          <p:cNvSpPr txBox="1">
            <a:spLocks noChangeArrowheads="1"/>
          </p:cNvSpPr>
          <p:nvPr/>
        </p:nvSpPr>
        <p:spPr bwMode="auto">
          <a:xfrm>
            <a:off x="482600" y="906463"/>
            <a:ext cx="36718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Монтаж</a:t>
            </a:r>
            <a:endParaRPr lang="en-US" altLang="ko-KR" sz="2400" b="1">
              <a:latin typeface="Arial Unicode MS" pitchFamily="34" charset="-128"/>
            </a:endParaRPr>
          </a:p>
        </p:txBody>
      </p:sp>
      <p:sp>
        <p:nvSpPr>
          <p:cNvPr id="308275" name="Text Box 51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DMS PC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525588"/>
            <a:ext cx="3960813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1476375" y="3573463"/>
            <a:ext cx="1223963" cy="288925"/>
          </a:xfrm>
          <a:prstGeom prst="rect">
            <a:avLst/>
          </a:prstGeom>
          <a:solidFill>
            <a:srgbClr val="FFFF00">
              <a:alpha val="7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latin typeface="Arial Unicode MS" pitchFamily="34" charset="-128"/>
              </a:rPr>
              <a:t>100~240VAC</a:t>
            </a: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3348038" y="3470275"/>
            <a:ext cx="358775" cy="431800"/>
          </a:xfrm>
          <a:prstGeom prst="rect">
            <a:avLst/>
          </a:prstGeom>
          <a:noFill/>
          <a:ln w="28575" algn="ctr">
            <a:solidFill>
              <a:srgbClr val="FFFF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ko-KR" altLang="ko-KR" b="1">
              <a:latin typeface="Arial Unicode MS" pitchFamily="34" charset="-128"/>
            </a:endParaRPr>
          </a:p>
        </p:txBody>
      </p:sp>
      <p:sp>
        <p:nvSpPr>
          <p:cNvPr id="111621" name="Line 5"/>
          <p:cNvSpPr>
            <a:spLocks noChangeShapeType="1"/>
          </p:cNvSpPr>
          <p:nvPr/>
        </p:nvSpPr>
        <p:spPr bwMode="auto">
          <a:xfrm>
            <a:off x="2698750" y="3686175"/>
            <a:ext cx="576263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11622" name="Picture 6" descr="DMS최종_표시부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3686175"/>
            <a:ext cx="3097212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971550" y="4440238"/>
            <a:ext cx="2990850" cy="14351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 Unicode MS" pitchFamily="34" charset="-128"/>
              </a:rPr>
              <a:t>Питание</a:t>
            </a:r>
            <a:endParaRPr lang="en-US" altLang="ko-KR" sz="1600" b="1">
              <a:latin typeface="Arial Unicode MS" pitchFamily="34" charset="-128"/>
            </a:endParaRPr>
          </a:p>
          <a:p>
            <a:pPr marL="457200" indent="-457200" algn="l"/>
            <a:endParaRPr lang="en-US" altLang="ko-KR" sz="1600" b="1">
              <a:latin typeface="Arial Unicode MS" pitchFamily="34" charset="-128"/>
            </a:endParaRPr>
          </a:p>
          <a:p>
            <a:pPr marL="457200" indent="-457200" algn="l"/>
            <a:r>
              <a:rPr lang="en-US" altLang="ko-KR" sz="1600" b="1">
                <a:latin typeface="Arial Unicode MS" pitchFamily="34" charset="-128"/>
              </a:rPr>
              <a:t>1. Power LED </a:t>
            </a:r>
            <a:r>
              <a:rPr lang="ru-RU" altLang="ko-KR" sz="1600" b="1">
                <a:latin typeface="Arial Unicode MS" pitchFamily="34" charset="-128"/>
              </a:rPr>
              <a:t>горит</a:t>
            </a:r>
            <a:r>
              <a:rPr lang="en-US" altLang="ko-KR" sz="1600" b="1">
                <a:latin typeface="Arial Unicode MS" pitchFamily="34" charset="-128"/>
              </a:rPr>
              <a:t>. </a:t>
            </a:r>
          </a:p>
          <a:p>
            <a:pPr marL="457200" indent="-457200" algn="l"/>
            <a:r>
              <a:rPr lang="en-US" altLang="ko-KR" sz="1600" b="1">
                <a:latin typeface="Arial Unicode MS" pitchFamily="34" charset="-128"/>
              </a:rPr>
              <a:t>2. CPU LED </a:t>
            </a:r>
            <a:r>
              <a:rPr lang="ru-RU" altLang="ko-KR" sz="1600" b="1">
                <a:latin typeface="Arial Unicode MS" pitchFamily="34" charset="-128"/>
              </a:rPr>
              <a:t>мигает в течение</a:t>
            </a:r>
          </a:p>
          <a:p>
            <a:pPr marL="457200" indent="-457200" algn="l"/>
            <a:r>
              <a:rPr lang="en-US" altLang="ko-KR" sz="1600" b="1">
                <a:latin typeface="Arial Unicode MS" pitchFamily="34" charset="-128"/>
              </a:rPr>
              <a:t> 10 </a:t>
            </a:r>
            <a:r>
              <a:rPr lang="ru-RU" altLang="ko-KR" sz="1600" b="1">
                <a:latin typeface="Arial Unicode MS" pitchFamily="34" charset="-128"/>
              </a:rPr>
              <a:t>секунд</a:t>
            </a:r>
            <a:r>
              <a:rPr lang="en-US" altLang="ko-KR" sz="1600" b="1">
                <a:latin typeface="Arial Unicode MS" pitchFamily="34" charset="-128"/>
              </a:rPr>
              <a:t>.</a:t>
            </a:r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5508625" y="3829050"/>
            <a:ext cx="2447925" cy="215900"/>
          </a:xfrm>
          <a:prstGeom prst="rect">
            <a:avLst/>
          </a:prstGeom>
          <a:solidFill>
            <a:srgbClr val="FFFF00">
              <a:alpha val="50195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ko-KR" altLang="ko-KR" b="1">
              <a:latin typeface="Arial Unicode MS" pitchFamily="34" charset="-128"/>
            </a:endParaRPr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auto">
          <a:xfrm>
            <a:off x="5508625" y="4117975"/>
            <a:ext cx="2447925" cy="215900"/>
          </a:xfrm>
          <a:prstGeom prst="rect">
            <a:avLst/>
          </a:prstGeom>
          <a:solidFill>
            <a:srgbClr val="FFFF00">
              <a:alpha val="50195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ko-KR" altLang="ko-KR" b="1">
              <a:latin typeface="Arial Unicode MS" pitchFamily="34" charset="-128"/>
            </a:endParaRPr>
          </a:p>
        </p:txBody>
      </p:sp>
      <p:sp>
        <p:nvSpPr>
          <p:cNvPr id="111626" name="Line 10"/>
          <p:cNvSpPr>
            <a:spLocks noChangeShapeType="1"/>
          </p:cNvSpPr>
          <p:nvPr/>
        </p:nvSpPr>
        <p:spPr bwMode="auto">
          <a:xfrm flipV="1">
            <a:off x="4932363" y="3973513"/>
            <a:ext cx="5762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4932363" y="3973513"/>
            <a:ext cx="0" cy="12239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1628" name="Line 12"/>
          <p:cNvSpPr>
            <a:spLocks noChangeShapeType="1"/>
          </p:cNvSpPr>
          <p:nvPr/>
        </p:nvSpPr>
        <p:spPr bwMode="auto">
          <a:xfrm>
            <a:off x="3276600" y="5197475"/>
            <a:ext cx="16557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1629" name="Line 13"/>
          <p:cNvSpPr>
            <a:spLocks noChangeShapeType="1"/>
          </p:cNvSpPr>
          <p:nvPr/>
        </p:nvSpPr>
        <p:spPr bwMode="auto">
          <a:xfrm>
            <a:off x="4067175" y="5486400"/>
            <a:ext cx="10096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1630" name="Line 14"/>
          <p:cNvSpPr>
            <a:spLocks noChangeShapeType="1"/>
          </p:cNvSpPr>
          <p:nvPr/>
        </p:nvSpPr>
        <p:spPr bwMode="auto">
          <a:xfrm flipV="1">
            <a:off x="5076825" y="4189413"/>
            <a:ext cx="431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1631" name="Line 15"/>
          <p:cNvSpPr>
            <a:spLocks noChangeShapeType="1"/>
          </p:cNvSpPr>
          <p:nvPr/>
        </p:nvSpPr>
        <p:spPr bwMode="auto">
          <a:xfrm>
            <a:off x="5076825" y="4189413"/>
            <a:ext cx="0" cy="12969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9264" name="Text Box 16"/>
          <p:cNvSpPr txBox="1">
            <a:spLocks noChangeArrowheads="1"/>
          </p:cNvSpPr>
          <p:nvPr/>
        </p:nvSpPr>
        <p:spPr bwMode="auto">
          <a:xfrm>
            <a:off x="323850" y="6148388"/>
            <a:ext cx="3829050" cy="517525"/>
          </a:xfrm>
          <a:prstGeom prst="rect">
            <a:avLst/>
          </a:prstGeom>
          <a:solidFill>
            <a:srgbClr val="FF9900"/>
          </a:solidFill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b="1">
                <a:latin typeface="Arial Unicode MS" pitchFamily="34" charset="-128"/>
              </a:rPr>
              <a:t>Прим</a:t>
            </a:r>
            <a:r>
              <a:rPr lang="en-US" altLang="ko-KR" b="1">
                <a:latin typeface="Arial Unicode MS" pitchFamily="34" charset="-128"/>
              </a:rPr>
              <a:t> : </a:t>
            </a:r>
            <a:r>
              <a:rPr lang="ru-RU" altLang="ko-KR" b="1">
                <a:latin typeface="Arial Unicode MS" pitchFamily="34" charset="-128"/>
              </a:rPr>
              <a:t>если одни из светодиодов не горит </a:t>
            </a:r>
          </a:p>
          <a:p>
            <a:pPr marL="457200" indent="-457200" algn="l"/>
            <a:r>
              <a:rPr lang="ru-RU" altLang="ko-KR" b="1">
                <a:latin typeface="Arial Unicode MS" pitchFamily="34" charset="-128"/>
              </a:rPr>
              <a:t>	    это означает ошибку в работе </a:t>
            </a:r>
            <a:r>
              <a:rPr lang="en-US" altLang="ko-KR" b="1">
                <a:latin typeface="Arial Unicode MS" pitchFamily="34" charset="-128"/>
              </a:rPr>
              <a:t>DMS.</a:t>
            </a:r>
          </a:p>
        </p:txBody>
      </p:sp>
      <p:pic>
        <p:nvPicPr>
          <p:cNvPr id="111633" name="Picture 17" descr="DMS최종사진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1454150"/>
            <a:ext cx="1214437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34" name="Rectangle 18"/>
          <p:cNvSpPr>
            <a:spLocks noChangeArrowheads="1"/>
          </p:cNvSpPr>
          <p:nvPr/>
        </p:nvSpPr>
        <p:spPr bwMode="auto">
          <a:xfrm>
            <a:off x="5567363" y="2192338"/>
            <a:ext cx="819150" cy="792162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11635" name="Line 19"/>
          <p:cNvSpPr>
            <a:spLocks noChangeShapeType="1"/>
          </p:cNvSpPr>
          <p:nvPr/>
        </p:nvSpPr>
        <p:spPr bwMode="auto">
          <a:xfrm>
            <a:off x="6156325" y="2997200"/>
            <a:ext cx="0" cy="71913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9272" name="Text Box 24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  <p:sp>
        <p:nvSpPr>
          <p:cNvPr id="111640" name="Text Box 50"/>
          <p:cNvSpPr txBox="1">
            <a:spLocks noChangeArrowheads="1"/>
          </p:cNvSpPr>
          <p:nvPr/>
        </p:nvSpPr>
        <p:spPr bwMode="auto">
          <a:xfrm>
            <a:off x="482600" y="906463"/>
            <a:ext cx="36718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Питание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475" y="3789363"/>
            <a:ext cx="5329238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643" name="Group 3"/>
          <p:cNvGrpSpPr>
            <a:grpSpLocks/>
          </p:cNvGrpSpPr>
          <p:nvPr/>
        </p:nvGrpSpPr>
        <p:grpSpPr bwMode="auto">
          <a:xfrm>
            <a:off x="684213" y="1557338"/>
            <a:ext cx="2519362" cy="2232025"/>
            <a:chOff x="521" y="2379"/>
            <a:chExt cx="635" cy="555"/>
          </a:xfrm>
        </p:grpSpPr>
        <p:pic>
          <p:nvPicPr>
            <p:cNvPr id="112655" name="Picture 4" descr="노트북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1" y="2379"/>
              <a:ext cx="635" cy="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56" name="Picture 5" descr="web_초기인증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87" y="2407"/>
              <a:ext cx="485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644" name="Text Box 6"/>
          <p:cNvSpPr txBox="1">
            <a:spLocks noChangeArrowheads="1"/>
          </p:cNvSpPr>
          <p:nvPr/>
        </p:nvSpPr>
        <p:spPr bwMode="auto">
          <a:xfrm>
            <a:off x="3513138" y="1412875"/>
            <a:ext cx="5307012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/>
            <a:r>
              <a:rPr lang="ru-RU" altLang="ko-KR" sz="3200" b="1">
                <a:latin typeface="Arial Unicode MS" pitchFamily="34" charset="-128"/>
              </a:rPr>
              <a:t>Предварительные условия</a:t>
            </a:r>
            <a:endParaRPr lang="en-US" altLang="ko-KR" sz="3200" b="1">
              <a:latin typeface="Arial Unicode MS" pitchFamily="34" charset="-128"/>
            </a:endParaRPr>
          </a:p>
          <a:p>
            <a:pPr marL="342900" indent="-342900" algn="l"/>
            <a:endParaRPr lang="en-US" altLang="ko-KR" sz="1000" b="1">
              <a:latin typeface="Arial Unicode MS" pitchFamily="34" charset="-128"/>
            </a:endParaRPr>
          </a:p>
          <a:p>
            <a:pPr marL="342900" indent="-342900" algn="l"/>
            <a:r>
              <a:rPr lang="en-US" altLang="ko-KR" sz="1600" b="1">
                <a:latin typeface="Arial Unicode MS" pitchFamily="34" charset="-128"/>
              </a:rPr>
              <a:t>1. </a:t>
            </a:r>
            <a:r>
              <a:rPr lang="ru-RU" altLang="ko-KR" sz="1600" b="1">
                <a:latin typeface="Arial Unicode MS" pitchFamily="34" charset="-128"/>
              </a:rPr>
              <a:t>Кросс кабель</a:t>
            </a:r>
            <a:r>
              <a:rPr lang="en-US" altLang="ko-KR" sz="1600" b="1">
                <a:latin typeface="Arial Unicode MS" pitchFamily="34" charset="-128"/>
              </a:rPr>
              <a:t> LAN </a:t>
            </a:r>
          </a:p>
          <a:p>
            <a:pPr marL="342900" indent="-342900" algn="l">
              <a:lnSpc>
                <a:spcPct val="105000"/>
              </a:lnSpc>
            </a:pPr>
            <a:r>
              <a:rPr lang="en-US" altLang="ko-KR" sz="1600" b="1">
                <a:latin typeface="Arial Unicode MS" pitchFamily="34" charset="-128"/>
              </a:rPr>
              <a:t>2. Internet Explorer</a:t>
            </a:r>
          </a:p>
          <a:p>
            <a:pPr marL="342900" indent="-342900" algn="l">
              <a:lnSpc>
                <a:spcPct val="105000"/>
              </a:lnSpc>
            </a:pPr>
            <a:r>
              <a:rPr lang="en-US" altLang="ko-KR" sz="1600" b="1">
                <a:latin typeface="Arial Unicode MS" pitchFamily="34" charset="-128"/>
              </a:rPr>
              <a:t>    - </a:t>
            </a:r>
            <a:r>
              <a:rPr lang="ru-RU" altLang="ko-KR" sz="1600" b="1">
                <a:latin typeface="Arial Unicode MS" pitchFamily="34" charset="-128"/>
              </a:rPr>
              <a:t>Версия не ниже</a:t>
            </a:r>
            <a:r>
              <a:rPr lang="en-US" altLang="ko-KR" sz="1600" b="1">
                <a:latin typeface="Arial Unicode MS" pitchFamily="34" charset="-128"/>
              </a:rPr>
              <a:t> 6.0</a:t>
            </a:r>
          </a:p>
          <a:p>
            <a:pPr marL="342900" indent="-342900" algn="l">
              <a:lnSpc>
                <a:spcPct val="105000"/>
              </a:lnSpc>
            </a:pPr>
            <a:r>
              <a:rPr lang="en-US" altLang="ko-KR" sz="1600" b="1">
                <a:latin typeface="Arial Unicode MS" pitchFamily="34" charset="-128"/>
              </a:rPr>
              <a:t>3. Java Runtime Environment</a:t>
            </a:r>
          </a:p>
          <a:p>
            <a:pPr marL="342900" indent="-342900" algn="l">
              <a:lnSpc>
                <a:spcPct val="105000"/>
              </a:lnSpc>
            </a:pPr>
            <a:r>
              <a:rPr lang="en-US" altLang="ko-KR" sz="1600" b="1">
                <a:latin typeface="Arial Unicode MS" pitchFamily="34" charset="-128"/>
              </a:rPr>
              <a:t>    - JRE v1.3.1 </a:t>
            </a:r>
            <a:r>
              <a:rPr lang="ru-RU" altLang="ko-KR" sz="1600" b="1">
                <a:latin typeface="Arial Unicode MS" pitchFamily="34" charset="-128"/>
              </a:rPr>
              <a:t>и выше</a:t>
            </a:r>
            <a:endParaRPr lang="en-US" altLang="ko-KR" sz="1600" b="1">
              <a:latin typeface="Arial Unicode MS" pitchFamily="34" charset="-128"/>
            </a:endParaRPr>
          </a:p>
          <a:p>
            <a:pPr marL="342900" indent="-342900" algn="l">
              <a:lnSpc>
                <a:spcPct val="105000"/>
              </a:lnSpc>
            </a:pPr>
            <a:r>
              <a:rPr lang="en-US" altLang="ko-KR" sz="1600" b="1">
                <a:latin typeface="Arial Unicode MS" pitchFamily="34" charset="-128"/>
              </a:rPr>
              <a:t>    </a:t>
            </a:r>
          </a:p>
        </p:txBody>
      </p:sp>
      <p:pic>
        <p:nvPicPr>
          <p:cNvPr id="11264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9838" y="4003675"/>
            <a:ext cx="2305050" cy="162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7763" y="4003675"/>
            <a:ext cx="2195512" cy="1646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2647" name="Text Box 9"/>
          <p:cNvSpPr txBox="1">
            <a:spLocks noChangeArrowheads="1"/>
          </p:cNvSpPr>
          <p:nvPr/>
        </p:nvSpPr>
        <p:spPr bwMode="auto">
          <a:xfrm>
            <a:off x="4086225" y="5661025"/>
            <a:ext cx="1689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/>
            <a:r>
              <a:rPr lang="en-US" altLang="ko-KR" sz="1600" b="1">
                <a:latin typeface="Arial Unicode MS" pitchFamily="34" charset="-128"/>
              </a:rPr>
              <a:t>Internet Explorer</a:t>
            </a:r>
            <a:endParaRPr lang="en-US" altLang="ko-KR" sz="1600" b="1">
              <a:solidFill>
                <a:srgbClr val="FF0000"/>
              </a:solidFill>
              <a:latin typeface="Arial Unicode MS" pitchFamily="34" charset="-128"/>
            </a:endParaRPr>
          </a:p>
        </p:txBody>
      </p:sp>
      <p:sp>
        <p:nvSpPr>
          <p:cNvPr id="112648" name="Text Box 10"/>
          <p:cNvSpPr txBox="1">
            <a:spLocks noChangeArrowheads="1"/>
          </p:cNvSpPr>
          <p:nvPr/>
        </p:nvSpPr>
        <p:spPr bwMode="auto">
          <a:xfrm>
            <a:off x="7234238" y="5643563"/>
            <a:ext cx="568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/>
            <a:r>
              <a:rPr lang="en-US" altLang="ko-KR" sz="1600" b="1">
                <a:latin typeface="Arial Unicode MS" pitchFamily="34" charset="-128"/>
              </a:rPr>
              <a:t>JRE</a:t>
            </a:r>
            <a:endParaRPr lang="en-US" altLang="ko-KR" sz="1600" b="1">
              <a:solidFill>
                <a:srgbClr val="FF0000"/>
              </a:solidFill>
              <a:latin typeface="Arial Unicode MS" pitchFamily="34" charset="-128"/>
            </a:endParaRPr>
          </a:p>
        </p:txBody>
      </p:sp>
      <p:pic>
        <p:nvPicPr>
          <p:cNvPr id="112649" name="Picture 13" descr="DMS최종사진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31913" y="4622800"/>
            <a:ext cx="1214437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286" name="Picture 14" descr="arrow"/>
          <p:cNvPicPr>
            <a:picLocks noChangeAspect="1" noChangeArrowheads="1"/>
          </p:cNvPicPr>
          <p:nvPr/>
        </p:nvPicPr>
        <p:blipFill>
          <a:blip r:embed="rId8">
            <a:lum bright="24000"/>
          </a:blip>
          <a:srcRect/>
          <a:stretch>
            <a:fillRect/>
          </a:stretch>
        </p:blipFill>
        <p:spPr bwMode="auto">
          <a:xfrm>
            <a:off x="1331913" y="3860800"/>
            <a:ext cx="1223962" cy="674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dir="16200000" algn="ctr" rotWithShape="0">
              <a:srgbClr val="006699"/>
            </a:outerShdw>
          </a:effectLst>
        </p:spPr>
      </p:pic>
      <p:sp>
        <p:nvSpPr>
          <p:cNvPr id="112651" name="Text Box 15"/>
          <p:cNvSpPr txBox="1">
            <a:spLocks noChangeArrowheads="1"/>
          </p:cNvSpPr>
          <p:nvPr/>
        </p:nvSpPr>
        <p:spPr bwMode="auto">
          <a:xfrm>
            <a:off x="1476375" y="3937000"/>
            <a:ext cx="165576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latin typeface="Arial Unicode MS" pitchFamily="34" charset="-128"/>
              </a:rPr>
              <a:t>Ethernet</a:t>
            </a:r>
          </a:p>
        </p:txBody>
      </p:sp>
      <p:sp>
        <p:nvSpPr>
          <p:cNvPr id="310291" name="Text Box 19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  <p:sp>
        <p:nvSpPr>
          <p:cNvPr id="112658" name="Text Box 50"/>
          <p:cNvSpPr txBox="1">
            <a:spLocks noChangeArrowheads="1"/>
          </p:cNvSpPr>
          <p:nvPr/>
        </p:nvSpPr>
        <p:spPr bwMode="auto">
          <a:xfrm>
            <a:off x="482600" y="906463"/>
            <a:ext cx="36718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Доступ в </a:t>
            </a:r>
            <a:r>
              <a:rPr lang="en-US" altLang="ko-KR" sz="2400" b="1">
                <a:latin typeface="Arial Unicode MS" pitchFamily="34" charset="-128"/>
              </a:rPr>
              <a:t>DMS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11188" y="1401763"/>
            <a:ext cx="7345362" cy="7302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latinLnBrk="0"/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3) </a:t>
            </a:r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Опрос подключенных внутренних блоков</a:t>
            </a:r>
            <a:endParaRPr kumimoji="0" lang="en-US" altLang="ko-KR" b="1">
              <a:solidFill>
                <a:schemeClr val="tx2"/>
              </a:solidFill>
              <a:latin typeface="Arial Unicode MS" pitchFamily="34" charset="-128"/>
            </a:endParaRPr>
          </a:p>
          <a:p>
            <a:pPr algn="l" latinLnBrk="0"/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  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- </a:t>
            </a:r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SEG1 , SEG2 : </a:t>
            </a:r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</a:rPr>
              <a:t>индикация адреса внутреннего блока: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00~63</a:t>
            </a:r>
          </a:p>
          <a:p>
            <a:pPr algn="l" latinLnBrk="0"/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 - </a:t>
            </a:r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SEG3 , SEG4 : </a:t>
            </a:r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</a:rPr>
              <a:t>индикация получения ответного сигнала от внутреннего блока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. 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852488" y="3644900"/>
            <a:ext cx="957262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&lt;</a:t>
            </a:r>
            <a:r>
              <a:rPr kumimoji="0"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Пример</a:t>
            </a:r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 &gt;</a:t>
            </a:r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1044575" y="3860800"/>
            <a:ext cx="6480175" cy="1235075"/>
            <a:chOff x="658" y="2432"/>
            <a:chExt cx="4082" cy="778"/>
          </a:xfrm>
        </p:grpSpPr>
        <p:pic>
          <p:nvPicPr>
            <p:cNvPr id="12331" name="Picture 5" descr="00se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58" y="2461"/>
              <a:ext cx="317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32" name="Line 6"/>
            <p:cNvSpPr>
              <a:spLocks noChangeShapeType="1"/>
            </p:cNvSpPr>
            <p:nvPr/>
          </p:nvSpPr>
          <p:spPr bwMode="auto">
            <a:xfrm>
              <a:off x="1383" y="2627"/>
              <a:ext cx="227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12333" name="Picture 7" descr="00se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88" y="2461"/>
              <a:ext cx="317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34" name="Picture 8" descr="0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00" y="2461"/>
              <a:ext cx="317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35" name="Picture 9" descr="n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31" y="2461"/>
              <a:ext cx="331" cy="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36" name="Oval 10"/>
            <p:cNvSpPr>
              <a:spLocks noChangeArrowheads="1"/>
            </p:cNvSpPr>
            <p:nvPr/>
          </p:nvSpPr>
          <p:spPr bwMode="auto">
            <a:xfrm>
              <a:off x="2469" y="2537"/>
              <a:ext cx="45" cy="46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2337" name="Oval 11"/>
            <p:cNvSpPr>
              <a:spLocks noChangeArrowheads="1"/>
            </p:cNvSpPr>
            <p:nvPr/>
          </p:nvSpPr>
          <p:spPr bwMode="auto">
            <a:xfrm>
              <a:off x="2559" y="2537"/>
              <a:ext cx="45" cy="46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2338" name="Oval 12"/>
            <p:cNvSpPr>
              <a:spLocks noChangeArrowheads="1"/>
            </p:cNvSpPr>
            <p:nvPr/>
          </p:nvSpPr>
          <p:spPr bwMode="auto">
            <a:xfrm>
              <a:off x="2650" y="2537"/>
              <a:ext cx="45" cy="46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pic>
          <p:nvPicPr>
            <p:cNvPr id="12339" name="Picture 13" descr="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9" y="2448"/>
              <a:ext cx="317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40" name="Picture 14" descr="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15" y="2448"/>
              <a:ext cx="317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41" name="Oval 15"/>
            <p:cNvSpPr>
              <a:spLocks noChangeArrowheads="1"/>
            </p:cNvSpPr>
            <p:nvPr/>
          </p:nvSpPr>
          <p:spPr bwMode="auto">
            <a:xfrm>
              <a:off x="3530" y="2547"/>
              <a:ext cx="45" cy="46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2342" name="Oval 16"/>
            <p:cNvSpPr>
              <a:spLocks noChangeArrowheads="1"/>
            </p:cNvSpPr>
            <p:nvPr/>
          </p:nvSpPr>
          <p:spPr bwMode="auto">
            <a:xfrm>
              <a:off x="3620" y="2547"/>
              <a:ext cx="45" cy="46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2343" name="Oval 17"/>
            <p:cNvSpPr>
              <a:spLocks noChangeArrowheads="1"/>
            </p:cNvSpPr>
            <p:nvPr/>
          </p:nvSpPr>
          <p:spPr bwMode="auto">
            <a:xfrm>
              <a:off x="3711" y="2547"/>
              <a:ext cx="45" cy="46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pic>
          <p:nvPicPr>
            <p:cNvPr id="12344" name="Picture 18" descr="6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00" y="2915"/>
              <a:ext cx="317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45" name="Picture 19" descr="1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17" y="2432"/>
              <a:ext cx="317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46" name="Picture 20" descr="20 copy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833" y="2915"/>
              <a:ext cx="317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47" name="Picture 21" descr="2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789" y="2915"/>
              <a:ext cx="317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48" name="Picture 22" descr="n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51" y="2432"/>
              <a:ext cx="331" cy="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349" name="Group 23"/>
            <p:cNvGrpSpPr>
              <a:grpSpLocks/>
            </p:cNvGrpSpPr>
            <p:nvPr/>
          </p:nvGrpSpPr>
          <p:grpSpPr bwMode="auto">
            <a:xfrm rot="5400000">
              <a:off x="4559" y="2870"/>
              <a:ext cx="226" cy="46"/>
              <a:chOff x="4967" y="3702"/>
              <a:chExt cx="226" cy="46"/>
            </a:xfrm>
          </p:grpSpPr>
          <p:sp>
            <p:nvSpPr>
              <p:cNvPr id="12364" name="Oval 24"/>
              <p:cNvSpPr>
                <a:spLocks noChangeArrowheads="1"/>
              </p:cNvSpPr>
              <p:nvPr/>
            </p:nvSpPr>
            <p:spPr bwMode="auto">
              <a:xfrm>
                <a:off x="4967" y="3702"/>
                <a:ext cx="45" cy="46"/>
              </a:xfrm>
              <a:prstGeom prst="ellipse">
                <a:avLst/>
              </a:prstGeom>
              <a:solidFill>
                <a:schemeClr val="tx2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  <p:sp>
            <p:nvSpPr>
              <p:cNvPr id="12365" name="Oval 25"/>
              <p:cNvSpPr>
                <a:spLocks noChangeArrowheads="1"/>
              </p:cNvSpPr>
              <p:nvPr/>
            </p:nvSpPr>
            <p:spPr bwMode="auto">
              <a:xfrm>
                <a:off x="5057" y="3702"/>
                <a:ext cx="45" cy="46"/>
              </a:xfrm>
              <a:prstGeom prst="ellipse">
                <a:avLst/>
              </a:prstGeom>
              <a:solidFill>
                <a:schemeClr val="tx2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  <p:sp>
            <p:nvSpPr>
              <p:cNvPr id="12366" name="Oval 26"/>
              <p:cNvSpPr>
                <a:spLocks noChangeArrowheads="1"/>
              </p:cNvSpPr>
              <p:nvPr/>
            </p:nvSpPr>
            <p:spPr bwMode="auto">
              <a:xfrm>
                <a:off x="5148" y="3702"/>
                <a:ext cx="45" cy="46"/>
              </a:xfrm>
              <a:prstGeom prst="ellipse">
                <a:avLst/>
              </a:prstGeom>
              <a:solidFill>
                <a:schemeClr val="tx2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</p:grpSp>
        <p:pic>
          <p:nvPicPr>
            <p:cNvPr id="12350" name="Picture 27" descr="20 copy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159" y="2915"/>
              <a:ext cx="317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51" name="Line 28"/>
            <p:cNvSpPr>
              <a:spLocks noChangeShapeType="1"/>
            </p:cNvSpPr>
            <p:nvPr/>
          </p:nvSpPr>
          <p:spPr bwMode="auto">
            <a:xfrm>
              <a:off x="2472" y="2651"/>
              <a:ext cx="227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52" name="Line 29"/>
            <p:cNvSpPr>
              <a:spLocks noChangeShapeType="1"/>
            </p:cNvSpPr>
            <p:nvPr/>
          </p:nvSpPr>
          <p:spPr bwMode="auto">
            <a:xfrm>
              <a:off x="3531" y="2654"/>
              <a:ext cx="227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53" name="Line 30"/>
            <p:cNvSpPr>
              <a:spLocks noChangeShapeType="1"/>
            </p:cNvSpPr>
            <p:nvPr/>
          </p:nvSpPr>
          <p:spPr bwMode="auto">
            <a:xfrm flipH="1">
              <a:off x="3515" y="3142"/>
              <a:ext cx="226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54" name="Oval 31"/>
            <p:cNvSpPr>
              <a:spLocks noChangeArrowheads="1"/>
            </p:cNvSpPr>
            <p:nvPr/>
          </p:nvSpPr>
          <p:spPr bwMode="auto">
            <a:xfrm>
              <a:off x="3532" y="3006"/>
              <a:ext cx="45" cy="46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2355" name="Oval 32"/>
            <p:cNvSpPr>
              <a:spLocks noChangeArrowheads="1"/>
            </p:cNvSpPr>
            <p:nvPr/>
          </p:nvSpPr>
          <p:spPr bwMode="auto">
            <a:xfrm>
              <a:off x="3622" y="3006"/>
              <a:ext cx="45" cy="46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2356" name="Oval 33"/>
            <p:cNvSpPr>
              <a:spLocks noChangeArrowheads="1"/>
            </p:cNvSpPr>
            <p:nvPr/>
          </p:nvSpPr>
          <p:spPr bwMode="auto">
            <a:xfrm>
              <a:off x="3713" y="3006"/>
              <a:ext cx="45" cy="46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pic>
          <p:nvPicPr>
            <p:cNvPr id="12357" name="Picture 34" descr="no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118" y="2914"/>
              <a:ext cx="324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58" name="Picture 35" descr="6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044" y="2915"/>
              <a:ext cx="317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59" name="Line 36"/>
            <p:cNvSpPr>
              <a:spLocks noChangeShapeType="1"/>
            </p:cNvSpPr>
            <p:nvPr/>
          </p:nvSpPr>
          <p:spPr bwMode="auto">
            <a:xfrm flipH="1">
              <a:off x="2426" y="3168"/>
              <a:ext cx="226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60" name="Oval 37"/>
            <p:cNvSpPr>
              <a:spLocks noChangeArrowheads="1"/>
            </p:cNvSpPr>
            <p:nvPr/>
          </p:nvSpPr>
          <p:spPr bwMode="auto">
            <a:xfrm>
              <a:off x="2443" y="3032"/>
              <a:ext cx="45" cy="46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2361" name="Oval 38"/>
            <p:cNvSpPr>
              <a:spLocks noChangeArrowheads="1"/>
            </p:cNvSpPr>
            <p:nvPr/>
          </p:nvSpPr>
          <p:spPr bwMode="auto">
            <a:xfrm>
              <a:off x="2533" y="3032"/>
              <a:ext cx="45" cy="46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2362" name="Oval 39"/>
            <p:cNvSpPr>
              <a:spLocks noChangeArrowheads="1"/>
            </p:cNvSpPr>
            <p:nvPr/>
          </p:nvSpPr>
          <p:spPr bwMode="auto">
            <a:xfrm>
              <a:off x="2624" y="3032"/>
              <a:ext cx="45" cy="46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2363" name="Line 40"/>
            <p:cNvSpPr>
              <a:spLocks noChangeShapeType="1"/>
            </p:cNvSpPr>
            <p:nvPr/>
          </p:nvSpPr>
          <p:spPr bwMode="auto">
            <a:xfrm>
              <a:off x="4740" y="2779"/>
              <a:ext cx="0" cy="22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graphicFrame>
        <p:nvGraphicFramePr>
          <p:cNvPr id="12371" name="Group 83"/>
          <p:cNvGraphicFramePr>
            <a:graphicFrameLocks noGrp="1"/>
          </p:cNvGraphicFramePr>
          <p:nvPr/>
        </p:nvGraphicFramePr>
        <p:xfrm>
          <a:off x="468313" y="5373688"/>
          <a:ext cx="8280400" cy="777240"/>
        </p:xfrm>
        <a:graphic>
          <a:graphicData uri="http://schemas.openxmlformats.org/drawingml/2006/table">
            <a:tbl>
              <a:tblPr/>
              <a:tblGrid>
                <a:gridCol w="5688012"/>
                <a:gridCol w="2592388"/>
              </a:tblGrid>
              <a:tr h="14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Кол-во ответивших внутренних блоков</a:t>
                      </a: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= </a:t>
                      </a:r>
                      <a:r>
                        <a:rPr kumimoji="1" lang="ru-RU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заданному</a:t>
                      </a:r>
                      <a:endParaRPr kumimoji="1" lang="en-US" altLang="ko-KR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Завершение опроса</a:t>
                      </a:r>
                      <a:endParaRPr kumimoji="1" lang="en-US" altLang="ko-KR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Кол-во ответивших внутренних блоков</a:t>
                      </a: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= </a:t>
                      </a:r>
                      <a:r>
                        <a:rPr kumimoji="1" lang="ru-RU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заданному</a:t>
                      </a:r>
                      <a:endParaRPr kumimoji="1" lang="en-US" altLang="ko-KR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После </a:t>
                      </a:r>
                      <a:r>
                        <a:rPr kumimoji="1" lang="en-US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 </a:t>
                      </a:r>
                      <a:r>
                        <a:rPr kumimoji="1" lang="ru-RU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попыток опроса</a:t>
                      </a:r>
                      <a:r>
                        <a:rPr kumimoji="1" lang="en-US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ошибка</a:t>
                      </a:r>
                      <a:r>
                        <a:rPr kumimoji="1" lang="en-US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“E201”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</a:tr>
            </a:tbl>
          </a:graphicData>
        </a:graphic>
      </p:graphicFrame>
      <p:sp>
        <p:nvSpPr>
          <p:cNvPr id="12304" name="Rectangle 52"/>
          <p:cNvSpPr>
            <a:spLocks noChangeArrowheads="1"/>
          </p:cNvSpPr>
          <p:nvPr/>
        </p:nvSpPr>
        <p:spPr bwMode="auto">
          <a:xfrm>
            <a:off x="992188" y="2222500"/>
            <a:ext cx="6243637" cy="1320800"/>
          </a:xfrm>
          <a:prstGeom prst="rect">
            <a:avLst/>
          </a:prstGeom>
          <a:solidFill>
            <a:schemeClr val="bg1"/>
          </a:solidFill>
          <a:ln w="1905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2305" name="Picture 53" descr="4way_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28975" y="2797175"/>
            <a:ext cx="8810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78" name="Line 54"/>
          <p:cNvSpPr>
            <a:spLocks noChangeShapeType="1"/>
          </p:cNvSpPr>
          <p:nvPr/>
        </p:nvSpPr>
        <p:spPr bwMode="auto">
          <a:xfrm>
            <a:off x="2933700" y="2714625"/>
            <a:ext cx="649288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29079" name="Line 55"/>
          <p:cNvSpPr>
            <a:spLocks noChangeShapeType="1"/>
          </p:cNvSpPr>
          <p:nvPr/>
        </p:nvSpPr>
        <p:spPr bwMode="auto">
          <a:xfrm>
            <a:off x="3581400" y="2714625"/>
            <a:ext cx="60325" cy="153988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29080" name="Line 56"/>
          <p:cNvSpPr>
            <a:spLocks noChangeShapeType="1"/>
          </p:cNvSpPr>
          <p:nvPr/>
        </p:nvSpPr>
        <p:spPr bwMode="auto">
          <a:xfrm flipV="1">
            <a:off x="3641725" y="2714625"/>
            <a:ext cx="58738" cy="153988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29081" name="Line 57"/>
          <p:cNvSpPr>
            <a:spLocks noChangeShapeType="1"/>
          </p:cNvSpPr>
          <p:nvPr/>
        </p:nvSpPr>
        <p:spPr bwMode="auto">
          <a:xfrm>
            <a:off x="3700463" y="2714625"/>
            <a:ext cx="8810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29082" name="Line 58"/>
          <p:cNvSpPr>
            <a:spLocks noChangeShapeType="1"/>
          </p:cNvSpPr>
          <p:nvPr/>
        </p:nvSpPr>
        <p:spPr bwMode="auto">
          <a:xfrm>
            <a:off x="4578350" y="2714625"/>
            <a:ext cx="60325" cy="153988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29083" name="Line 59"/>
          <p:cNvSpPr>
            <a:spLocks noChangeShapeType="1"/>
          </p:cNvSpPr>
          <p:nvPr/>
        </p:nvSpPr>
        <p:spPr bwMode="auto">
          <a:xfrm flipV="1">
            <a:off x="4638675" y="2714625"/>
            <a:ext cx="57150" cy="153988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29084" name="Line 60"/>
          <p:cNvSpPr>
            <a:spLocks noChangeShapeType="1"/>
          </p:cNvSpPr>
          <p:nvPr/>
        </p:nvSpPr>
        <p:spPr bwMode="auto">
          <a:xfrm>
            <a:off x="4699000" y="2714625"/>
            <a:ext cx="88265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2313" name="Text Box 61"/>
          <p:cNvSpPr txBox="1">
            <a:spLocks noChangeArrowheads="1"/>
          </p:cNvSpPr>
          <p:nvPr/>
        </p:nvSpPr>
        <p:spPr bwMode="auto">
          <a:xfrm>
            <a:off x="3341688" y="2444750"/>
            <a:ext cx="6397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Main 0</a:t>
            </a:r>
          </a:p>
        </p:txBody>
      </p:sp>
      <p:sp>
        <p:nvSpPr>
          <p:cNvPr id="12314" name="Text Box 62"/>
          <p:cNvSpPr txBox="1">
            <a:spLocks noChangeArrowheads="1"/>
          </p:cNvSpPr>
          <p:nvPr/>
        </p:nvSpPr>
        <p:spPr bwMode="auto">
          <a:xfrm>
            <a:off x="4340225" y="2444750"/>
            <a:ext cx="6397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Main 1</a:t>
            </a:r>
          </a:p>
        </p:txBody>
      </p:sp>
      <p:sp>
        <p:nvSpPr>
          <p:cNvPr id="12315" name="Text Box 63"/>
          <p:cNvSpPr txBox="1">
            <a:spLocks noChangeArrowheads="1"/>
          </p:cNvSpPr>
          <p:nvPr/>
        </p:nvSpPr>
        <p:spPr bwMode="auto">
          <a:xfrm>
            <a:off x="5397500" y="2444750"/>
            <a:ext cx="723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Main 10</a:t>
            </a:r>
          </a:p>
        </p:txBody>
      </p:sp>
      <p:pic>
        <p:nvPicPr>
          <p:cNvPr id="12316" name="Picture 64" descr="4way_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27513" y="2798763"/>
            <a:ext cx="8826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7" name="Picture 65" descr="4way_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227638" y="2798763"/>
            <a:ext cx="8810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8" name="Picture 66" descr="DVMP2 12HP_14HP"/>
          <p:cNvPicPr>
            <a:picLocks noChangeAspect="1" noChangeArrowheads="1"/>
          </p:cNvPicPr>
          <p:nvPr/>
        </p:nvPicPr>
        <p:blipFill>
          <a:blip r:embed="rId13">
            <a:lum bright="-10000" contrast="10000"/>
          </a:blip>
          <a:srcRect/>
          <a:stretch>
            <a:fillRect/>
          </a:stretch>
        </p:blipFill>
        <p:spPr bwMode="auto">
          <a:xfrm>
            <a:off x="2339975" y="2419350"/>
            <a:ext cx="673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91" name="Line 67"/>
          <p:cNvSpPr>
            <a:spLocks noChangeShapeType="1"/>
          </p:cNvSpPr>
          <p:nvPr/>
        </p:nvSpPr>
        <p:spPr bwMode="auto">
          <a:xfrm>
            <a:off x="6578600" y="2713038"/>
            <a:ext cx="60325" cy="15398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2320" name="Text Box 68"/>
          <p:cNvSpPr txBox="1">
            <a:spLocks noChangeArrowheads="1"/>
          </p:cNvSpPr>
          <p:nvPr/>
        </p:nvSpPr>
        <p:spPr bwMode="auto">
          <a:xfrm>
            <a:off x="6396038" y="2441575"/>
            <a:ext cx="723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Main 20</a:t>
            </a:r>
          </a:p>
        </p:txBody>
      </p:sp>
      <p:pic>
        <p:nvPicPr>
          <p:cNvPr id="12321" name="Picture 69" descr="4way_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26175" y="2798763"/>
            <a:ext cx="8826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94" name="Line 70"/>
          <p:cNvSpPr>
            <a:spLocks noChangeShapeType="1"/>
          </p:cNvSpPr>
          <p:nvPr/>
        </p:nvSpPr>
        <p:spPr bwMode="auto">
          <a:xfrm>
            <a:off x="5581650" y="2714625"/>
            <a:ext cx="57150" cy="153988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29095" name="Line 71"/>
          <p:cNvSpPr>
            <a:spLocks noChangeShapeType="1"/>
          </p:cNvSpPr>
          <p:nvPr/>
        </p:nvSpPr>
        <p:spPr bwMode="auto">
          <a:xfrm flipV="1">
            <a:off x="5638800" y="2714625"/>
            <a:ext cx="58738" cy="153988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29096" name="Line 72"/>
          <p:cNvSpPr>
            <a:spLocks noChangeShapeType="1"/>
          </p:cNvSpPr>
          <p:nvPr/>
        </p:nvSpPr>
        <p:spPr bwMode="auto">
          <a:xfrm>
            <a:off x="5697538" y="2714625"/>
            <a:ext cx="8810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2325" name="Text Box 73"/>
          <p:cNvSpPr txBox="1">
            <a:spLocks noChangeArrowheads="1"/>
          </p:cNvSpPr>
          <p:nvPr/>
        </p:nvSpPr>
        <p:spPr bwMode="auto">
          <a:xfrm>
            <a:off x="971550" y="2205038"/>
            <a:ext cx="7794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Пример:</a:t>
            </a:r>
            <a:endParaRPr kumimoji="0"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12326" name="Picture 74" descr="주소4 copy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87463" y="2454275"/>
            <a:ext cx="747712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29" name="Rectangle 83"/>
          <p:cNvSpPr>
            <a:spLocks noChangeArrowheads="1"/>
          </p:cNvSpPr>
          <p:nvPr/>
        </p:nvSpPr>
        <p:spPr bwMode="auto">
          <a:xfrm>
            <a:off x="438150" y="1082675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36891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5972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latin typeface="Arial Unicode MS" pitchFamily="34" charset="-128"/>
              </a:rPr>
              <a:t>0</a:t>
            </a:r>
            <a:r>
              <a:rPr lang="ru-RU" altLang="ko-KR" sz="3600" b="1">
                <a:latin typeface="Arial Unicode MS" pitchFamily="34" charset="-128"/>
              </a:rPr>
              <a:t>2</a:t>
            </a:r>
            <a:r>
              <a:rPr lang="en-US" altLang="ko-KR" sz="3600" b="1">
                <a:latin typeface="Arial Unicode MS" pitchFamily="34" charset="-128"/>
              </a:rPr>
              <a:t>. </a:t>
            </a:r>
            <a:r>
              <a:rPr lang="ru-RU" altLang="ko-KR" sz="3600" b="1">
                <a:latin typeface="Arial Unicode MS" pitchFamily="34" charset="-128"/>
              </a:rPr>
              <a:t>Плата наружного блока</a:t>
            </a:r>
            <a:endParaRPr lang="en-US" altLang="ko-KR" sz="3600" b="1">
              <a:latin typeface="Arial Unicode MS" pitchFamily="34" charset="-128"/>
            </a:endParaRPr>
          </a:p>
        </p:txBody>
      </p:sp>
      <p:sp>
        <p:nvSpPr>
          <p:cNvPr id="12369" name="Text Box 61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Индикация</a:t>
            </a:r>
            <a:r>
              <a:rPr lang="en-US" altLang="ko-KR" sz="1800" b="1">
                <a:solidFill>
                  <a:schemeClr val="tx2"/>
                </a:solidFill>
                <a:latin typeface="Arial Unicode MS" pitchFamily="34" charset="-128"/>
              </a:rPr>
              <a:t> (</a:t>
            </a: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главный блок</a:t>
            </a:r>
            <a:r>
              <a:rPr lang="en-US" altLang="ko-KR" sz="1800" b="1">
                <a:solidFill>
                  <a:schemeClr val="tx2"/>
                </a:solidFill>
                <a:latin typeface="Arial Unicode MS" pitchFamily="34" charset="-128"/>
              </a:rPr>
              <a:t>)</a:t>
            </a:r>
          </a:p>
        </p:txBody>
      </p:sp>
      <p:sp>
        <p:nvSpPr>
          <p:cNvPr id="12370" name="Text Box 53"/>
          <p:cNvSpPr txBox="1">
            <a:spLocks noChangeArrowheads="1"/>
          </p:cNvSpPr>
          <p:nvPr/>
        </p:nvSpPr>
        <p:spPr bwMode="auto">
          <a:xfrm>
            <a:off x="935038" y="3101975"/>
            <a:ext cx="1528762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0"/>
            <a:r>
              <a:rPr kumimoji="0" lang="ru-RU" altLang="ko-KR" sz="1200">
                <a:solidFill>
                  <a:schemeClr val="tx2"/>
                </a:solidFill>
                <a:latin typeface="Arial Unicode MS" pitchFamily="34" charset="-128"/>
              </a:rPr>
              <a:t>Кол-во </a:t>
            </a:r>
          </a:p>
          <a:p>
            <a:pPr latinLnBrk="0"/>
            <a:r>
              <a:rPr kumimoji="0" lang="ru-RU" altLang="ko-KR" sz="1200">
                <a:solidFill>
                  <a:schemeClr val="tx2"/>
                </a:solidFill>
                <a:latin typeface="Arial Unicode MS" pitchFamily="34" charset="-128"/>
              </a:rPr>
              <a:t>внутренних блоков</a:t>
            </a:r>
            <a:endParaRPr kumimoji="0" lang="en-US" altLang="ko-KR" sz="1200">
              <a:solidFill>
                <a:schemeClr val="tx2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Freeform 2"/>
          <p:cNvSpPr>
            <a:spLocks/>
          </p:cNvSpPr>
          <p:nvPr/>
        </p:nvSpPr>
        <p:spPr bwMode="auto">
          <a:xfrm>
            <a:off x="2051050" y="2349500"/>
            <a:ext cx="1511300" cy="287338"/>
          </a:xfrm>
          <a:custGeom>
            <a:avLst/>
            <a:gdLst>
              <a:gd name="T0" fmla="*/ 0 w 1406"/>
              <a:gd name="T1" fmla="*/ 241 h 347"/>
              <a:gd name="T2" fmla="*/ 499 w 1406"/>
              <a:gd name="T3" fmla="*/ 15 h 347"/>
              <a:gd name="T4" fmla="*/ 907 w 1406"/>
              <a:gd name="T5" fmla="*/ 332 h 347"/>
              <a:gd name="T6" fmla="*/ 1406 w 1406"/>
              <a:gd name="T7" fmla="*/ 105 h 347"/>
              <a:gd name="T8" fmla="*/ 0 60000 65536"/>
              <a:gd name="T9" fmla="*/ 0 60000 65536"/>
              <a:gd name="T10" fmla="*/ 0 60000 65536"/>
              <a:gd name="T11" fmla="*/ 0 60000 65536"/>
              <a:gd name="T12" fmla="*/ 0 w 1406"/>
              <a:gd name="T13" fmla="*/ 0 h 347"/>
              <a:gd name="T14" fmla="*/ 1406 w 1406"/>
              <a:gd name="T15" fmla="*/ 347 h 34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06" h="347">
                <a:moveTo>
                  <a:pt x="0" y="241"/>
                </a:moveTo>
                <a:cubicBezTo>
                  <a:pt x="174" y="120"/>
                  <a:pt x="348" y="0"/>
                  <a:pt x="499" y="15"/>
                </a:cubicBezTo>
                <a:cubicBezTo>
                  <a:pt x="650" y="30"/>
                  <a:pt x="756" y="317"/>
                  <a:pt x="907" y="332"/>
                </a:cubicBezTo>
                <a:cubicBezTo>
                  <a:pt x="1058" y="347"/>
                  <a:pt x="1232" y="226"/>
                  <a:pt x="1406" y="105"/>
                </a:cubicBezTo>
              </a:path>
            </a:pathLst>
          </a:custGeom>
          <a:noFill/>
          <a:ln w="31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1979613" y="2044700"/>
            <a:ext cx="14811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ea typeface="Batang" pitchFamily="18" charset="-127"/>
                <a:sym typeface="Wingdings" pitchFamily="2" charset="2"/>
              </a:rPr>
              <a:t>Cross LAN cable</a:t>
            </a:r>
            <a:endParaRPr lang="en-US" altLang="ko-KR" b="1">
              <a:ea typeface="Batang" pitchFamily="18" charset="-127"/>
            </a:endParaRPr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1187450" y="4652963"/>
            <a:ext cx="1492250" cy="1793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/>
            <a:r>
              <a:rPr lang="en-US" altLang="ko-KR" b="1">
                <a:ea typeface="HY헤드라인M" pitchFamily="18" charset="-127"/>
              </a:rPr>
              <a:t>1. </a:t>
            </a:r>
            <a:r>
              <a:rPr lang="en-US" altLang="ko-KR" b="1">
                <a:solidFill>
                  <a:srgbClr val="CC0000"/>
                </a:solidFill>
                <a:ea typeface="HY헤드라인M" pitchFamily="18" charset="-127"/>
              </a:rPr>
              <a:t>Striped orange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2. </a:t>
            </a:r>
            <a:r>
              <a:rPr lang="en-US" altLang="ko-KR" b="1">
                <a:solidFill>
                  <a:srgbClr val="CC0000"/>
                </a:solidFill>
                <a:ea typeface="HY헤드라인M" pitchFamily="18" charset="-127"/>
              </a:rPr>
              <a:t>Orange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3. </a:t>
            </a:r>
            <a:r>
              <a:rPr lang="en-US" altLang="ko-KR" b="1">
                <a:solidFill>
                  <a:srgbClr val="CC0000"/>
                </a:solidFill>
                <a:ea typeface="HY헤드라인M" pitchFamily="18" charset="-127"/>
              </a:rPr>
              <a:t>Striped green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4. Blue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5. Striped blue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6. </a:t>
            </a:r>
            <a:r>
              <a:rPr lang="en-US" altLang="ko-KR" b="1">
                <a:solidFill>
                  <a:srgbClr val="CC0000"/>
                </a:solidFill>
                <a:ea typeface="HY헤드라인M" pitchFamily="18" charset="-127"/>
              </a:rPr>
              <a:t>Green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7. Striped brown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8. Brown</a:t>
            </a:r>
          </a:p>
        </p:txBody>
      </p:sp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2682875" y="4659313"/>
            <a:ext cx="1528763" cy="1793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/>
            <a:r>
              <a:rPr lang="en-US" altLang="ko-KR" b="1">
                <a:ea typeface="HY헤드라인M" pitchFamily="18" charset="-127"/>
              </a:rPr>
              <a:t>1. </a:t>
            </a:r>
            <a:r>
              <a:rPr lang="en-US" altLang="ko-KR" b="1">
                <a:solidFill>
                  <a:srgbClr val="CC0000"/>
                </a:solidFill>
                <a:ea typeface="HY헤드라인M" pitchFamily="18" charset="-127"/>
              </a:rPr>
              <a:t>Striped green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2. </a:t>
            </a:r>
            <a:r>
              <a:rPr lang="en-US" altLang="ko-KR" b="1">
                <a:solidFill>
                  <a:srgbClr val="CC0000"/>
                </a:solidFill>
                <a:ea typeface="HY헤드라인M" pitchFamily="18" charset="-127"/>
              </a:rPr>
              <a:t>Green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3. </a:t>
            </a:r>
            <a:r>
              <a:rPr lang="en-US" altLang="ko-KR" b="1">
                <a:solidFill>
                  <a:srgbClr val="CC0000"/>
                </a:solidFill>
                <a:ea typeface="HY헤드라인M" pitchFamily="18" charset="-127"/>
              </a:rPr>
              <a:t>Striped orange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4. Blue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5. Striped blue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6. </a:t>
            </a:r>
            <a:r>
              <a:rPr lang="en-US" altLang="ko-KR" b="1">
                <a:solidFill>
                  <a:srgbClr val="CC0000"/>
                </a:solidFill>
                <a:ea typeface="HY헤드라인M" pitchFamily="18" charset="-127"/>
              </a:rPr>
              <a:t>Orange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7. Striped brown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8. Brown</a:t>
            </a:r>
          </a:p>
        </p:txBody>
      </p:sp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1763713" y="2938463"/>
            <a:ext cx="1808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" pitchFamily="34" charset="0"/>
                <a:ea typeface="Batang" pitchFamily="18" charset="-127"/>
                <a:sym typeface="Wingdings" pitchFamily="2" charset="2"/>
              </a:rPr>
              <a:t>Cross LAN cable</a:t>
            </a:r>
            <a:endParaRPr lang="en-US" altLang="ko-KR" sz="1600" b="1">
              <a:latin typeface="Arial" pitchFamily="34" charset="0"/>
              <a:ea typeface="Batang" pitchFamily="18" charset="-127"/>
            </a:endParaRPr>
          </a:p>
        </p:txBody>
      </p:sp>
      <p:sp>
        <p:nvSpPr>
          <p:cNvPr id="113671" name="Text Box 7"/>
          <p:cNvSpPr txBox="1">
            <a:spLocks noChangeArrowheads="1"/>
          </p:cNvSpPr>
          <p:nvPr/>
        </p:nvSpPr>
        <p:spPr bwMode="auto">
          <a:xfrm>
            <a:off x="6002338" y="2925763"/>
            <a:ext cx="180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" pitchFamily="34" charset="0"/>
                <a:ea typeface="Batang" pitchFamily="18" charset="-127"/>
                <a:sym typeface="Wingdings" pitchFamily="2" charset="2"/>
              </a:rPr>
              <a:t>Direct LAN cable</a:t>
            </a:r>
            <a:endParaRPr lang="en-US" altLang="ko-KR" sz="1600" b="1">
              <a:latin typeface="Arial" pitchFamily="34" charset="0"/>
              <a:ea typeface="Batang" pitchFamily="18" charset="-127"/>
            </a:endParaRPr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5472113" y="4652963"/>
            <a:ext cx="1492250" cy="1793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/>
            <a:r>
              <a:rPr lang="en-US" altLang="ko-KR" b="1">
                <a:ea typeface="HY헤드라인M" pitchFamily="18" charset="-127"/>
              </a:rPr>
              <a:t>1. Striped orange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2. Orange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3. Striped green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4. Blue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5. Striped blue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6. Green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7. Striped brown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8. Brown</a:t>
            </a:r>
          </a:p>
        </p:txBody>
      </p:sp>
      <p:sp>
        <p:nvSpPr>
          <p:cNvPr id="113673" name="Text Box 9"/>
          <p:cNvSpPr txBox="1">
            <a:spLocks noChangeArrowheads="1"/>
          </p:cNvSpPr>
          <p:nvPr/>
        </p:nvSpPr>
        <p:spPr bwMode="auto">
          <a:xfrm>
            <a:off x="6967538" y="4654550"/>
            <a:ext cx="1492250" cy="1793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/>
            <a:r>
              <a:rPr lang="en-US" altLang="ko-KR" b="1">
                <a:ea typeface="HY헤드라인M" pitchFamily="18" charset="-127"/>
              </a:rPr>
              <a:t>1. Striped orange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2. Orange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3. Striped green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4. Blue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5. Striped blue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6. Green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7. Striped brown</a:t>
            </a:r>
          </a:p>
          <a:p>
            <a:pPr marL="342900" indent="-342900" algn="l"/>
            <a:r>
              <a:rPr lang="en-US" altLang="ko-KR" b="1">
                <a:ea typeface="HY헤드라인M" pitchFamily="18" charset="-127"/>
              </a:rPr>
              <a:t>8. Brown</a:t>
            </a:r>
          </a:p>
        </p:txBody>
      </p:sp>
      <p:pic>
        <p:nvPicPr>
          <p:cNvPr id="113674" name="Picture 10" descr="DMS외곽라인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33775" y="1773238"/>
            <a:ext cx="63023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5" name="Freeform 11"/>
          <p:cNvSpPr>
            <a:spLocks/>
          </p:cNvSpPr>
          <p:nvPr/>
        </p:nvSpPr>
        <p:spPr bwMode="auto">
          <a:xfrm>
            <a:off x="6030913" y="2173288"/>
            <a:ext cx="758825" cy="144462"/>
          </a:xfrm>
          <a:custGeom>
            <a:avLst/>
            <a:gdLst>
              <a:gd name="T0" fmla="*/ 0 w 1406"/>
              <a:gd name="T1" fmla="*/ 241 h 347"/>
              <a:gd name="T2" fmla="*/ 499 w 1406"/>
              <a:gd name="T3" fmla="*/ 15 h 347"/>
              <a:gd name="T4" fmla="*/ 907 w 1406"/>
              <a:gd name="T5" fmla="*/ 332 h 347"/>
              <a:gd name="T6" fmla="*/ 1406 w 1406"/>
              <a:gd name="T7" fmla="*/ 105 h 347"/>
              <a:gd name="T8" fmla="*/ 0 60000 65536"/>
              <a:gd name="T9" fmla="*/ 0 60000 65536"/>
              <a:gd name="T10" fmla="*/ 0 60000 65536"/>
              <a:gd name="T11" fmla="*/ 0 60000 65536"/>
              <a:gd name="T12" fmla="*/ 0 w 1406"/>
              <a:gd name="T13" fmla="*/ 0 h 347"/>
              <a:gd name="T14" fmla="*/ 1406 w 1406"/>
              <a:gd name="T15" fmla="*/ 347 h 34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06" h="347">
                <a:moveTo>
                  <a:pt x="0" y="241"/>
                </a:moveTo>
                <a:cubicBezTo>
                  <a:pt x="174" y="120"/>
                  <a:pt x="348" y="0"/>
                  <a:pt x="499" y="15"/>
                </a:cubicBezTo>
                <a:cubicBezTo>
                  <a:pt x="650" y="30"/>
                  <a:pt x="756" y="317"/>
                  <a:pt x="907" y="332"/>
                </a:cubicBezTo>
                <a:cubicBezTo>
                  <a:pt x="1058" y="347"/>
                  <a:pt x="1232" y="226"/>
                  <a:pt x="1406" y="105"/>
                </a:cubicBezTo>
              </a:path>
            </a:pathLst>
          </a:custGeom>
          <a:noFill/>
          <a:ln w="31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13676" name="Text Box 12"/>
          <p:cNvSpPr txBox="1">
            <a:spLocks noChangeArrowheads="1"/>
          </p:cNvSpPr>
          <p:nvPr/>
        </p:nvSpPr>
        <p:spPr bwMode="auto">
          <a:xfrm>
            <a:off x="6221413" y="1828800"/>
            <a:ext cx="15192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ea typeface="Batang" pitchFamily="18" charset="-127"/>
                <a:sym typeface="Wingdings" pitchFamily="2" charset="2"/>
              </a:rPr>
              <a:t>Direct LAN cable</a:t>
            </a:r>
            <a:endParaRPr lang="en-US" altLang="ko-KR" b="1">
              <a:ea typeface="Batang" pitchFamily="18" charset="-127"/>
            </a:endParaRPr>
          </a:p>
        </p:txBody>
      </p:sp>
      <p:sp>
        <p:nvSpPr>
          <p:cNvPr id="113677" name="Freeform 13"/>
          <p:cNvSpPr>
            <a:spLocks/>
          </p:cNvSpPr>
          <p:nvPr/>
        </p:nvSpPr>
        <p:spPr bwMode="auto">
          <a:xfrm>
            <a:off x="7183438" y="2173288"/>
            <a:ext cx="758825" cy="144462"/>
          </a:xfrm>
          <a:custGeom>
            <a:avLst/>
            <a:gdLst>
              <a:gd name="T0" fmla="*/ 0 w 1406"/>
              <a:gd name="T1" fmla="*/ 241 h 347"/>
              <a:gd name="T2" fmla="*/ 499 w 1406"/>
              <a:gd name="T3" fmla="*/ 15 h 347"/>
              <a:gd name="T4" fmla="*/ 907 w 1406"/>
              <a:gd name="T5" fmla="*/ 332 h 347"/>
              <a:gd name="T6" fmla="*/ 1406 w 1406"/>
              <a:gd name="T7" fmla="*/ 105 h 347"/>
              <a:gd name="T8" fmla="*/ 0 60000 65536"/>
              <a:gd name="T9" fmla="*/ 0 60000 65536"/>
              <a:gd name="T10" fmla="*/ 0 60000 65536"/>
              <a:gd name="T11" fmla="*/ 0 60000 65536"/>
              <a:gd name="T12" fmla="*/ 0 w 1406"/>
              <a:gd name="T13" fmla="*/ 0 h 347"/>
              <a:gd name="T14" fmla="*/ 1406 w 1406"/>
              <a:gd name="T15" fmla="*/ 347 h 34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06" h="347">
                <a:moveTo>
                  <a:pt x="0" y="241"/>
                </a:moveTo>
                <a:cubicBezTo>
                  <a:pt x="174" y="120"/>
                  <a:pt x="348" y="0"/>
                  <a:pt x="499" y="15"/>
                </a:cubicBezTo>
                <a:cubicBezTo>
                  <a:pt x="650" y="30"/>
                  <a:pt x="756" y="317"/>
                  <a:pt x="907" y="332"/>
                </a:cubicBezTo>
                <a:cubicBezTo>
                  <a:pt x="1058" y="347"/>
                  <a:pt x="1232" y="226"/>
                  <a:pt x="1406" y="105"/>
                </a:cubicBezTo>
              </a:path>
            </a:pathLst>
          </a:custGeom>
          <a:noFill/>
          <a:ln w="31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pic>
        <p:nvPicPr>
          <p:cNvPr id="113678" name="Picture 14" descr="허브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8300" y="2133600"/>
            <a:ext cx="50482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9" name="Picture 15" descr="DMS외곽라인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2575" y="1773238"/>
            <a:ext cx="63023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80" name="Text Box 16"/>
          <p:cNvSpPr txBox="1">
            <a:spLocks noChangeArrowheads="1"/>
          </p:cNvSpPr>
          <p:nvPr/>
        </p:nvSpPr>
        <p:spPr bwMode="auto">
          <a:xfrm>
            <a:off x="6746875" y="2303463"/>
            <a:ext cx="4587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ea typeface="Batang" pitchFamily="18" charset="-127"/>
                <a:sym typeface="Wingdings" pitchFamily="2" charset="2"/>
              </a:rPr>
              <a:t>HUB</a:t>
            </a:r>
            <a:endParaRPr lang="en-US" altLang="ko-KR" sz="1000" b="1">
              <a:ea typeface="Batang" pitchFamily="18" charset="-127"/>
            </a:endParaRPr>
          </a:p>
        </p:txBody>
      </p:sp>
      <p:grpSp>
        <p:nvGrpSpPr>
          <p:cNvPr id="113681" name="Group 19"/>
          <p:cNvGrpSpPr>
            <a:grpSpLocks noChangeAspect="1"/>
          </p:cNvGrpSpPr>
          <p:nvPr/>
        </p:nvGrpSpPr>
        <p:grpSpPr bwMode="auto">
          <a:xfrm>
            <a:off x="900113" y="1628775"/>
            <a:ext cx="1225550" cy="1076325"/>
            <a:chOff x="521" y="2379"/>
            <a:chExt cx="635" cy="555"/>
          </a:xfrm>
        </p:grpSpPr>
        <p:pic>
          <p:nvPicPr>
            <p:cNvPr id="113690" name="Picture 20" descr="노트북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1" y="2379"/>
              <a:ext cx="635" cy="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91" name="Picture 21" descr="web_초기인증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7" y="2407"/>
              <a:ext cx="485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3682" name="Group 22"/>
          <p:cNvGrpSpPr>
            <a:grpSpLocks noChangeAspect="1"/>
          </p:cNvGrpSpPr>
          <p:nvPr/>
        </p:nvGrpSpPr>
        <p:grpSpPr bwMode="auto">
          <a:xfrm>
            <a:off x="4951413" y="1628775"/>
            <a:ext cx="1225550" cy="1076325"/>
            <a:chOff x="521" y="2379"/>
            <a:chExt cx="635" cy="555"/>
          </a:xfrm>
        </p:grpSpPr>
        <p:pic>
          <p:nvPicPr>
            <p:cNvPr id="113688" name="Picture 23" descr="노트북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1" y="2379"/>
              <a:ext cx="635" cy="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89" name="Picture 24" descr="web_초기인증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7" y="2407"/>
              <a:ext cx="485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3683" name="Picture 25" descr="랜케이블 Direc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53088" y="3349625"/>
            <a:ext cx="2663825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84" name="Picture 26" descr="랜케이블 Cros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31913" y="3349625"/>
            <a:ext cx="2663825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86" name="Text Box 28"/>
          <p:cNvSpPr txBox="1">
            <a:spLocks noChangeArrowheads="1"/>
          </p:cNvSpPr>
          <p:nvPr/>
        </p:nvSpPr>
        <p:spPr bwMode="auto">
          <a:xfrm>
            <a:off x="603250" y="893763"/>
            <a:ext cx="36718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400" b="1">
                <a:ea typeface="굴림" pitchFamily="34" charset="-127"/>
              </a:rPr>
              <a:t>LAN </a:t>
            </a:r>
            <a:r>
              <a:rPr lang="ru-RU" altLang="ko-KR" sz="2400" b="1">
                <a:ea typeface="굴림" pitchFamily="34" charset="-127"/>
              </a:rPr>
              <a:t>кабель</a:t>
            </a:r>
            <a:endParaRPr lang="en-US" altLang="ko-KR" sz="2400" b="1">
              <a:ea typeface="굴림" pitchFamily="34" charset="-127"/>
            </a:endParaRPr>
          </a:p>
        </p:txBody>
      </p:sp>
      <p:sp>
        <p:nvSpPr>
          <p:cNvPr id="312349" name="Text Box 29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ko-KR" sz="3600" b="1">
                <a:solidFill>
                  <a:schemeClr val="tx2"/>
                </a:solidFill>
                <a:latin typeface="Arial" charset="0"/>
                <a:ea typeface="견고딕" pitchFamily="18" charset="-127"/>
                <a:cs typeface="+mn-cs"/>
              </a:rPr>
              <a:t>01. DMS (MIM-D00)</a:t>
            </a:r>
          </a:p>
        </p:txBody>
      </p:sp>
      <p:sp>
        <p:nvSpPr>
          <p:cNvPr id="113693" name="Rectangle 29"/>
          <p:cNvSpPr>
            <a:spLocks noChangeArrowheads="1"/>
          </p:cNvSpPr>
          <p:nvPr/>
        </p:nvSpPr>
        <p:spPr bwMode="auto">
          <a:xfrm>
            <a:off x="2641600" y="4660900"/>
            <a:ext cx="1562100" cy="1943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FF00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8" name="Picture 4" descr="WinXP Start Men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557338"/>
            <a:ext cx="3619500" cy="4838700"/>
          </a:xfrm>
          <a:prstGeom prst="rect">
            <a:avLst/>
          </a:prstGeom>
          <a:noFill/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</p:pic>
      <p:pic>
        <p:nvPicPr>
          <p:cNvPr id="313349" name="Picture 5" descr="WinXP My Compute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533525"/>
            <a:ext cx="3497262" cy="4632325"/>
          </a:xfrm>
          <a:prstGeom prst="rect">
            <a:avLst/>
          </a:prstGeom>
          <a:noFill/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</p:pic>
      <p:sp>
        <p:nvSpPr>
          <p:cNvPr id="114692" name="Rectangle 6"/>
          <p:cNvSpPr>
            <a:spLocks noChangeArrowheads="1"/>
          </p:cNvSpPr>
          <p:nvPr/>
        </p:nvSpPr>
        <p:spPr bwMode="auto">
          <a:xfrm>
            <a:off x="2555875" y="3429000"/>
            <a:ext cx="1152525" cy="360363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14693" name="Rectangle 7"/>
          <p:cNvSpPr>
            <a:spLocks noChangeArrowheads="1"/>
          </p:cNvSpPr>
          <p:nvPr/>
        </p:nvSpPr>
        <p:spPr bwMode="auto">
          <a:xfrm>
            <a:off x="5026025" y="3751263"/>
            <a:ext cx="1152525" cy="288925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313352" name="Text Box 8"/>
          <p:cNvSpPr txBox="1">
            <a:spLocks noChangeArrowheads="1"/>
          </p:cNvSpPr>
          <p:nvPr/>
        </p:nvSpPr>
        <p:spPr bwMode="auto">
          <a:xfrm>
            <a:off x="3779838" y="3429000"/>
            <a:ext cx="627062" cy="336550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solidFill>
                  <a:schemeClr val="bg1"/>
                </a:solidFill>
                <a:latin typeface="Arial Unicode MS" pitchFamily="34" charset="-128"/>
              </a:rPr>
              <a:t>Click</a:t>
            </a:r>
          </a:p>
        </p:txBody>
      </p:sp>
      <p:sp>
        <p:nvSpPr>
          <p:cNvPr id="313353" name="Text Box 9"/>
          <p:cNvSpPr txBox="1">
            <a:spLocks noChangeArrowheads="1"/>
          </p:cNvSpPr>
          <p:nvPr/>
        </p:nvSpPr>
        <p:spPr bwMode="auto">
          <a:xfrm>
            <a:off x="6300788" y="3763963"/>
            <a:ext cx="669925" cy="268287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 anchorCtr="1"/>
          <a:lstStyle/>
          <a:p>
            <a:pPr algn="l"/>
            <a:r>
              <a:rPr lang="en-US" altLang="ko-KR" b="1">
                <a:solidFill>
                  <a:schemeClr val="bg1"/>
                </a:solidFill>
                <a:latin typeface="Arial Unicode MS" pitchFamily="34" charset="-128"/>
              </a:rPr>
              <a:t>Click</a:t>
            </a:r>
          </a:p>
        </p:txBody>
      </p:sp>
      <p:sp>
        <p:nvSpPr>
          <p:cNvPr id="114697" name="Text Box 11"/>
          <p:cNvSpPr txBox="1">
            <a:spLocks noChangeArrowheads="1"/>
          </p:cNvSpPr>
          <p:nvPr/>
        </p:nvSpPr>
        <p:spPr bwMode="auto">
          <a:xfrm>
            <a:off x="622300" y="893763"/>
            <a:ext cx="4991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Установка </a:t>
            </a:r>
            <a:r>
              <a:rPr lang="en-US" altLang="ko-KR" sz="2400" b="1">
                <a:latin typeface="Arial Unicode MS" pitchFamily="34" charset="-128"/>
              </a:rPr>
              <a:t>IP </a:t>
            </a:r>
            <a:r>
              <a:rPr lang="ru-RU" altLang="ko-KR" sz="2400" b="1">
                <a:latin typeface="Arial Unicode MS" pitchFamily="34" charset="-128"/>
              </a:rPr>
              <a:t>для доступа к </a:t>
            </a:r>
            <a:r>
              <a:rPr lang="en-US" altLang="ko-KR" sz="2400" b="1">
                <a:latin typeface="Arial Unicode MS" pitchFamily="34" charset="-128"/>
              </a:rPr>
              <a:t>DMS</a:t>
            </a:r>
          </a:p>
        </p:txBody>
      </p:sp>
      <p:sp>
        <p:nvSpPr>
          <p:cNvPr id="313356" name="Text Box 12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ko-KR" sz="3600" b="1">
                <a:solidFill>
                  <a:schemeClr val="tx2"/>
                </a:solidFill>
                <a:latin typeface="Arial" charset="0"/>
                <a:ea typeface="견고딕" pitchFamily="18" charset="-127"/>
                <a:cs typeface="+mn-cs"/>
              </a:rPr>
              <a:t>01. DMS (MIM-D00)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 descr="랜 선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465263"/>
            <a:ext cx="4686300" cy="3476625"/>
          </a:xfrm>
          <a:prstGeom prst="rect">
            <a:avLst/>
          </a:prstGeom>
          <a:noFill/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</p:pic>
      <p:pic>
        <p:nvPicPr>
          <p:cNvPr id="314371" name="Picture 3" descr="PC IP설정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3463" y="1916113"/>
            <a:ext cx="3759200" cy="4608512"/>
          </a:xfrm>
          <a:prstGeom prst="rect">
            <a:avLst/>
          </a:prstGeom>
          <a:noFill/>
          <a:effectLst>
            <a:outerShdw dist="107763" dir="2700000" algn="ctr" rotWithShape="0">
              <a:schemeClr val="tx2">
                <a:alpha val="50000"/>
              </a:schemeClr>
            </a:outerShdw>
          </a:effectLst>
        </p:spPr>
      </p:pic>
      <p:sp>
        <p:nvSpPr>
          <p:cNvPr id="115716" name="Rectangle 6"/>
          <p:cNvSpPr>
            <a:spLocks noChangeArrowheads="1"/>
          </p:cNvSpPr>
          <p:nvPr/>
        </p:nvSpPr>
        <p:spPr bwMode="auto">
          <a:xfrm>
            <a:off x="7265988" y="4292600"/>
            <a:ext cx="1150937" cy="360363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15717" name="Rectangle 7"/>
          <p:cNvSpPr>
            <a:spLocks noChangeArrowheads="1"/>
          </p:cNvSpPr>
          <p:nvPr/>
        </p:nvSpPr>
        <p:spPr bwMode="auto">
          <a:xfrm>
            <a:off x="3492500" y="4418013"/>
            <a:ext cx="792163" cy="287337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314376" name="Text Box 8"/>
          <p:cNvSpPr txBox="1">
            <a:spLocks noChangeArrowheads="1"/>
          </p:cNvSpPr>
          <p:nvPr/>
        </p:nvSpPr>
        <p:spPr bwMode="auto">
          <a:xfrm>
            <a:off x="2771775" y="4394200"/>
            <a:ext cx="669925" cy="336550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/>
          <a:lstStyle/>
          <a:p>
            <a:pPr algn="l">
              <a:defRPr/>
            </a:pPr>
            <a:r>
              <a:rPr lang="en-US" altLang="ko-KR" sz="1600" b="1">
                <a:solidFill>
                  <a:schemeClr val="bg1"/>
                </a:solidFill>
                <a:latin typeface="Arial" charset="0"/>
                <a:ea typeface="굴림" pitchFamily="50" charset="-127"/>
                <a:cs typeface="+mn-cs"/>
              </a:rPr>
              <a:t>Click</a:t>
            </a:r>
          </a:p>
        </p:txBody>
      </p:sp>
      <p:sp>
        <p:nvSpPr>
          <p:cNvPr id="314377" name="Text Box 9"/>
          <p:cNvSpPr txBox="1">
            <a:spLocks noChangeArrowheads="1"/>
          </p:cNvSpPr>
          <p:nvPr/>
        </p:nvSpPr>
        <p:spPr bwMode="auto">
          <a:xfrm>
            <a:off x="6516688" y="4292600"/>
            <a:ext cx="669925" cy="336550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/>
          <a:lstStyle/>
          <a:p>
            <a:pPr algn="l">
              <a:defRPr/>
            </a:pPr>
            <a:r>
              <a:rPr lang="en-US" altLang="ko-KR" sz="1600" b="1">
                <a:solidFill>
                  <a:schemeClr val="bg1"/>
                </a:solidFill>
                <a:latin typeface="Arial" charset="0"/>
                <a:ea typeface="굴림" pitchFamily="50" charset="-127"/>
                <a:cs typeface="+mn-cs"/>
              </a:rPr>
              <a:t>Click</a:t>
            </a:r>
          </a:p>
        </p:txBody>
      </p:sp>
      <p:sp>
        <p:nvSpPr>
          <p:cNvPr id="314380" name="Text Box 12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ko-KR" sz="3600" b="1">
                <a:solidFill>
                  <a:schemeClr val="tx2"/>
                </a:solidFill>
                <a:latin typeface="Arial" charset="0"/>
                <a:ea typeface="견고딕" pitchFamily="18" charset="-127"/>
                <a:cs typeface="+mn-cs"/>
              </a:rPr>
              <a:t>01. DMS (MIM-D00)</a:t>
            </a:r>
          </a:p>
        </p:txBody>
      </p:sp>
      <p:sp>
        <p:nvSpPr>
          <p:cNvPr id="115724" name="Text Box 11"/>
          <p:cNvSpPr txBox="1">
            <a:spLocks noChangeArrowheads="1"/>
          </p:cNvSpPr>
          <p:nvPr/>
        </p:nvSpPr>
        <p:spPr bwMode="auto">
          <a:xfrm>
            <a:off x="622300" y="893763"/>
            <a:ext cx="4991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Установка </a:t>
            </a:r>
            <a:r>
              <a:rPr lang="en-US" altLang="ko-KR" sz="2400" b="1">
                <a:latin typeface="Arial Unicode MS" pitchFamily="34" charset="-128"/>
              </a:rPr>
              <a:t>IP </a:t>
            </a:r>
            <a:r>
              <a:rPr lang="ru-RU" altLang="ko-KR" sz="2400" b="1">
                <a:latin typeface="Arial Unicode MS" pitchFamily="34" charset="-128"/>
              </a:rPr>
              <a:t>для доступа к </a:t>
            </a:r>
            <a:r>
              <a:rPr lang="en-US" altLang="ko-KR" sz="2400" b="1">
                <a:latin typeface="Arial Unicode MS" pitchFamily="34" charset="-128"/>
              </a:rPr>
              <a:t>DMS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2132013"/>
            <a:ext cx="3584575" cy="4033837"/>
          </a:xfrm>
          <a:prstGeom prst="rect">
            <a:avLst/>
          </a:prstGeom>
          <a:noFill/>
          <a:effectLst>
            <a:outerShdw dist="107763" dir="2700000" algn="ctr" rotWithShape="0">
              <a:schemeClr val="tx2">
                <a:alpha val="50000"/>
              </a:schemeClr>
            </a:outerShdw>
          </a:effectLst>
        </p:spPr>
      </p:pic>
      <p:sp>
        <p:nvSpPr>
          <p:cNvPr id="116739" name="Text Box 5"/>
          <p:cNvSpPr txBox="1">
            <a:spLocks noChangeArrowheads="1"/>
          </p:cNvSpPr>
          <p:nvPr/>
        </p:nvSpPr>
        <p:spPr bwMode="auto">
          <a:xfrm>
            <a:off x="539750" y="1484313"/>
            <a:ext cx="8185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1.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Для доступа к 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DMS,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проверьте конфигурацию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PC.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Уставка по умолчанию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IP DMS</a:t>
            </a:r>
          </a:p>
          <a:p>
            <a:pPr algn="l"/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  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=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192.168.0.2. </a:t>
            </a:r>
            <a:endParaRPr lang="en-US" altLang="ko-KR" sz="1600">
              <a:latin typeface="Arial Unicode MS" pitchFamily="34" charset="-128"/>
            </a:endParaRPr>
          </a:p>
        </p:txBody>
      </p:sp>
      <p:sp>
        <p:nvSpPr>
          <p:cNvPr id="116740" name="Text Box 6"/>
          <p:cNvSpPr txBox="1">
            <a:spLocks noChangeArrowheads="1"/>
          </p:cNvSpPr>
          <p:nvPr/>
        </p:nvSpPr>
        <p:spPr bwMode="auto">
          <a:xfrm>
            <a:off x="5075238" y="2781300"/>
            <a:ext cx="34575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Установить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 192.168.0.xxx. 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х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xx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,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 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может быть установлен адрес от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 1 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до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 254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, </a:t>
            </a:r>
            <a:r>
              <a:rPr lang="ru-RU" altLang="ko-KR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исключая 2</a:t>
            </a:r>
            <a:endParaRPr lang="en-US" altLang="ko-KR">
              <a:solidFill>
                <a:srgbClr val="FF0000"/>
              </a:solidFill>
              <a:latin typeface="Arial Unicode MS" pitchFamily="34" charset="-128"/>
            </a:endParaRPr>
          </a:p>
        </p:txBody>
      </p:sp>
      <p:sp>
        <p:nvSpPr>
          <p:cNvPr id="116741" name="Line 7"/>
          <p:cNvSpPr>
            <a:spLocks noChangeShapeType="1"/>
          </p:cNvSpPr>
          <p:nvPr/>
        </p:nvSpPr>
        <p:spPr bwMode="auto">
          <a:xfrm flipV="1">
            <a:off x="3852863" y="3716338"/>
            <a:ext cx="86360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6742" name="Line 8"/>
          <p:cNvSpPr>
            <a:spLocks noChangeShapeType="1"/>
          </p:cNvSpPr>
          <p:nvPr/>
        </p:nvSpPr>
        <p:spPr bwMode="auto">
          <a:xfrm>
            <a:off x="4716463" y="3213100"/>
            <a:ext cx="3603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6743" name="Line 9"/>
          <p:cNvSpPr>
            <a:spLocks noChangeShapeType="1"/>
          </p:cNvSpPr>
          <p:nvPr/>
        </p:nvSpPr>
        <p:spPr bwMode="auto">
          <a:xfrm flipV="1">
            <a:off x="4716463" y="3213100"/>
            <a:ext cx="0" cy="5032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6744" name="Line 10"/>
          <p:cNvSpPr>
            <a:spLocks noChangeShapeType="1"/>
          </p:cNvSpPr>
          <p:nvPr/>
        </p:nvSpPr>
        <p:spPr bwMode="auto">
          <a:xfrm>
            <a:off x="3851275" y="3973513"/>
            <a:ext cx="9382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6745" name="Text Box 11"/>
          <p:cNvSpPr txBox="1">
            <a:spLocks noChangeArrowheads="1"/>
          </p:cNvSpPr>
          <p:nvPr/>
        </p:nvSpPr>
        <p:spPr bwMode="auto">
          <a:xfrm>
            <a:off x="5076825" y="3819525"/>
            <a:ext cx="168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>
                <a:latin typeface="Arial Unicode MS" pitchFamily="34" charset="-128"/>
                <a:sym typeface="Wingdings" pitchFamily="2" charset="2"/>
              </a:rPr>
              <a:t>255.255.255.0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315404" name="Text Box 12"/>
          <p:cNvSpPr txBox="1">
            <a:spLocks noChangeArrowheads="1"/>
          </p:cNvSpPr>
          <p:nvPr/>
        </p:nvSpPr>
        <p:spPr bwMode="auto">
          <a:xfrm>
            <a:off x="5076825" y="4581525"/>
            <a:ext cx="3371850" cy="719138"/>
          </a:xfrm>
          <a:prstGeom prst="rect">
            <a:avLst/>
          </a:prstGeom>
          <a:solidFill>
            <a:schemeClr val="bg1"/>
          </a:solidFill>
          <a:ln w="9525">
            <a:solidFill>
              <a:srgbClr val="969696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Не заполняется при прямом соединении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16747" name="Line 13"/>
          <p:cNvSpPr>
            <a:spLocks noChangeShapeType="1"/>
          </p:cNvSpPr>
          <p:nvPr/>
        </p:nvSpPr>
        <p:spPr bwMode="auto">
          <a:xfrm>
            <a:off x="4789488" y="3973513"/>
            <a:ext cx="2873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6748" name="Line 14"/>
          <p:cNvSpPr>
            <a:spLocks noChangeShapeType="1"/>
          </p:cNvSpPr>
          <p:nvPr/>
        </p:nvSpPr>
        <p:spPr bwMode="auto">
          <a:xfrm>
            <a:off x="3851275" y="4221163"/>
            <a:ext cx="8651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6749" name="Line 15"/>
          <p:cNvSpPr>
            <a:spLocks noChangeShapeType="1"/>
          </p:cNvSpPr>
          <p:nvPr/>
        </p:nvSpPr>
        <p:spPr bwMode="auto">
          <a:xfrm flipV="1">
            <a:off x="3852863" y="4941888"/>
            <a:ext cx="719137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6750" name="Line 16"/>
          <p:cNvSpPr>
            <a:spLocks noChangeShapeType="1"/>
          </p:cNvSpPr>
          <p:nvPr/>
        </p:nvSpPr>
        <p:spPr bwMode="auto">
          <a:xfrm>
            <a:off x="3852863" y="5157788"/>
            <a:ext cx="863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6751" name="Line 17"/>
          <p:cNvSpPr>
            <a:spLocks noChangeShapeType="1"/>
          </p:cNvSpPr>
          <p:nvPr/>
        </p:nvSpPr>
        <p:spPr bwMode="auto">
          <a:xfrm flipV="1">
            <a:off x="4716463" y="4221163"/>
            <a:ext cx="0" cy="5032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6752" name="Rectangle 18"/>
          <p:cNvSpPr>
            <a:spLocks noChangeArrowheads="1"/>
          </p:cNvSpPr>
          <p:nvPr/>
        </p:nvSpPr>
        <p:spPr bwMode="auto">
          <a:xfrm>
            <a:off x="2871788" y="5824538"/>
            <a:ext cx="792162" cy="288925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315411" name="Text Box 19"/>
          <p:cNvSpPr txBox="1">
            <a:spLocks noChangeArrowheads="1"/>
          </p:cNvSpPr>
          <p:nvPr/>
        </p:nvSpPr>
        <p:spPr bwMode="auto">
          <a:xfrm>
            <a:off x="5183188" y="3522663"/>
            <a:ext cx="3435350" cy="304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solidFill>
                  <a:schemeClr val="bg1"/>
                </a:solidFill>
                <a:latin typeface="Arial Unicode MS" pitchFamily="34" charset="-128"/>
                <a:sym typeface="Wingdings" pitchFamily="2" charset="2"/>
              </a:rPr>
              <a:t>IP </a:t>
            </a:r>
            <a:r>
              <a:rPr lang="ru-RU" altLang="ko-KR" b="1">
                <a:solidFill>
                  <a:schemeClr val="bg1"/>
                </a:solidFill>
                <a:latin typeface="Arial Unicode MS" pitchFamily="34" charset="-128"/>
                <a:sym typeface="Wingdings" pitchFamily="2" charset="2"/>
              </a:rPr>
              <a:t>конфликт при установке:</a:t>
            </a:r>
            <a:r>
              <a:rPr lang="en-US" altLang="ko-KR" b="1">
                <a:solidFill>
                  <a:schemeClr val="bg1"/>
                </a:solidFill>
                <a:latin typeface="Arial Unicode MS" pitchFamily="34" charset="-128"/>
                <a:sym typeface="Wingdings" pitchFamily="2" charset="2"/>
              </a:rPr>
              <a:t> 192.168.0.2</a:t>
            </a:r>
            <a:endParaRPr lang="en-US" altLang="ko-KR" b="1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116754" name="Line 20"/>
          <p:cNvSpPr>
            <a:spLocks noChangeShapeType="1"/>
          </p:cNvSpPr>
          <p:nvPr/>
        </p:nvSpPr>
        <p:spPr bwMode="auto">
          <a:xfrm>
            <a:off x="4572000" y="4941888"/>
            <a:ext cx="5032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6755" name="Line 21"/>
          <p:cNvSpPr>
            <a:spLocks noChangeShapeType="1"/>
          </p:cNvSpPr>
          <p:nvPr/>
        </p:nvSpPr>
        <p:spPr bwMode="auto">
          <a:xfrm>
            <a:off x="4716463" y="5157788"/>
            <a:ext cx="358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6756" name="Line 22"/>
          <p:cNvSpPr>
            <a:spLocks noChangeShapeType="1"/>
          </p:cNvSpPr>
          <p:nvPr/>
        </p:nvSpPr>
        <p:spPr bwMode="auto">
          <a:xfrm>
            <a:off x="4716463" y="4724400"/>
            <a:ext cx="3603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5417" name="Text Box 25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ko-KR" sz="3600" b="1">
                <a:solidFill>
                  <a:schemeClr val="tx2"/>
                </a:solidFill>
                <a:latin typeface="Arial" charset="0"/>
                <a:ea typeface="견고딕" pitchFamily="18" charset="-127"/>
                <a:cs typeface="+mn-cs"/>
              </a:rPr>
              <a:t>01. DMS (MIM-D00)</a:t>
            </a:r>
          </a:p>
        </p:txBody>
      </p:sp>
      <p:sp>
        <p:nvSpPr>
          <p:cNvPr id="116761" name="Text Box 11"/>
          <p:cNvSpPr txBox="1">
            <a:spLocks noChangeArrowheads="1"/>
          </p:cNvSpPr>
          <p:nvPr/>
        </p:nvSpPr>
        <p:spPr bwMode="auto">
          <a:xfrm>
            <a:off x="622300" y="893763"/>
            <a:ext cx="4991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Установка </a:t>
            </a:r>
            <a:r>
              <a:rPr lang="en-US" altLang="ko-KR" sz="2400" b="1">
                <a:latin typeface="Arial Unicode MS" pitchFamily="34" charset="-128"/>
              </a:rPr>
              <a:t>IP </a:t>
            </a:r>
            <a:r>
              <a:rPr lang="ru-RU" altLang="ko-KR" sz="2400" b="1">
                <a:latin typeface="Arial Unicode MS" pitchFamily="34" charset="-128"/>
              </a:rPr>
              <a:t>для доступа к </a:t>
            </a:r>
            <a:r>
              <a:rPr lang="en-US" altLang="ko-KR" sz="2400" b="1">
                <a:latin typeface="Arial Unicode MS" pitchFamily="34" charset="-128"/>
              </a:rPr>
              <a:t>DMS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ChangeArrowheads="1"/>
          </p:cNvSpPr>
          <p:nvPr/>
        </p:nvSpPr>
        <p:spPr bwMode="auto">
          <a:xfrm>
            <a:off x="1116013" y="2928938"/>
            <a:ext cx="4535487" cy="7207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17763" name="Text Box 5"/>
          <p:cNvSpPr txBox="1">
            <a:spLocks noChangeAspect="1" noChangeArrowheads="1"/>
          </p:cNvSpPr>
          <p:nvPr/>
        </p:nvSpPr>
        <p:spPr bwMode="auto">
          <a:xfrm>
            <a:off x="1114425" y="2974975"/>
            <a:ext cx="2932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</a:rPr>
              <a:t>DMS &lt;-&gt; </a:t>
            </a:r>
            <a:r>
              <a:rPr lang="ru-RU" altLang="ko-KR" sz="1600" b="1">
                <a:latin typeface="Arial Unicode MS" pitchFamily="34" charset="-128"/>
              </a:rPr>
              <a:t>Центральный пульт</a:t>
            </a:r>
            <a:endParaRPr lang="en-US" altLang="ko-KR" sz="1600" b="1">
              <a:latin typeface="Arial Unicode MS" pitchFamily="34" charset="-128"/>
            </a:endParaRPr>
          </a:p>
        </p:txBody>
      </p:sp>
      <p:sp>
        <p:nvSpPr>
          <p:cNvPr id="117764" name="Oval 6"/>
          <p:cNvSpPr>
            <a:spLocks noChangeArrowheads="1"/>
          </p:cNvSpPr>
          <p:nvPr/>
        </p:nvSpPr>
        <p:spPr bwMode="auto">
          <a:xfrm>
            <a:off x="6627813" y="2974975"/>
            <a:ext cx="53975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17765" name="Oval 7"/>
          <p:cNvSpPr>
            <a:spLocks noChangeArrowheads="1"/>
          </p:cNvSpPr>
          <p:nvPr/>
        </p:nvSpPr>
        <p:spPr bwMode="auto">
          <a:xfrm>
            <a:off x="6627813" y="3119438"/>
            <a:ext cx="53975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17766" name="Line 8"/>
          <p:cNvSpPr>
            <a:spLocks noChangeShapeType="1"/>
          </p:cNvSpPr>
          <p:nvPr/>
        </p:nvSpPr>
        <p:spPr bwMode="auto">
          <a:xfrm flipV="1">
            <a:off x="1906588" y="1778000"/>
            <a:ext cx="23050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6425" name="Line 9"/>
          <p:cNvSpPr>
            <a:spLocks noChangeShapeType="1"/>
          </p:cNvSpPr>
          <p:nvPr/>
        </p:nvSpPr>
        <p:spPr bwMode="auto">
          <a:xfrm>
            <a:off x="4787900" y="1703388"/>
            <a:ext cx="1511300" cy="1587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16426" name="Line 10"/>
          <p:cNvSpPr>
            <a:spLocks noChangeShapeType="1"/>
          </p:cNvSpPr>
          <p:nvPr/>
        </p:nvSpPr>
        <p:spPr bwMode="auto">
          <a:xfrm flipV="1">
            <a:off x="6126163" y="1703388"/>
            <a:ext cx="215900" cy="73025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16427" name="Line 11"/>
          <p:cNvSpPr>
            <a:spLocks noChangeShapeType="1"/>
          </p:cNvSpPr>
          <p:nvPr/>
        </p:nvSpPr>
        <p:spPr bwMode="auto">
          <a:xfrm flipV="1">
            <a:off x="6126163" y="1776413"/>
            <a:ext cx="0" cy="720725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16428" name="Line 12"/>
          <p:cNvSpPr>
            <a:spLocks noChangeShapeType="1"/>
          </p:cNvSpPr>
          <p:nvPr/>
        </p:nvSpPr>
        <p:spPr bwMode="auto">
          <a:xfrm flipH="1" flipV="1">
            <a:off x="6126163" y="2493963"/>
            <a:ext cx="215900" cy="0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16429" name="Line 13"/>
          <p:cNvSpPr>
            <a:spLocks noChangeShapeType="1"/>
          </p:cNvSpPr>
          <p:nvPr/>
        </p:nvSpPr>
        <p:spPr bwMode="auto">
          <a:xfrm flipV="1">
            <a:off x="6126163" y="2495550"/>
            <a:ext cx="215900" cy="73025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16430" name="Line 14"/>
          <p:cNvSpPr>
            <a:spLocks noChangeShapeType="1"/>
          </p:cNvSpPr>
          <p:nvPr/>
        </p:nvSpPr>
        <p:spPr bwMode="auto">
          <a:xfrm flipH="1" flipV="1">
            <a:off x="6124575" y="2568575"/>
            <a:ext cx="0" cy="360363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16431" name="Line 15"/>
          <p:cNvSpPr>
            <a:spLocks noChangeShapeType="1"/>
          </p:cNvSpPr>
          <p:nvPr/>
        </p:nvSpPr>
        <p:spPr bwMode="auto">
          <a:xfrm flipH="1" flipV="1">
            <a:off x="6126163" y="3649663"/>
            <a:ext cx="215900" cy="0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16432" name="Line 16"/>
          <p:cNvSpPr>
            <a:spLocks noChangeShapeType="1"/>
          </p:cNvSpPr>
          <p:nvPr/>
        </p:nvSpPr>
        <p:spPr bwMode="auto">
          <a:xfrm flipH="1" flipV="1">
            <a:off x="6124575" y="2928938"/>
            <a:ext cx="1588" cy="360362"/>
          </a:xfrm>
          <a:prstGeom prst="line">
            <a:avLst/>
          </a:prstGeom>
          <a:noFill/>
          <a:ln w="19050">
            <a:solidFill>
              <a:srgbClr val="00FFFF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16433" name="Line 17"/>
          <p:cNvSpPr>
            <a:spLocks noChangeShapeType="1"/>
          </p:cNvSpPr>
          <p:nvPr/>
        </p:nvSpPr>
        <p:spPr bwMode="auto">
          <a:xfrm flipH="1" flipV="1">
            <a:off x="6124575" y="3289300"/>
            <a:ext cx="0" cy="360363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17776" name="Picture 18" descr="허브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1633538"/>
            <a:ext cx="936625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77" name="Text Box 19"/>
          <p:cNvSpPr txBox="1">
            <a:spLocks noChangeArrowheads="1"/>
          </p:cNvSpPr>
          <p:nvPr/>
        </p:nvSpPr>
        <p:spPr bwMode="auto">
          <a:xfrm>
            <a:off x="2124075" y="1778000"/>
            <a:ext cx="38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</a:rPr>
              <a:t>ⓐ</a:t>
            </a:r>
          </a:p>
        </p:txBody>
      </p:sp>
      <p:sp>
        <p:nvSpPr>
          <p:cNvPr id="117778" name="Text Box 20"/>
          <p:cNvSpPr txBox="1">
            <a:spLocks noChangeArrowheads="1"/>
          </p:cNvSpPr>
          <p:nvPr/>
        </p:nvSpPr>
        <p:spPr bwMode="auto">
          <a:xfrm>
            <a:off x="1973263" y="3289300"/>
            <a:ext cx="2317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</a:rPr>
              <a:t>ⓒ + ⓓ + ⓔ &lt;= 1000 </a:t>
            </a:r>
            <a:r>
              <a:rPr lang="ru-RU" altLang="ko-KR" sz="1600" b="1">
                <a:latin typeface="Arial Unicode MS" pitchFamily="34" charset="-128"/>
              </a:rPr>
              <a:t>м.</a:t>
            </a:r>
            <a:endParaRPr lang="en-US" altLang="ko-KR" sz="1600" b="1">
              <a:latin typeface="Arial Unicode MS" pitchFamily="34" charset="-128"/>
            </a:endParaRPr>
          </a:p>
        </p:txBody>
      </p:sp>
      <p:sp>
        <p:nvSpPr>
          <p:cNvPr id="117779" name="Text Box 21"/>
          <p:cNvSpPr txBox="1">
            <a:spLocks noChangeArrowheads="1"/>
          </p:cNvSpPr>
          <p:nvPr/>
        </p:nvSpPr>
        <p:spPr bwMode="auto">
          <a:xfrm>
            <a:off x="3683000" y="1778000"/>
            <a:ext cx="38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</a:rPr>
              <a:t>ⓑ</a:t>
            </a:r>
          </a:p>
        </p:txBody>
      </p:sp>
      <p:sp>
        <p:nvSpPr>
          <p:cNvPr id="117780" name="Text Box 22"/>
          <p:cNvSpPr txBox="1">
            <a:spLocks noChangeArrowheads="1"/>
          </p:cNvSpPr>
          <p:nvPr/>
        </p:nvSpPr>
        <p:spPr bwMode="auto">
          <a:xfrm>
            <a:off x="5195888" y="1778000"/>
            <a:ext cx="38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</a:rPr>
              <a:t>ⓒ</a:t>
            </a:r>
          </a:p>
        </p:txBody>
      </p:sp>
      <p:sp>
        <p:nvSpPr>
          <p:cNvPr id="117781" name="Text Box 23"/>
          <p:cNvSpPr txBox="1">
            <a:spLocks noChangeArrowheads="1"/>
          </p:cNvSpPr>
          <p:nvPr/>
        </p:nvSpPr>
        <p:spPr bwMode="auto">
          <a:xfrm>
            <a:off x="5788025" y="2016125"/>
            <a:ext cx="38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</a:rPr>
              <a:t>ⓓ</a:t>
            </a:r>
          </a:p>
        </p:txBody>
      </p:sp>
      <p:sp>
        <p:nvSpPr>
          <p:cNvPr id="117782" name="Text Box 24"/>
          <p:cNvSpPr txBox="1">
            <a:spLocks noChangeArrowheads="1"/>
          </p:cNvSpPr>
          <p:nvPr/>
        </p:nvSpPr>
        <p:spPr bwMode="auto">
          <a:xfrm>
            <a:off x="5772150" y="2947988"/>
            <a:ext cx="38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</a:rPr>
              <a:t>ⓔ</a:t>
            </a:r>
          </a:p>
        </p:txBody>
      </p:sp>
      <p:sp>
        <p:nvSpPr>
          <p:cNvPr id="117783" name="Text Box 25"/>
          <p:cNvSpPr txBox="1">
            <a:spLocks noChangeAspect="1" noChangeArrowheads="1"/>
          </p:cNvSpPr>
          <p:nvPr/>
        </p:nvSpPr>
        <p:spPr bwMode="auto">
          <a:xfrm>
            <a:off x="612775" y="4289425"/>
            <a:ext cx="7920038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1600">
                <a:latin typeface="Arial Unicode MS" pitchFamily="34" charset="-128"/>
              </a:rPr>
              <a:t>- </a:t>
            </a:r>
            <a:r>
              <a:rPr lang="ru-RU" altLang="ko-KR" sz="1600">
                <a:latin typeface="Arial Unicode MS" pitchFamily="34" charset="-128"/>
              </a:rPr>
              <a:t>Прямое соединение </a:t>
            </a:r>
            <a:r>
              <a:rPr lang="en-US" altLang="ko-KR" sz="1600">
                <a:latin typeface="Arial Unicode MS" pitchFamily="34" charset="-128"/>
              </a:rPr>
              <a:t>DMS </a:t>
            </a:r>
            <a:r>
              <a:rPr lang="ru-RU" altLang="ko-KR" sz="1600">
                <a:latin typeface="Arial Unicode MS" pitchFamily="34" charset="-128"/>
              </a:rPr>
              <a:t>–</a:t>
            </a:r>
            <a:r>
              <a:rPr lang="en-US" altLang="ko-KR" sz="1600">
                <a:latin typeface="Arial Unicode MS" pitchFamily="34" charset="-128"/>
              </a:rPr>
              <a:t>&gt;</a:t>
            </a:r>
            <a:r>
              <a:rPr lang="ru-RU" altLang="ko-KR" sz="1600">
                <a:latin typeface="Arial Unicode MS" pitchFamily="34" charset="-128"/>
              </a:rPr>
              <a:t> контроллер верхнего уровня</a:t>
            </a:r>
            <a:r>
              <a:rPr lang="en-US" altLang="ko-KR" sz="1600">
                <a:latin typeface="Arial Unicode MS" pitchFamily="34" charset="-128"/>
              </a:rPr>
              <a:t> : 100</a:t>
            </a:r>
            <a:r>
              <a:rPr lang="ru-RU" altLang="ko-KR" sz="1600">
                <a:latin typeface="Arial Unicode MS" pitchFamily="34" charset="-128"/>
              </a:rPr>
              <a:t>м</a:t>
            </a:r>
            <a:r>
              <a:rPr lang="en-US" altLang="ko-KR" sz="1600">
                <a:latin typeface="Arial Unicode MS" pitchFamily="34" charset="-128"/>
              </a:rPr>
              <a:t> (Ethernet 10Base-T, UTP cable CAT3,4,5)</a:t>
            </a:r>
          </a:p>
          <a:p>
            <a:pPr algn="l"/>
            <a:r>
              <a:rPr lang="en-US" altLang="ko-KR" sz="1600">
                <a:latin typeface="Arial Unicode MS" pitchFamily="34" charset="-128"/>
              </a:rPr>
              <a:t>- </a:t>
            </a:r>
            <a:r>
              <a:rPr lang="ru-RU" altLang="ko-KR" sz="1600">
                <a:latin typeface="Arial Unicode MS" pitchFamily="34" charset="-128"/>
              </a:rPr>
              <a:t>Макс. кол-во каскадов</a:t>
            </a:r>
            <a:r>
              <a:rPr lang="en-US" altLang="ko-KR" sz="1600">
                <a:latin typeface="Arial Unicode MS" pitchFamily="34" charset="-128"/>
              </a:rPr>
              <a:t> </a:t>
            </a:r>
            <a:r>
              <a:rPr lang="ru-RU" altLang="ko-KR" sz="1600">
                <a:latin typeface="Arial Unicode MS" pitchFamily="34" charset="-128"/>
              </a:rPr>
              <a:t>в сети</a:t>
            </a:r>
            <a:r>
              <a:rPr lang="en-US" altLang="ko-KR" sz="1600">
                <a:latin typeface="Arial Unicode MS" pitchFamily="34" charset="-128"/>
              </a:rPr>
              <a:t> : 4</a:t>
            </a:r>
          </a:p>
          <a:p>
            <a:pPr algn="l"/>
            <a:r>
              <a:rPr lang="en-US" altLang="ko-KR" sz="1600">
                <a:latin typeface="Arial Unicode MS" pitchFamily="34" charset="-128"/>
              </a:rPr>
              <a:t>- </a:t>
            </a:r>
            <a:r>
              <a:rPr lang="ru-RU" altLang="ko-KR" sz="1600">
                <a:latin typeface="Arial Unicode MS" pitchFamily="34" charset="-128"/>
              </a:rPr>
              <a:t>Макс.</a:t>
            </a:r>
            <a:r>
              <a:rPr lang="en-US" altLang="ko-KR" sz="1600">
                <a:latin typeface="Arial Unicode MS" pitchFamily="34" charset="-128"/>
              </a:rPr>
              <a:t> </a:t>
            </a:r>
            <a:r>
              <a:rPr lang="ru-RU" altLang="ko-KR" sz="1600">
                <a:latin typeface="Arial Unicode MS" pitchFamily="34" charset="-128"/>
              </a:rPr>
              <a:t>Расстояние </a:t>
            </a:r>
            <a:r>
              <a:rPr lang="en-US" altLang="ko-KR" sz="1600">
                <a:latin typeface="Arial Unicode MS" pitchFamily="34" charset="-128"/>
              </a:rPr>
              <a:t>DMS </a:t>
            </a:r>
            <a:r>
              <a:rPr lang="ru-RU" altLang="ko-KR" sz="1600">
                <a:latin typeface="Arial Unicode MS" pitchFamily="34" charset="-128"/>
              </a:rPr>
              <a:t>– Контроллер</a:t>
            </a:r>
            <a:r>
              <a:rPr lang="en-US" altLang="ko-KR" sz="1600">
                <a:latin typeface="Arial Unicode MS" pitchFamily="34" charset="-128"/>
              </a:rPr>
              <a:t> </a:t>
            </a:r>
            <a:r>
              <a:rPr lang="ru-RU" altLang="ko-KR" sz="1600">
                <a:latin typeface="Arial Unicode MS" pitchFamily="34" charset="-128"/>
              </a:rPr>
              <a:t>верхнего уровня = </a:t>
            </a:r>
            <a:r>
              <a:rPr lang="en-US" altLang="ko-KR" sz="1600">
                <a:latin typeface="Arial Unicode MS" pitchFamily="34" charset="-128"/>
              </a:rPr>
              <a:t>500 </a:t>
            </a:r>
            <a:r>
              <a:rPr lang="ru-RU" altLang="ko-KR" sz="1600">
                <a:latin typeface="Arial Unicode MS" pitchFamily="34" charset="-128"/>
              </a:rPr>
              <a:t>м</a:t>
            </a:r>
            <a:r>
              <a:rPr lang="en-US" altLang="ko-KR" sz="1600">
                <a:latin typeface="Arial Unicode MS" pitchFamily="34" charset="-128"/>
              </a:rPr>
              <a:t>.</a:t>
            </a:r>
          </a:p>
        </p:txBody>
      </p:sp>
      <p:sp>
        <p:nvSpPr>
          <p:cNvPr id="117784" name="AutoShape 26"/>
          <p:cNvSpPr>
            <a:spLocks/>
          </p:cNvSpPr>
          <p:nvPr/>
        </p:nvSpPr>
        <p:spPr bwMode="auto">
          <a:xfrm rot="-5400000">
            <a:off x="2987675" y="841375"/>
            <a:ext cx="215900" cy="2952750"/>
          </a:xfrm>
          <a:prstGeom prst="leftBrace">
            <a:avLst>
              <a:gd name="adj1" fmla="val 113971"/>
              <a:gd name="adj2" fmla="val 50000"/>
            </a:avLst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vert="eaVert"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17785" name="Text Box 27"/>
          <p:cNvSpPr txBox="1">
            <a:spLocks noChangeAspect="1" noChangeArrowheads="1"/>
          </p:cNvSpPr>
          <p:nvPr/>
        </p:nvSpPr>
        <p:spPr bwMode="auto">
          <a:xfrm>
            <a:off x="2573338" y="2489200"/>
            <a:ext cx="15446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latin typeface="Arial Unicode MS" pitchFamily="34" charset="-128"/>
              </a:rPr>
              <a:t>Диаметр сети</a:t>
            </a:r>
            <a:r>
              <a:rPr lang="en-US" altLang="ko-KR" sz="1600" b="1">
                <a:latin typeface="Arial Unicode MS" pitchFamily="34" charset="-128"/>
              </a:rPr>
              <a:t>.</a:t>
            </a:r>
          </a:p>
        </p:txBody>
      </p:sp>
      <p:sp>
        <p:nvSpPr>
          <p:cNvPr id="117786" name="Text Box 28"/>
          <p:cNvSpPr txBox="1">
            <a:spLocks noChangeAspect="1" noChangeArrowheads="1"/>
          </p:cNvSpPr>
          <p:nvPr/>
        </p:nvSpPr>
        <p:spPr bwMode="auto">
          <a:xfrm>
            <a:off x="539750" y="3937000"/>
            <a:ext cx="683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800" b="1">
                <a:latin typeface="Arial Unicode MS" pitchFamily="34" charset="-128"/>
              </a:rPr>
              <a:t>Длина сигнальной линии</a:t>
            </a:r>
            <a:r>
              <a:rPr lang="en-US" altLang="ko-KR" sz="1800" b="1">
                <a:latin typeface="Arial Unicode MS" pitchFamily="34" charset="-128"/>
              </a:rPr>
              <a:t> DMS </a:t>
            </a:r>
            <a:r>
              <a:rPr lang="ru-RU" altLang="ko-KR" sz="1800" b="1">
                <a:latin typeface="Arial Unicode MS" pitchFamily="34" charset="-128"/>
              </a:rPr>
              <a:t>–</a:t>
            </a:r>
            <a:r>
              <a:rPr lang="en-US" altLang="ko-KR" sz="1800" b="1">
                <a:latin typeface="Arial Unicode MS" pitchFamily="34" charset="-128"/>
              </a:rPr>
              <a:t>&gt;</a:t>
            </a:r>
            <a:r>
              <a:rPr lang="ru-RU" altLang="ko-KR" sz="1800" b="1">
                <a:latin typeface="Arial Unicode MS" pitchFamily="34" charset="-128"/>
              </a:rPr>
              <a:t> контроллер верхнего уровня</a:t>
            </a:r>
            <a:endParaRPr lang="en-US" altLang="ko-KR" sz="1800" b="1">
              <a:latin typeface="Arial Unicode MS" pitchFamily="34" charset="-128"/>
            </a:endParaRPr>
          </a:p>
        </p:txBody>
      </p:sp>
      <p:pic>
        <p:nvPicPr>
          <p:cNvPr id="117787" name="Picture 29" descr="DMS최종사진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1788" y="1444625"/>
            <a:ext cx="8620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88" name="Line 30"/>
          <p:cNvSpPr>
            <a:spLocks noChangeShapeType="1"/>
          </p:cNvSpPr>
          <p:nvPr/>
        </p:nvSpPr>
        <p:spPr bwMode="auto">
          <a:xfrm flipV="1">
            <a:off x="1619250" y="5810250"/>
            <a:ext cx="59769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7789" name="Picture 31" descr="허브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5697538"/>
            <a:ext cx="946150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90" name="Picture 32" descr="DMS최종사진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78713" y="5376863"/>
            <a:ext cx="10541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91" name="Picture 33" descr="허브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6925" y="5694363"/>
            <a:ext cx="946150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92" name="Picture 34" descr="허브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6938" y="5694363"/>
            <a:ext cx="946150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93" name="Text Box 35"/>
          <p:cNvSpPr txBox="1">
            <a:spLocks noChangeAspect="1" noChangeArrowheads="1"/>
          </p:cNvSpPr>
          <p:nvPr/>
        </p:nvSpPr>
        <p:spPr bwMode="auto">
          <a:xfrm>
            <a:off x="2084388" y="5956300"/>
            <a:ext cx="7588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>
                <a:latin typeface="Arial Unicode MS" pitchFamily="34" charset="-128"/>
              </a:rPr>
              <a:t>HUB</a:t>
            </a:r>
          </a:p>
          <a:p>
            <a:r>
              <a:rPr lang="en-US" altLang="ko-KR" sz="1100">
                <a:latin typeface="Arial Unicode MS" pitchFamily="34" charset="-128"/>
              </a:rPr>
              <a:t>Repeater</a:t>
            </a:r>
          </a:p>
        </p:txBody>
      </p:sp>
      <p:sp>
        <p:nvSpPr>
          <p:cNvPr id="316452" name="Text Box 36"/>
          <p:cNvSpPr txBox="1">
            <a:spLocks noChangeAspect="1" noChangeArrowheads="1"/>
          </p:cNvSpPr>
          <p:nvPr/>
        </p:nvSpPr>
        <p:spPr bwMode="auto">
          <a:xfrm>
            <a:off x="1873250" y="6486525"/>
            <a:ext cx="4972050" cy="231775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 anchorCtr="1"/>
          <a:lstStyle/>
          <a:p>
            <a:pPr algn="l"/>
            <a:r>
              <a:rPr lang="en-US" altLang="ko-KR" b="1">
                <a:latin typeface="Arial Unicode MS" pitchFamily="34" charset="-128"/>
              </a:rPr>
              <a:t>ⓐ , ⓑ , ⓒ , ⓓ , ⓔ = 100 </a:t>
            </a:r>
            <a:r>
              <a:rPr lang="ru-RU" altLang="ko-KR" b="1">
                <a:latin typeface="Arial Unicode MS" pitchFamily="34" charset="-128"/>
              </a:rPr>
              <a:t>м.</a:t>
            </a:r>
            <a:endParaRPr lang="en-US" altLang="ko-KR" b="1">
              <a:latin typeface="Arial Unicode MS" pitchFamily="34" charset="-128"/>
            </a:endParaRPr>
          </a:p>
        </p:txBody>
      </p:sp>
      <p:pic>
        <p:nvPicPr>
          <p:cNvPr id="117795" name="Picture 37" descr="허브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3775" y="5694363"/>
            <a:ext cx="946150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7796" name="Group 38"/>
          <p:cNvGrpSpPr>
            <a:grpSpLocks noChangeAspect="1"/>
          </p:cNvGrpSpPr>
          <p:nvPr/>
        </p:nvGrpSpPr>
        <p:grpSpPr bwMode="auto">
          <a:xfrm>
            <a:off x="1114425" y="1363663"/>
            <a:ext cx="936625" cy="822325"/>
            <a:chOff x="521" y="2379"/>
            <a:chExt cx="635" cy="555"/>
          </a:xfrm>
        </p:grpSpPr>
        <p:pic>
          <p:nvPicPr>
            <p:cNvPr id="117815" name="Picture 39" descr="노트북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1" y="2379"/>
              <a:ext cx="635" cy="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816" name="Picture 40" descr="web_초기인증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7" y="2407"/>
              <a:ext cx="485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7797" name="Group 41"/>
          <p:cNvGrpSpPr>
            <a:grpSpLocks noChangeAspect="1"/>
          </p:cNvGrpSpPr>
          <p:nvPr/>
        </p:nvGrpSpPr>
        <p:grpSpPr bwMode="auto">
          <a:xfrm>
            <a:off x="684213" y="5334000"/>
            <a:ext cx="1057275" cy="928688"/>
            <a:chOff x="521" y="2379"/>
            <a:chExt cx="635" cy="555"/>
          </a:xfrm>
        </p:grpSpPr>
        <p:pic>
          <p:nvPicPr>
            <p:cNvPr id="117813" name="Picture 42" descr="노트북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1" y="2379"/>
              <a:ext cx="635" cy="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814" name="Picture 43" descr="web_초기인증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87" y="2407"/>
              <a:ext cx="485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7798" name="Picture 44" descr="MCM-A202_Low해상도"/>
          <p:cNvPicPr>
            <a:picLocks noChangeAspect="1" noChangeArrowheads="1"/>
          </p:cNvPicPr>
          <p:nvPr/>
        </p:nvPicPr>
        <p:blipFill>
          <a:blip r:embed="rId8">
            <a:lum bright="10000" contrast="10000"/>
          </a:blip>
          <a:srcRect/>
          <a:stretch>
            <a:fillRect/>
          </a:stretch>
        </p:blipFill>
        <p:spPr bwMode="auto">
          <a:xfrm>
            <a:off x="6340475" y="1344613"/>
            <a:ext cx="608013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99" name="Picture 45" descr="MCM-A202_Low해상도"/>
          <p:cNvPicPr>
            <a:picLocks noChangeAspect="1" noChangeArrowheads="1"/>
          </p:cNvPicPr>
          <p:nvPr/>
        </p:nvPicPr>
        <p:blipFill>
          <a:blip r:embed="rId8">
            <a:lum bright="10000" contrast="10000"/>
          </a:blip>
          <a:srcRect/>
          <a:stretch>
            <a:fillRect/>
          </a:stretch>
        </p:blipFill>
        <p:spPr bwMode="auto">
          <a:xfrm>
            <a:off x="6340475" y="2189163"/>
            <a:ext cx="608013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800" name="Picture 46" descr="MCM-A202_Low해상도"/>
          <p:cNvPicPr>
            <a:picLocks noChangeAspect="1" noChangeArrowheads="1"/>
          </p:cNvPicPr>
          <p:nvPr/>
        </p:nvPicPr>
        <p:blipFill>
          <a:blip r:embed="rId8">
            <a:lum bright="10000" contrast="10000"/>
          </a:blip>
          <a:srcRect/>
          <a:stretch>
            <a:fillRect/>
          </a:stretch>
        </p:blipFill>
        <p:spPr bwMode="auto">
          <a:xfrm>
            <a:off x="6340475" y="3289300"/>
            <a:ext cx="608013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801" name="Text Box 47"/>
          <p:cNvSpPr txBox="1">
            <a:spLocks noChangeAspect="1" noChangeArrowheads="1"/>
          </p:cNvSpPr>
          <p:nvPr/>
        </p:nvSpPr>
        <p:spPr bwMode="auto">
          <a:xfrm>
            <a:off x="7235825" y="2065338"/>
            <a:ext cx="1619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600" b="1">
                <a:latin typeface="Arial Unicode MS" pitchFamily="34" charset="-128"/>
              </a:rPr>
              <a:t>до</a:t>
            </a:r>
            <a:r>
              <a:rPr lang="en-US" altLang="ko-KR" sz="1600" b="1">
                <a:latin typeface="Arial Unicode MS" pitchFamily="34" charset="-128"/>
              </a:rPr>
              <a:t> </a:t>
            </a:r>
            <a:r>
              <a:rPr lang="en-US" altLang="ko-KR" sz="1600" b="1">
                <a:latin typeface="Arial Unicode MS" pitchFamily="34" charset="-128"/>
                <a:cs typeface="Times New Roman" pitchFamily="18" charset="0"/>
              </a:rPr>
              <a:t>16</a:t>
            </a:r>
            <a:r>
              <a:rPr lang="ru-RU" altLang="ko-KR" sz="1600" b="1">
                <a:latin typeface="Arial Unicode MS" pitchFamily="34" charset="-128"/>
                <a:cs typeface="Times New Roman" pitchFamily="18" charset="0"/>
              </a:rPr>
              <a:t>шт.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17802" name="AutoShape 48"/>
          <p:cNvSpPr>
            <a:spLocks/>
          </p:cNvSpPr>
          <p:nvPr/>
        </p:nvSpPr>
        <p:spPr bwMode="auto">
          <a:xfrm rot="10800000">
            <a:off x="7019925" y="1704975"/>
            <a:ext cx="215900" cy="1944688"/>
          </a:xfrm>
          <a:prstGeom prst="leftBrace">
            <a:avLst>
              <a:gd name="adj1" fmla="val 75061"/>
              <a:gd name="adj2" fmla="val 50000"/>
            </a:avLst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rot="10800000"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17803" name="Text Box 50"/>
          <p:cNvSpPr txBox="1">
            <a:spLocks noChangeArrowheads="1"/>
          </p:cNvSpPr>
          <p:nvPr/>
        </p:nvSpPr>
        <p:spPr bwMode="auto">
          <a:xfrm>
            <a:off x="1619250" y="5449888"/>
            <a:ext cx="38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</a:rPr>
              <a:t>ⓐ</a:t>
            </a:r>
          </a:p>
        </p:txBody>
      </p:sp>
      <p:sp>
        <p:nvSpPr>
          <p:cNvPr id="117804" name="Text Box 51"/>
          <p:cNvSpPr txBox="1">
            <a:spLocks noChangeArrowheads="1"/>
          </p:cNvSpPr>
          <p:nvPr/>
        </p:nvSpPr>
        <p:spPr bwMode="auto">
          <a:xfrm>
            <a:off x="2916238" y="5449888"/>
            <a:ext cx="38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</a:rPr>
              <a:t>ⓑ</a:t>
            </a:r>
          </a:p>
        </p:txBody>
      </p:sp>
      <p:sp>
        <p:nvSpPr>
          <p:cNvPr id="117805" name="Text Box 52"/>
          <p:cNvSpPr txBox="1">
            <a:spLocks noChangeArrowheads="1"/>
          </p:cNvSpPr>
          <p:nvPr/>
        </p:nvSpPr>
        <p:spPr bwMode="auto">
          <a:xfrm>
            <a:off x="4284663" y="5449888"/>
            <a:ext cx="38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</a:rPr>
              <a:t>ⓒ</a:t>
            </a:r>
          </a:p>
        </p:txBody>
      </p:sp>
      <p:sp>
        <p:nvSpPr>
          <p:cNvPr id="117806" name="Text Box 53"/>
          <p:cNvSpPr txBox="1">
            <a:spLocks noChangeArrowheads="1"/>
          </p:cNvSpPr>
          <p:nvPr/>
        </p:nvSpPr>
        <p:spPr bwMode="auto">
          <a:xfrm>
            <a:off x="5651500" y="5449888"/>
            <a:ext cx="38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</a:rPr>
              <a:t>ⓓ</a:t>
            </a:r>
          </a:p>
        </p:txBody>
      </p:sp>
      <p:sp>
        <p:nvSpPr>
          <p:cNvPr id="117807" name="Text Box 54"/>
          <p:cNvSpPr txBox="1">
            <a:spLocks noChangeArrowheads="1"/>
          </p:cNvSpPr>
          <p:nvPr/>
        </p:nvSpPr>
        <p:spPr bwMode="auto">
          <a:xfrm>
            <a:off x="7067550" y="5449888"/>
            <a:ext cx="38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</a:rPr>
              <a:t>ⓔ</a:t>
            </a:r>
          </a:p>
        </p:txBody>
      </p:sp>
      <p:sp>
        <p:nvSpPr>
          <p:cNvPr id="117808" name="AutoShape 55"/>
          <p:cNvSpPr>
            <a:spLocks/>
          </p:cNvSpPr>
          <p:nvPr/>
        </p:nvSpPr>
        <p:spPr bwMode="auto">
          <a:xfrm rot="-5400000">
            <a:off x="4607719" y="2964657"/>
            <a:ext cx="71437" cy="6769100"/>
          </a:xfrm>
          <a:prstGeom prst="leftBracket">
            <a:avLst>
              <a:gd name="adj" fmla="val 789635"/>
            </a:avLst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vert="eaVert"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316472" name="Text Box 56"/>
          <p:cNvSpPr txBox="1">
            <a:spLocks noChangeAspect="1" noChangeArrowheads="1"/>
          </p:cNvSpPr>
          <p:nvPr/>
        </p:nvSpPr>
        <p:spPr bwMode="auto">
          <a:xfrm>
            <a:off x="3779838" y="6097588"/>
            <a:ext cx="1558925" cy="265112"/>
          </a:xfrm>
          <a:prstGeom prst="rect">
            <a:avLst/>
          </a:prstGeom>
          <a:solidFill>
            <a:srgbClr val="FFFF00"/>
          </a:solidFill>
          <a:ln w="15875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 anchorCtr="1"/>
          <a:lstStyle/>
          <a:p>
            <a:pPr algn="l"/>
            <a:r>
              <a:rPr lang="ru-RU" altLang="ko-KR" sz="1600" b="1">
                <a:latin typeface="Arial Unicode MS" pitchFamily="34" charset="-128"/>
              </a:rPr>
              <a:t>Макс.</a:t>
            </a:r>
            <a:r>
              <a:rPr lang="en-US" altLang="ko-KR" sz="1600" b="1">
                <a:latin typeface="Arial Unicode MS" pitchFamily="34" charset="-128"/>
              </a:rPr>
              <a:t> 500 </a:t>
            </a:r>
            <a:r>
              <a:rPr lang="ru-RU" altLang="ko-KR" sz="1600" b="1">
                <a:latin typeface="Arial Unicode MS" pitchFamily="34" charset="-128"/>
              </a:rPr>
              <a:t>м</a:t>
            </a:r>
            <a:endParaRPr lang="en-US" altLang="ko-KR" sz="1600" b="1">
              <a:latin typeface="Arial Unicode MS" pitchFamily="34" charset="-128"/>
            </a:endParaRPr>
          </a:p>
        </p:txBody>
      </p:sp>
      <p:sp>
        <p:nvSpPr>
          <p:cNvPr id="316475" name="Text Box 59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  <p:sp>
        <p:nvSpPr>
          <p:cNvPr id="117818" name="Text Box 11"/>
          <p:cNvSpPr txBox="1">
            <a:spLocks noChangeArrowheads="1"/>
          </p:cNvSpPr>
          <p:nvPr/>
        </p:nvSpPr>
        <p:spPr bwMode="auto">
          <a:xfrm>
            <a:off x="622300" y="893763"/>
            <a:ext cx="4991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Сигнальная линия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 descr="DMS PC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1581150"/>
            <a:ext cx="2667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8787" name="Group 5"/>
          <p:cNvGrpSpPr>
            <a:grpSpLocks/>
          </p:cNvGrpSpPr>
          <p:nvPr/>
        </p:nvGrpSpPr>
        <p:grpSpPr bwMode="auto">
          <a:xfrm>
            <a:off x="611188" y="1508125"/>
            <a:ext cx="2376487" cy="2160588"/>
            <a:chOff x="521" y="2379"/>
            <a:chExt cx="635" cy="555"/>
          </a:xfrm>
        </p:grpSpPr>
        <p:pic>
          <p:nvPicPr>
            <p:cNvPr id="118801" name="Picture 6" descr="노트북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1" y="2379"/>
              <a:ext cx="635" cy="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8802" name="Picture 7" descr="web_초기인증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87" y="2407"/>
              <a:ext cx="485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8788" name="Freeform 8"/>
          <p:cNvSpPr>
            <a:spLocks/>
          </p:cNvSpPr>
          <p:nvPr/>
        </p:nvSpPr>
        <p:spPr bwMode="auto">
          <a:xfrm>
            <a:off x="2797175" y="2833688"/>
            <a:ext cx="1990725" cy="558800"/>
          </a:xfrm>
          <a:custGeom>
            <a:avLst/>
            <a:gdLst>
              <a:gd name="T0" fmla="*/ 0 w 1195"/>
              <a:gd name="T1" fmla="*/ 310 h 349"/>
              <a:gd name="T2" fmla="*/ 473 w 1195"/>
              <a:gd name="T3" fmla="*/ 129 h 349"/>
              <a:gd name="T4" fmla="*/ 508 w 1195"/>
              <a:gd name="T5" fmla="*/ 86 h 349"/>
              <a:gd name="T6" fmla="*/ 680 w 1195"/>
              <a:gd name="T7" fmla="*/ 0 h 349"/>
              <a:gd name="T8" fmla="*/ 1075 w 1195"/>
              <a:gd name="T9" fmla="*/ 26 h 349"/>
              <a:gd name="T10" fmla="*/ 1195 w 1195"/>
              <a:gd name="T11" fmla="*/ 35 h 3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95"/>
              <a:gd name="T19" fmla="*/ 0 h 349"/>
              <a:gd name="T20" fmla="*/ 1195 w 1195"/>
              <a:gd name="T21" fmla="*/ 349 h 34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95" h="349">
                <a:moveTo>
                  <a:pt x="0" y="310"/>
                </a:moveTo>
                <a:cubicBezTo>
                  <a:pt x="172" y="349"/>
                  <a:pt x="337" y="218"/>
                  <a:pt x="473" y="129"/>
                </a:cubicBezTo>
                <a:cubicBezTo>
                  <a:pt x="502" y="110"/>
                  <a:pt x="482" y="112"/>
                  <a:pt x="508" y="86"/>
                </a:cubicBezTo>
                <a:cubicBezTo>
                  <a:pt x="552" y="41"/>
                  <a:pt x="622" y="17"/>
                  <a:pt x="680" y="0"/>
                </a:cubicBezTo>
                <a:cubicBezTo>
                  <a:pt x="823" y="5"/>
                  <a:pt x="939" y="12"/>
                  <a:pt x="1075" y="26"/>
                </a:cubicBezTo>
                <a:cubicBezTo>
                  <a:pt x="1131" y="45"/>
                  <a:pt x="1092" y="35"/>
                  <a:pt x="1195" y="35"/>
                </a:cubicBezTo>
              </a:path>
            </a:pathLst>
          </a:custGeom>
          <a:noFill/>
          <a:ln w="635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grpSp>
        <p:nvGrpSpPr>
          <p:cNvPr id="118789" name="Group 9"/>
          <p:cNvGrpSpPr>
            <a:grpSpLocks/>
          </p:cNvGrpSpPr>
          <p:nvPr/>
        </p:nvGrpSpPr>
        <p:grpSpPr bwMode="auto">
          <a:xfrm>
            <a:off x="3059113" y="1557338"/>
            <a:ext cx="1150937" cy="1079500"/>
            <a:chOff x="2200" y="3067"/>
            <a:chExt cx="907" cy="896"/>
          </a:xfrm>
        </p:grpSpPr>
        <p:pic>
          <p:nvPicPr>
            <p:cNvPr id="118799" name="Picture 10"/>
            <p:cNvPicPr>
              <a:picLocks noChangeAspect="1" noChangeArrowheads="1"/>
            </p:cNvPicPr>
            <p:nvPr/>
          </p:nvPicPr>
          <p:blipFill>
            <a:blip r:embed="rId5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2200" y="3069"/>
              <a:ext cx="907" cy="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8800" name="Rectangle 11"/>
            <p:cNvSpPr>
              <a:spLocks noChangeArrowheads="1"/>
            </p:cNvSpPr>
            <p:nvPr/>
          </p:nvSpPr>
          <p:spPr bwMode="auto">
            <a:xfrm>
              <a:off x="2200" y="3067"/>
              <a:ext cx="907" cy="896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pic>
        <p:nvPicPr>
          <p:cNvPr id="118790" name="Picture 12" descr="DMS최종_표시부만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0063" y="3757613"/>
            <a:ext cx="3097212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1" name="Rectangle 13"/>
          <p:cNvSpPr>
            <a:spLocks noChangeArrowheads="1"/>
          </p:cNvSpPr>
          <p:nvPr/>
        </p:nvSpPr>
        <p:spPr bwMode="auto">
          <a:xfrm>
            <a:off x="5724525" y="4437063"/>
            <a:ext cx="2447925" cy="215900"/>
          </a:xfrm>
          <a:prstGeom prst="rect">
            <a:avLst/>
          </a:prstGeom>
          <a:solidFill>
            <a:srgbClr val="FFFF00">
              <a:alpha val="50195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ko-KR" altLang="ko-KR" b="1">
              <a:latin typeface="Arial Unicode MS" pitchFamily="34" charset="-128"/>
            </a:endParaRPr>
          </a:p>
        </p:txBody>
      </p:sp>
      <p:sp>
        <p:nvSpPr>
          <p:cNvPr id="118792" name="Text Box 14"/>
          <p:cNvSpPr txBox="1">
            <a:spLocks noChangeArrowheads="1"/>
          </p:cNvSpPr>
          <p:nvPr/>
        </p:nvSpPr>
        <p:spPr bwMode="auto">
          <a:xfrm>
            <a:off x="684213" y="4221163"/>
            <a:ext cx="4271962" cy="660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800" b="1">
                <a:latin typeface="Arial Unicode MS" pitchFamily="34" charset="-128"/>
              </a:rPr>
              <a:t>Светодиод горит при наличии соединения</a:t>
            </a:r>
            <a:r>
              <a:rPr lang="en-US" altLang="ko-KR" sz="1800" b="1">
                <a:latin typeface="Arial Unicode MS" pitchFamily="34" charset="-128"/>
              </a:rPr>
              <a:t> DMS </a:t>
            </a:r>
            <a:r>
              <a:rPr lang="ru-RU" altLang="ko-KR" sz="1800" b="1">
                <a:latin typeface="Arial Unicode MS" pitchFamily="34" charset="-128"/>
              </a:rPr>
              <a:t>и</a:t>
            </a:r>
            <a:r>
              <a:rPr lang="en-US" altLang="ko-KR" sz="1800" b="1">
                <a:latin typeface="Arial Unicode MS" pitchFamily="34" charset="-128"/>
              </a:rPr>
              <a:t> PC.</a:t>
            </a:r>
          </a:p>
        </p:txBody>
      </p:sp>
      <p:sp>
        <p:nvSpPr>
          <p:cNvPr id="118793" name="Line 15"/>
          <p:cNvSpPr>
            <a:spLocks noChangeShapeType="1"/>
          </p:cNvSpPr>
          <p:nvPr/>
        </p:nvSpPr>
        <p:spPr bwMode="auto">
          <a:xfrm flipV="1">
            <a:off x="4956175" y="4530725"/>
            <a:ext cx="768350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8794" name="Text Box 16"/>
          <p:cNvSpPr txBox="1">
            <a:spLocks noChangeArrowheads="1"/>
          </p:cNvSpPr>
          <p:nvPr/>
        </p:nvSpPr>
        <p:spPr bwMode="auto">
          <a:xfrm>
            <a:off x="3124200" y="3597275"/>
            <a:ext cx="190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latin typeface="Arial Unicode MS" pitchFamily="34" charset="-128"/>
                <a:sym typeface="Wingdings" pitchFamily="2" charset="2"/>
              </a:rPr>
              <a:t>Кросс-кабель</a:t>
            </a:r>
            <a:r>
              <a:rPr lang="en-US" altLang="ko-KR" sz="1600" b="1">
                <a:latin typeface="Arial Unicode MS" pitchFamily="34" charset="-128"/>
                <a:sym typeface="Wingdings" pitchFamily="2" charset="2"/>
              </a:rPr>
              <a:t> LAN</a:t>
            </a:r>
            <a:endParaRPr lang="en-US" altLang="ko-KR" sz="1600" b="1">
              <a:latin typeface="Arial Unicode MS" pitchFamily="34" charset="-128"/>
            </a:endParaRPr>
          </a:p>
        </p:txBody>
      </p:sp>
      <p:pic>
        <p:nvPicPr>
          <p:cNvPr id="118795" name="Picture 17" descr="DMS외곽라인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5825" y="1557338"/>
            <a:ext cx="1258888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0" name="Text Box 20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ko-KR" sz="3600" b="1">
                <a:solidFill>
                  <a:schemeClr val="tx2"/>
                </a:solidFill>
                <a:latin typeface="Arial" charset="0"/>
                <a:ea typeface="견고딕" pitchFamily="18" charset="-127"/>
                <a:cs typeface="+mn-cs"/>
              </a:rPr>
              <a:t>01. DMS (MIM-D00)</a:t>
            </a:r>
          </a:p>
        </p:txBody>
      </p:sp>
      <p:sp>
        <p:nvSpPr>
          <p:cNvPr id="118804" name="Text Box 11"/>
          <p:cNvSpPr txBox="1">
            <a:spLocks noChangeArrowheads="1"/>
          </p:cNvSpPr>
          <p:nvPr/>
        </p:nvSpPr>
        <p:spPr bwMode="auto">
          <a:xfrm>
            <a:off x="622300" y="893763"/>
            <a:ext cx="4991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Сигнальная линия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Login windo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2060575"/>
            <a:ext cx="6192837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1" name="Text Box 5"/>
          <p:cNvSpPr txBox="1">
            <a:spLocks noChangeArrowheads="1"/>
          </p:cNvSpPr>
          <p:nvPr/>
        </p:nvSpPr>
        <p:spPr bwMode="auto">
          <a:xfrm>
            <a:off x="755650" y="1373188"/>
            <a:ext cx="5178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  <a:sym typeface="Wingdings" pitchFamily="2" charset="2"/>
              </a:rPr>
              <a:t>1. </a:t>
            </a:r>
            <a:r>
              <a:rPr lang="ru-RU" altLang="ko-KR" sz="1600" b="1">
                <a:latin typeface="Arial Unicode MS" pitchFamily="34" charset="-128"/>
                <a:sym typeface="Wingdings" pitchFamily="2" charset="2"/>
              </a:rPr>
              <a:t>Открыть Веб браузер и задать адрес</a:t>
            </a:r>
            <a:r>
              <a:rPr lang="en-US" altLang="ko-KR" sz="1600" b="1">
                <a:latin typeface="Arial Unicode MS" pitchFamily="34" charset="-128"/>
                <a:sym typeface="Wingdings" pitchFamily="2" charset="2"/>
              </a:rPr>
              <a:t> 192.168.0.2. </a:t>
            </a:r>
          </a:p>
          <a:p>
            <a:pPr algn="l"/>
            <a:r>
              <a:rPr lang="en-US" altLang="ko-KR" sz="1600" b="1">
                <a:latin typeface="Arial Unicode MS" pitchFamily="34" charset="-128"/>
                <a:sym typeface="Wingdings" pitchFamily="2" charset="2"/>
              </a:rPr>
              <a:t>2. </a:t>
            </a:r>
            <a:r>
              <a:rPr lang="ru-RU" altLang="ko-KR" sz="1600" b="1">
                <a:latin typeface="Arial Unicode MS" pitchFamily="34" charset="-128"/>
                <a:sym typeface="Wingdings" pitchFamily="2" charset="2"/>
              </a:rPr>
              <a:t>Ввести</a:t>
            </a:r>
            <a:r>
              <a:rPr lang="en-US" altLang="ko-KR" sz="1600" b="1">
                <a:latin typeface="Arial Unicode MS" pitchFamily="34" charset="-128"/>
                <a:sym typeface="Wingdings" pitchFamily="2" charset="2"/>
              </a:rPr>
              <a:t> ID </a:t>
            </a:r>
            <a:r>
              <a:rPr lang="ru-RU" altLang="ko-KR" sz="1600" b="1">
                <a:latin typeface="Arial Unicode MS" pitchFamily="34" charset="-128"/>
                <a:sym typeface="Wingdings" pitchFamily="2" charset="2"/>
              </a:rPr>
              <a:t>и</a:t>
            </a:r>
            <a:r>
              <a:rPr lang="en-US" altLang="ko-KR" sz="1600" b="1">
                <a:latin typeface="Arial Unicode MS" pitchFamily="34" charset="-128"/>
                <a:sym typeface="Wingdings" pitchFamily="2" charset="2"/>
              </a:rPr>
              <a:t> Password </a:t>
            </a:r>
            <a:r>
              <a:rPr lang="ru-RU" altLang="ko-KR" sz="1600" b="1">
                <a:latin typeface="Arial Unicode MS" pitchFamily="34" charset="-128"/>
                <a:sym typeface="Wingdings" pitchFamily="2" charset="2"/>
              </a:rPr>
              <a:t>в открывшемся окне</a:t>
            </a:r>
            <a:r>
              <a:rPr lang="en-US" altLang="ko-KR" sz="1600" b="1">
                <a:latin typeface="Arial Unicode MS" pitchFamily="34" charset="-128"/>
                <a:sym typeface="Wingdings" pitchFamily="2" charset="2"/>
              </a:rPr>
              <a:t>.</a:t>
            </a:r>
            <a:endParaRPr lang="en-US" altLang="ko-KR" sz="1600" b="1">
              <a:latin typeface="Arial Unicode MS" pitchFamily="34" charset="-128"/>
            </a:endParaRPr>
          </a:p>
        </p:txBody>
      </p:sp>
      <p:sp>
        <p:nvSpPr>
          <p:cNvPr id="318470" name="Text Box 6"/>
          <p:cNvSpPr txBox="1">
            <a:spLocks noChangeArrowheads="1"/>
          </p:cNvSpPr>
          <p:nvPr/>
        </p:nvSpPr>
        <p:spPr bwMode="auto">
          <a:xfrm>
            <a:off x="3059113" y="2968625"/>
            <a:ext cx="1441450" cy="5175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/>
            <a:r>
              <a:rPr lang="en-US" altLang="ko-KR">
                <a:latin typeface="Arial Unicode MS" pitchFamily="34" charset="-128"/>
                <a:sym typeface="Wingdings" pitchFamily="2" charset="2"/>
              </a:rPr>
              <a:t>Type 192.168.0.2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19813" name="AutoShape 7"/>
          <p:cNvSpPr>
            <a:spLocks noChangeArrowheads="1"/>
          </p:cNvSpPr>
          <p:nvPr/>
        </p:nvSpPr>
        <p:spPr bwMode="auto">
          <a:xfrm>
            <a:off x="1763713" y="2590800"/>
            <a:ext cx="792162" cy="2159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19814" name="Line 8"/>
          <p:cNvSpPr>
            <a:spLocks noChangeShapeType="1"/>
          </p:cNvSpPr>
          <p:nvPr/>
        </p:nvSpPr>
        <p:spPr bwMode="auto">
          <a:xfrm>
            <a:off x="2122488" y="3113088"/>
            <a:ext cx="936625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9815" name="Line 9"/>
          <p:cNvSpPr>
            <a:spLocks noChangeShapeType="1"/>
          </p:cNvSpPr>
          <p:nvPr/>
        </p:nvSpPr>
        <p:spPr bwMode="auto">
          <a:xfrm>
            <a:off x="2122488" y="2824163"/>
            <a:ext cx="0" cy="288925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9816" name="Text Box 10"/>
          <p:cNvSpPr txBox="1">
            <a:spLocks noChangeArrowheads="1"/>
          </p:cNvSpPr>
          <p:nvPr/>
        </p:nvSpPr>
        <p:spPr bwMode="auto">
          <a:xfrm>
            <a:off x="5722938" y="4221163"/>
            <a:ext cx="15128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Заводская уставка:</a:t>
            </a:r>
            <a:endParaRPr lang="en-US" altLang="ko-KR" sz="1600">
              <a:latin typeface="Arial Unicode MS" pitchFamily="34" charset="-128"/>
              <a:sym typeface="Wingdings" pitchFamily="2" charset="2"/>
            </a:endParaRPr>
          </a:p>
          <a:p>
            <a:pPr algn="l"/>
            <a:r>
              <a:rPr lang="en-US" altLang="ko-KR">
                <a:latin typeface="Arial Unicode MS" pitchFamily="34" charset="-128"/>
                <a:sym typeface="Wingdings" pitchFamily="2" charset="2"/>
              </a:rPr>
              <a:t>ID : admin</a:t>
            </a:r>
          </a:p>
          <a:p>
            <a:pPr algn="l"/>
            <a:r>
              <a:rPr lang="en-US" altLang="ko-KR">
                <a:latin typeface="Arial Unicode MS" pitchFamily="34" charset="-128"/>
                <a:sym typeface="Wingdings" pitchFamily="2" charset="2"/>
              </a:rPr>
              <a:t>PASS : 1234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19817" name="Line 11"/>
          <p:cNvSpPr>
            <a:spLocks noChangeShapeType="1"/>
          </p:cNvSpPr>
          <p:nvPr/>
        </p:nvSpPr>
        <p:spPr bwMode="auto">
          <a:xfrm>
            <a:off x="4283075" y="4086225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8478" name="Text Box 14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ko-KR" sz="3600" b="1">
                <a:solidFill>
                  <a:schemeClr val="tx2"/>
                </a:solidFill>
                <a:latin typeface="Arial" charset="0"/>
                <a:ea typeface="견고딕" pitchFamily="18" charset="-127"/>
                <a:cs typeface="+mn-cs"/>
              </a:rPr>
              <a:t>01. DMS (MIM-D00)</a:t>
            </a:r>
          </a:p>
        </p:txBody>
      </p:sp>
      <p:sp>
        <p:nvSpPr>
          <p:cNvPr id="119822" name="Text Box 11"/>
          <p:cNvSpPr txBox="1">
            <a:spLocks noChangeArrowheads="1"/>
          </p:cNvSpPr>
          <p:nvPr/>
        </p:nvSpPr>
        <p:spPr bwMode="auto">
          <a:xfrm>
            <a:off x="622300" y="893763"/>
            <a:ext cx="4991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Доступ в </a:t>
            </a:r>
            <a:r>
              <a:rPr lang="en-US" altLang="ko-KR" sz="2400" b="1">
                <a:latin typeface="Arial Unicode MS" pitchFamily="34" charset="-128"/>
              </a:rPr>
              <a:t>DMS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34" name="Group 4"/>
          <p:cNvGrpSpPr>
            <a:grpSpLocks/>
          </p:cNvGrpSpPr>
          <p:nvPr/>
        </p:nvGrpSpPr>
        <p:grpSpPr bwMode="auto">
          <a:xfrm>
            <a:off x="684213" y="1628775"/>
            <a:ext cx="7561262" cy="4470400"/>
            <a:chOff x="431" y="1026"/>
            <a:chExt cx="4763" cy="2816"/>
          </a:xfrm>
        </p:grpSpPr>
        <p:pic>
          <p:nvPicPr>
            <p:cNvPr id="319493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1" y="1026"/>
              <a:ext cx="4763" cy="281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</p:pic>
        <p:pic>
          <p:nvPicPr>
            <p:cNvPr id="120839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0" y="1478"/>
              <a:ext cx="792" cy="2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9497" name="Text Box 9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ko-KR" sz="3600" b="1">
                <a:solidFill>
                  <a:schemeClr val="tx2"/>
                </a:solidFill>
                <a:latin typeface="Arial" charset="0"/>
                <a:ea typeface="견고딕" pitchFamily="18" charset="-127"/>
                <a:cs typeface="+mn-cs"/>
              </a:rPr>
              <a:t>01. DMS (MIM-D00)</a:t>
            </a:r>
          </a:p>
        </p:txBody>
      </p:sp>
      <p:sp>
        <p:nvSpPr>
          <p:cNvPr id="120841" name="Text Box 11"/>
          <p:cNvSpPr txBox="1">
            <a:spLocks noChangeArrowheads="1"/>
          </p:cNvSpPr>
          <p:nvPr/>
        </p:nvSpPr>
        <p:spPr bwMode="auto">
          <a:xfrm>
            <a:off x="622300" y="893763"/>
            <a:ext cx="4991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" pitchFamily="34" charset="0"/>
                <a:ea typeface="굴림" pitchFamily="34" charset="-127"/>
              </a:rPr>
              <a:t>Начальное рабочее окно</a:t>
            </a:r>
            <a:endParaRPr lang="en-US" altLang="ko-KR" sz="2400" b="1">
              <a:latin typeface="Arial" pitchFamily="34" charset="0"/>
              <a:ea typeface="굴림" pitchFamily="34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395288" y="1484313"/>
            <a:ext cx="8280400" cy="5113337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400389" name="Line 5"/>
          <p:cNvSpPr>
            <a:spLocks noChangeShapeType="1"/>
          </p:cNvSpPr>
          <p:nvPr/>
        </p:nvSpPr>
        <p:spPr bwMode="auto">
          <a:xfrm flipH="1">
            <a:off x="4211638" y="3686175"/>
            <a:ext cx="352901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00390" name="Line 6"/>
          <p:cNvSpPr>
            <a:spLocks noChangeShapeType="1"/>
          </p:cNvSpPr>
          <p:nvPr/>
        </p:nvSpPr>
        <p:spPr bwMode="auto">
          <a:xfrm flipH="1">
            <a:off x="3262313" y="3702050"/>
            <a:ext cx="263525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00391" name="Line 7"/>
          <p:cNvSpPr>
            <a:spLocks noChangeShapeType="1"/>
          </p:cNvSpPr>
          <p:nvPr/>
        </p:nvSpPr>
        <p:spPr bwMode="auto">
          <a:xfrm flipH="1" flipV="1">
            <a:off x="1476375" y="2492375"/>
            <a:ext cx="719138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21864" name="Text Box 8"/>
          <p:cNvSpPr txBox="1">
            <a:spLocks noChangeAspect="1" noChangeArrowheads="1"/>
          </p:cNvSpPr>
          <p:nvPr/>
        </p:nvSpPr>
        <p:spPr bwMode="auto">
          <a:xfrm>
            <a:off x="1919288" y="1531938"/>
            <a:ext cx="14620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ko-KR" b="1">
                <a:ea typeface="굴림" pitchFamily="34" charset="-127"/>
              </a:rPr>
              <a:t>Центральный пульт</a:t>
            </a:r>
            <a:endParaRPr lang="en-US" altLang="ko-KR" b="1">
              <a:ea typeface="굴림" pitchFamily="34" charset="-127"/>
            </a:endParaRPr>
          </a:p>
        </p:txBody>
      </p:sp>
      <p:sp>
        <p:nvSpPr>
          <p:cNvPr id="121865" name="Text Box 9"/>
          <p:cNvSpPr txBox="1">
            <a:spLocks noChangeAspect="1" noChangeArrowheads="1"/>
          </p:cNvSpPr>
          <p:nvPr/>
        </p:nvSpPr>
        <p:spPr bwMode="auto">
          <a:xfrm>
            <a:off x="827088" y="1722438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ea typeface="굴림" pitchFamily="34" charset="-127"/>
              </a:rPr>
              <a:t>DMS</a:t>
            </a:r>
          </a:p>
        </p:txBody>
      </p:sp>
      <p:sp>
        <p:nvSpPr>
          <p:cNvPr id="400394" name="Line 10"/>
          <p:cNvSpPr>
            <a:spLocks noChangeShapeType="1"/>
          </p:cNvSpPr>
          <p:nvPr/>
        </p:nvSpPr>
        <p:spPr bwMode="auto">
          <a:xfrm flipH="1">
            <a:off x="2805113" y="2478088"/>
            <a:ext cx="709612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00395" name="Line 11"/>
          <p:cNvSpPr>
            <a:spLocks noChangeShapeType="1"/>
          </p:cNvSpPr>
          <p:nvPr/>
        </p:nvSpPr>
        <p:spPr bwMode="auto">
          <a:xfrm flipH="1">
            <a:off x="3276600" y="2478088"/>
            <a:ext cx="238125" cy="1587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00396" name="Line 12"/>
          <p:cNvSpPr>
            <a:spLocks noChangeShapeType="1"/>
          </p:cNvSpPr>
          <p:nvPr/>
        </p:nvSpPr>
        <p:spPr bwMode="auto">
          <a:xfrm flipH="1">
            <a:off x="3276600" y="2636838"/>
            <a:ext cx="0" cy="1081087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00397" name="Line 13"/>
          <p:cNvSpPr>
            <a:spLocks noChangeShapeType="1"/>
          </p:cNvSpPr>
          <p:nvPr/>
        </p:nvSpPr>
        <p:spPr bwMode="auto">
          <a:xfrm flipH="1" flipV="1">
            <a:off x="4211638" y="2492375"/>
            <a:ext cx="363537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21870" name="Picture 14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5425" y="2201863"/>
            <a:ext cx="881063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71" name="Picture 15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1113" y="2201863"/>
            <a:ext cx="88265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72" name="Picture 16" descr="DMS최종사진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2060575"/>
            <a:ext cx="1008062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73" name="Text Box 17"/>
          <p:cNvSpPr txBox="1">
            <a:spLocks noChangeAspect="1" noChangeArrowheads="1"/>
          </p:cNvSpPr>
          <p:nvPr/>
        </p:nvSpPr>
        <p:spPr bwMode="auto">
          <a:xfrm>
            <a:off x="5634038" y="1687513"/>
            <a:ext cx="742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ea typeface="굴림" pitchFamily="34" charset="-127"/>
              </a:rPr>
              <a:t>Main 0</a:t>
            </a:r>
          </a:p>
          <a:p>
            <a:pPr algn="l"/>
            <a:r>
              <a:rPr lang="en-US" altLang="ko-KR" b="1">
                <a:ea typeface="굴림" pitchFamily="34" charset="-127"/>
              </a:rPr>
              <a:t>RMC 0</a:t>
            </a:r>
          </a:p>
        </p:txBody>
      </p:sp>
      <p:sp>
        <p:nvSpPr>
          <p:cNvPr id="121874" name="Text Box 18"/>
          <p:cNvSpPr txBox="1">
            <a:spLocks noChangeAspect="1" noChangeArrowheads="1"/>
          </p:cNvSpPr>
          <p:nvPr/>
        </p:nvSpPr>
        <p:spPr bwMode="auto">
          <a:xfrm>
            <a:off x="6648450" y="1687513"/>
            <a:ext cx="742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ea typeface="굴림" pitchFamily="34" charset="-127"/>
              </a:rPr>
              <a:t>Main 1</a:t>
            </a:r>
          </a:p>
          <a:p>
            <a:pPr algn="l"/>
            <a:r>
              <a:rPr lang="en-US" altLang="ko-KR" b="1">
                <a:ea typeface="굴림" pitchFamily="34" charset="-127"/>
              </a:rPr>
              <a:t>RMC 1</a:t>
            </a:r>
          </a:p>
        </p:txBody>
      </p:sp>
      <p:sp>
        <p:nvSpPr>
          <p:cNvPr id="121875" name="Text Box 19"/>
          <p:cNvSpPr txBox="1">
            <a:spLocks noChangeAspect="1" noChangeArrowheads="1"/>
          </p:cNvSpPr>
          <p:nvPr/>
        </p:nvSpPr>
        <p:spPr bwMode="auto">
          <a:xfrm>
            <a:off x="7693025" y="1687513"/>
            <a:ext cx="742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ea typeface="굴림" pitchFamily="34" charset="-127"/>
              </a:rPr>
              <a:t>Main 2</a:t>
            </a:r>
          </a:p>
          <a:p>
            <a:pPr algn="l"/>
            <a:r>
              <a:rPr lang="en-US" altLang="ko-KR" b="1">
                <a:ea typeface="굴림" pitchFamily="34" charset="-127"/>
              </a:rPr>
              <a:t>RMC 2</a:t>
            </a:r>
          </a:p>
        </p:txBody>
      </p:sp>
      <p:pic>
        <p:nvPicPr>
          <p:cNvPr id="121876" name="Picture 20" descr="MCM-A202_Low해상도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87575" y="2132013"/>
            <a:ext cx="6556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77" name="Picture 21" descr="DVMP2실외기_3"/>
          <p:cNvPicPr>
            <a:picLocks noChangeAspect="1" noChangeArrowheads="1"/>
          </p:cNvPicPr>
          <p:nvPr/>
        </p:nvPicPr>
        <p:blipFill>
          <a:blip r:embed="rId5">
            <a:lum bright="-10000" contrast="10000"/>
          </a:blip>
          <a:srcRect/>
          <a:stretch>
            <a:fillRect/>
          </a:stretch>
        </p:blipFill>
        <p:spPr bwMode="auto">
          <a:xfrm>
            <a:off x="4565650" y="1917700"/>
            <a:ext cx="6508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78" name="Picture 22" descr="4wa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29263" y="2205038"/>
            <a:ext cx="881062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79" name="Picture 23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8600" y="3440113"/>
            <a:ext cx="881063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80" name="Picture 24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4288" y="3440113"/>
            <a:ext cx="88265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81" name="Text Box 25"/>
          <p:cNvSpPr txBox="1">
            <a:spLocks noChangeAspect="1" noChangeArrowheads="1"/>
          </p:cNvSpPr>
          <p:nvPr/>
        </p:nvSpPr>
        <p:spPr bwMode="auto">
          <a:xfrm>
            <a:off x="5637213" y="2951163"/>
            <a:ext cx="742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ea typeface="굴림" pitchFamily="34" charset="-127"/>
              </a:rPr>
              <a:t>Main 0</a:t>
            </a:r>
          </a:p>
          <a:p>
            <a:pPr algn="l"/>
            <a:r>
              <a:rPr lang="en-US" altLang="ko-KR" b="1">
                <a:ea typeface="굴림" pitchFamily="34" charset="-127"/>
              </a:rPr>
              <a:t>RMC 3</a:t>
            </a:r>
          </a:p>
        </p:txBody>
      </p:sp>
      <p:sp>
        <p:nvSpPr>
          <p:cNvPr id="121882" name="Text Box 26"/>
          <p:cNvSpPr txBox="1">
            <a:spLocks noChangeAspect="1" noChangeArrowheads="1"/>
          </p:cNvSpPr>
          <p:nvPr/>
        </p:nvSpPr>
        <p:spPr bwMode="auto">
          <a:xfrm>
            <a:off x="6651625" y="2951163"/>
            <a:ext cx="742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ea typeface="굴림" pitchFamily="34" charset="-127"/>
              </a:rPr>
              <a:t>Main 1</a:t>
            </a:r>
          </a:p>
          <a:p>
            <a:pPr algn="l"/>
            <a:r>
              <a:rPr lang="en-US" altLang="ko-KR" b="1">
                <a:ea typeface="굴림" pitchFamily="34" charset="-127"/>
              </a:rPr>
              <a:t>RMC 4</a:t>
            </a:r>
          </a:p>
        </p:txBody>
      </p:sp>
      <p:sp>
        <p:nvSpPr>
          <p:cNvPr id="121883" name="Text Box 27"/>
          <p:cNvSpPr txBox="1">
            <a:spLocks noChangeAspect="1" noChangeArrowheads="1"/>
          </p:cNvSpPr>
          <p:nvPr/>
        </p:nvSpPr>
        <p:spPr bwMode="auto">
          <a:xfrm>
            <a:off x="7696200" y="2951163"/>
            <a:ext cx="742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ea typeface="굴림" pitchFamily="34" charset="-127"/>
              </a:rPr>
              <a:t>Main 2</a:t>
            </a:r>
          </a:p>
          <a:p>
            <a:pPr algn="l"/>
            <a:r>
              <a:rPr lang="en-US" altLang="ko-KR" b="1">
                <a:ea typeface="굴림" pitchFamily="34" charset="-127"/>
              </a:rPr>
              <a:t>RMC 5</a:t>
            </a:r>
          </a:p>
        </p:txBody>
      </p:sp>
      <p:pic>
        <p:nvPicPr>
          <p:cNvPr id="121884" name="Picture 28" descr="DVMP2실외기_3"/>
          <p:cNvPicPr>
            <a:picLocks noChangeAspect="1" noChangeArrowheads="1"/>
          </p:cNvPicPr>
          <p:nvPr/>
        </p:nvPicPr>
        <p:blipFill>
          <a:blip r:embed="rId5">
            <a:lum bright="-10000" contrast="10000"/>
          </a:blip>
          <a:srcRect/>
          <a:stretch>
            <a:fillRect/>
          </a:stretch>
        </p:blipFill>
        <p:spPr bwMode="auto">
          <a:xfrm>
            <a:off x="4568825" y="3155950"/>
            <a:ext cx="6508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85" name="Picture 29" descr="4wa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32438" y="3443288"/>
            <a:ext cx="881062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86" name="Picture 30" descr="DVMP2중계기_Smal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90913" y="2349500"/>
            <a:ext cx="9366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87" name="Text Box 31"/>
          <p:cNvSpPr txBox="1">
            <a:spLocks noChangeAspect="1" noChangeArrowheads="1"/>
          </p:cNvSpPr>
          <p:nvPr/>
        </p:nvSpPr>
        <p:spPr bwMode="auto">
          <a:xfrm>
            <a:off x="3267075" y="1831975"/>
            <a:ext cx="12334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ko-KR" b="1">
                <a:ea typeface="굴림" pitchFamily="34" charset="-127"/>
              </a:rPr>
              <a:t>Модуль интерфейса</a:t>
            </a:r>
            <a:endParaRPr lang="en-US" altLang="ko-KR" b="1">
              <a:ea typeface="굴림" pitchFamily="34" charset="-127"/>
            </a:endParaRPr>
          </a:p>
        </p:txBody>
      </p:sp>
      <p:sp>
        <p:nvSpPr>
          <p:cNvPr id="121888" name="Rectangle 32"/>
          <p:cNvSpPr>
            <a:spLocks noChangeArrowheads="1"/>
          </p:cNvSpPr>
          <p:nvPr/>
        </p:nvSpPr>
        <p:spPr bwMode="auto">
          <a:xfrm>
            <a:off x="4067175" y="2382838"/>
            <a:ext cx="215900" cy="215900"/>
          </a:xfrm>
          <a:prstGeom prst="rect">
            <a:avLst/>
          </a:prstGeom>
          <a:solidFill>
            <a:schemeClr val="bg1"/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ea typeface="굴림" pitchFamily="34" charset="-127"/>
              </a:rPr>
              <a:t>0</a:t>
            </a:r>
          </a:p>
        </p:txBody>
      </p:sp>
      <p:sp>
        <p:nvSpPr>
          <p:cNvPr id="121889" name="Rectangle 33"/>
          <p:cNvSpPr>
            <a:spLocks noChangeArrowheads="1"/>
          </p:cNvSpPr>
          <p:nvPr/>
        </p:nvSpPr>
        <p:spPr bwMode="auto">
          <a:xfrm>
            <a:off x="4068763" y="3594100"/>
            <a:ext cx="215900" cy="215900"/>
          </a:xfrm>
          <a:prstGeom prst="rect">
            <a:avLst/>
          </a:prstGeom>
          <a:solidFill>
            <a:schemeClr val="bg1"/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ea typeface="굴림" pitchFamily="34" charset="-127"/>
              </a:rPr>
              <a:t>1</a:t>
            </a:r>
          </a:p>
        </p:txBody>
      </p:sp>
      <p:sp>
        <p:nvSpPr>
          <p:cNvPr id="121890" name="Rectangle 34"/>
          <p:cNvSpPr>
            <a:spLocks noChangeArrowheads="1"/>
          </p:cNvSpPr>
          <p:nvPr/>
        </p:nvSpPr>
        <p:spPr bwMode="auto">
          <a:xfrm>
            <a:off x="2411413" y="2608263"/>
            <a:ext cx="215900" cy="215900"/>
          </a:xfrm>
          <a:prstGeom prst="rect">
            <a:avLst/>
          </a:prstGeom>
          <a:solidFill>
            <a:schemeClr val="bg1"/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ea typeface="굴림" pitchFamily="34" charset="-127"/>
              </a:rPr>
              <a:t>0</a:t>
            </a:r>
          </a:p>
        </p:txBody>
      </p:sp>
      <p:sp>
        <p:nvSpPr>
          <p:cNvPr id="400419" name="Line 35"/>
          <p:cNvSpPr>
            <a:spLocks noChangeShapeType="1"/>
          </p:cNvSpPr>
          <p:nvPr/>
        </p:nvSpPr>
        <p:spPr bwMode="auto">
          <a:xfrm flipH="1">
            <a:off x="4211638" y="4941888"/>
            <a:ext cx="352901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00420" name="Line 36"/>
          <p:cNvSpPr>
            <a:spLocks noChangeShapeType="1"/>
          </p:cNvSpPr>
          <p:nvPr/>
        </p:nvSpPr>
        <p:spPr bwMode="auto">
          <a:xfrm flipH="1">
            <a:off x="2843213" y="4957763"/>
            <a:ext cx="682625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21893" name="Picture 37" descr="4wa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78600" y="4695825"/>
            <a:ext cx="881063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94" name="Picture 38" descr="4wa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34288" y="4695825"/>
            <a:ext cx="88265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95" name="Text Box 39"/>
          <p:cNvSpPr txBox="1">
            <a:spLocks noChangeAspect="1" noChangeArrowheads="1"/>
          </p:cNvSpPr>
          <p:nvPr/>
        </p:nvSpPr>
        <p:spPr bwMode="auto">
          <a:xfrm>
            <a:off x="5637213" y="4221163"/>
            <a:ext cx="742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ea typeface="굴림" pitchFamily="34" charset="-127"/>
              </a:rPr>
              <a:t>Main 0</a:t>
            </a:r>
          </a:p>
          <a:p>
            <a:pPr algn="l"/>
            <a:r>
              <a:rPr lang="en-US" altLang="ko-KR" b="1">
                <a:ea typeface="굴림" pitchFamily="34" charset="-127"/>
              </a:rPr>
              <a:t>RMC 6</a:t>
            </a:r>
          </a:p>
        </p:txBody>
      </p:sp>
      <p:sp>
        <p:nvSpPr>
          <p:cNvPr id="121896" name="Text Box 40"/>
          <p:cNvSpPr txBox="1">
            <a:spLocks noChangeAspect="1" noChangeArrowheads="1"/>
          </p:cNvSpPr>
          <p:nvPr/>
        </p:nvSpPr>
        <p:spPr bwMode="auto">
          <a:xfrm>
            <a:off x="6651625" y="4221163"/>
            <a:ext cx="742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ea typeface="굴림" pitchFamily="34" charset="-127"/>
              </a:rPr>
              <a:t>Main 1</a:t>
            </a:r>
          </a:p>
          <a:p>
            <a:pPr algn="l"/>
            <a:r>
              <a:rPr lang="en-US" altLang="ko-KR" b="1">
                <a:ea typeface="굴림" pitchFamily="34" charset="-127"/>
              </a:rPr>
              <a:t>RMC 7</a:t>
            </a:r>
          </a:p>
        </p:txBody>
      </p:sp>
      <p:sp>
        <p:nvSpPr>
          <p:cNvPr id="121897" name="Text Box 41"/>
          <p:cNvSpPr txBox="1">
            <a:spLocks noChangeAspect="1" noChangeArrowheads="1"/>
          </p:cNvSpPr>
          <p:nvPr/>
        </p:nvSpPr>
        <p:spPr bwMode="auto">
          <a:xfrm>
            <a:off x="7696200" y="4221163"/>
            <a:ext cx="742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ea typeface="굴림" pitchFamily="34" charset="-127"/>
              </a:rPr>
              <a:t>Main 2</a:t>
            </a:r>
          </a:p>
          <a:p>
            <a:pPr algn="l"/>
            <a:r>
              <a:rPr lang="en-US" altLang="ko-KR" b="1">
                <a:ea typeface="굴림" pitchFamily="34" charset="-127"/>
              </a:rPr>
              <a:t>RMC 8</a:t>
            </a:r>
          </a:p>
        </p:txBody>
      </p:sp>
      <p:pic>
        <p:nvPicPr>
          <p:cNvPr id="121898" name="Picture 42" descr="DVMP2실외기_3"/>
          <p:cNvPicPr>
            <a:picLocks noChangeAspect="1" noChangeArrowheads="1"/>
          </p:cNvPicPr>
          <p:nvPr/>
        </p:nvPicPr>
        <p:blipFill>
          <a:blip r:embed="rId5">
            <a:lum bright="-10000" contrast="10000"/>
          </a:blip>
          <a:srcRect/>
          <a:stretch>
            <a:fillRect/>
          </a:stretch>
        </p:blipFill>
        <p:spPr bwMode="auto">
          <a:xfrm>
            <a:off x="4568825" y="4411663"/>
            <a:ext cx="6508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99" name="Picture 43" descr="4wa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32438" y="4699000"/>
            <a:ext cx="881062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900" name="Picture 44" descr="DVMP2중계기_Smal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92500" y="4800600"/>
            <a:ext cx="9366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901" name="Rectangle 45"/>
          <p:cNvSpPr>
            <a:spLocks noChangeArrowheads="1"/>
          </p:cNvSpPr>
          <p:nvPr/>
        </p:nvSpPr>
        <p:spPr bwMode="auto">
          <a:xfrm>
            <a:off x="4068763" y="4849813"/>
            <a:ext cx="215900" cy="215900"/>
          </a:xfrm>
          <a:prstGeom prst="rect">
            <a:avLst/>
          </a:prstGeom>
          <a:solidFill>
            <a:schemeClr val="bg1"/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ea typeface="굴림" pitchFamily="34" charset="-127"/>
              </a:rPr>
              <a:t>2</a:t>
            </a:r>
          </a:p>
        </p:txBody>
      </p:sp>
      <p:pic>
        <p:nvPicPr>
          <p:cNvPr id="121902" name="Picture 46" descr="DVMP2중계기_Small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92500" y="3544888"/>
            <a:ext cx="9366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903" name="Rectangle 47"/>
          <p:cNvSpPr>
            <a:spLocks noChangeArrowheads="1"/>
          </p:cNvSpPr>
          <p:nvPr/>
        </p:nvSpPr>
        <p:spPr bwMode="auto">
          <a:xfrm>
            <a:off x="4067175" y="3586163"/>
            <a:ext cx="215900" cy="215900"/>
          </a:xfrm>
          <a:prstGeom prst="rect">
            <a:avLst/>
          </a:prstGeom>
          <a:solidFill>
            <a:schemeClr val="bg1"/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ea typeface="굴림" pitchFamily="34" charset="-127"/>
              </a:rPr>
              <a:t>1</a:t>
            </a:r>
          </a:p>
        </p:txBody>
      </p:sp>
      <p:pic>
        <p:nvPicPr>
          <p:cNvPr id="121904" name="Picture 48" descr="그림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63938" y="5661025"/>
            <a:ext cx="77152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905" name="Picture 49" descr="SiM중계기_최종1"/>
          <p:cNvPicPr>
            <a:picLocks noChangeAspect="1" noChangeArrowheads="1"/>
          </p:cNvPicPr>
          <p:nvPr/>
        </p:nvPicPr>
        <p:blipFill>
          <a:blip r:embed="rId12">
            <a:lum bright="-10000" contrast="10000"/>
          </a:blip>
          <a:srcRect/>
          <a:stretch>
            <a:fillRect/>
          </a:stretch>
        </p:blipFill>
        <p:spPr bwMode="auto">
          <a:xfrm>
            <a:off x="2195513" y="5589588"/>
            <a:ext cx="6540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906" name="Picture 50" descr="MCM-A202_Low해상도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4610100"/>
            <a:ext cx="6556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907" name="Rectangle 51"/>
          <p:cNvSpPr>
            <a:spLocks noChangeArrowheads="1"/>
          </p:cNvSpPr>
          <p:nvPr/>
        </p:nvSpPr>
        <p:spPr bwMode="auto">
          <a:xfrm>
            <a:off x="2411413" y="5057775"/>
            <a:ext cx="215900" cy="215900"/>
          </a:xfrm>
          <a:prstGeom prst="rect">
            <a:avLst/>
          </a:prstGeom>
          <a:solidFill>
            <a:schemeClr val="bg1"/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ea typeface="굴림" pitchFamily="34" charset="-127"/>
              </a:rPr>
              <a:t>1</a:t>
            </a:r>
          </a:p>
        </p:txBody>
      </p:sp>
      <p:sp>
        <p:nvSpPr>
          <p:cNvPr id="400436" name="Line 52"/>
          <p:cNvSpPr>
            <a:spLocks noChangeShapeType="1"/>
          </p:cNvSpPr>
          <p:nvPr/>
        </p:nvSpPr>
        <p:spPr bwMode="auto">
          <a:xfrm flipH="1">
            <a:off x="2771775" y="6021388"/>
            <a:ext cx="863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00437" name="Line 53"/>
          <p:cNvSpPr>
            <a:spLocks noChangeShapeType="1"/>
          </p:cNvSpPr>
          <p:nvPr/>
        </p:nvSpPr>
        <p:spPr bwMode="auto">
          <a:xfrm flipH="1">
            <a:off x="1908175" y="2492375"/>
            <a:ext cx="287338" cy="144463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00438" name="Line 54"/>
          <p:cNvSpPr>
            <a:spLocks noChangeShapeType="1"/>
          </p:cNvSpPr>
          <p:nvPr/>
        </p:nvSpPr>
        <p:spPr bwMode="auto">
          <a:xfrm>
            <a:off x="1906588" y="2636838"/>
            <a:ext cx="1587" cy="230505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00439" name="Line 55"/>
          <p:cNvSpPr>
            <a:spLocks noChangeShapeType="1"/>
          </p:cNvSpPr>
          <p:nvPr/>
        </p:nvSpPr>
        <p:spPr bwMode="auto">
          <a:xfrm flipH="1">
            <a:off x="1908175" y="4940300"/>
            <a:ext cx="287338" cy="1588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00440" name="Line 56"/>
          <p:cNvSpPr>
            <a:spLocks noChangeShapeType="1"/>
          </p:cNvSpPr>
          <p:nvPr/>
        </p:nvSpPr>
        <p:spPr bwMode="auto">
          <a:xfrm flipH="1">
            <a:off x="1908175" y="4940300"/>
            <a:ext cx="287338" cy="144463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00441" name="Line 57"/>
          <p:cNvSpPr>
            <a:spLocks noChangeShapeType="1"/>
          </p:cNvSpPr>
          <p:nvPr/>
        </p:nvSpPr>
        <p:spPr bwMode="auto">
          <a:xfrm>
            <a:off x="1908175" y="5084763"/>
            <a:ext cx="1588" cy="93662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00442" name="Line 58"/>
          <p:cNvSpPr>
            <a:spLocks noChangeShapeType="1"/>
          </p:cNvSpPr>
          <p:nvPr/>
        </p:nvSpPr>
        <p:spPr bwMode="auto">
          <a:xfrm flipH="1">
            <a:off x="1909763" y="6019800"/>
            <a:ext cx="287337" cy="1588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21915" name="Rectangle 59"/>
          <p:cNvSpPr>
            <a:spLocks noChangeArrowheads="1"/>
          </p:cNvSpPr>
          <p:nvPr/>
        </p:nvSpPr>
        <p:spPr bwMode="auto">
          <a:xfrm>
            <a:off x="2411413" y="6165850"/>
            <a:ext cx="215900" cy="215900"/>
          </a:xfrm>
          <a:prstGeom prst="rect">
            <a:avLst/>
          </a:prstGeom>
          <a:solidFill>
            <a:schemeClr val="bg1"/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ea typeface="굴림" pitchFamily="34" charset="-127"/>
              </a:rPr>
              <a:t>0</a:t>
            </a:r>
          </a:p>
        </p:txBody>
      </p:sp>
      <p:sp>
        <p:nvSpPr>
          <p:cNvPr id="400445" name="Text Box 61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ko-KR" sz="3600" b="1">
                <a:solidFill>
                  <a:schemeClr val="tx2"/>
                </a:solidFill>
                <a:latin typeface="Arial" charset="0"/>
                <a:ea typeface="견고딕" pitchFamily="18" charset="-127"/>
                <a:cs typeface="+mn-cs"/>
              </a:rPr>
              <a:t>01. DMS (MIM-D00)</a:t>
            </a:r>
          </a:p>
        </p:txBody>
      </p:sp>
      <p:sp>
        <p:nvSpPr>
          <p:cNvPr id="121919" name="Text Box 11"/>
          <p:cNvSpPr txBox="1">
            <a:spLocks noChangeArrowheads="1"/>
          </p:cNvSpPr>
          <p:nvPr/>
        </p:nvSpPr>
        <p:spPr bwMode="auto">
          <a:xfrm>
            <a:off x="622300" y="893763"/>
            <a:ext cx="4991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" pitchFamily="34" charset="0"/>
                <a:ea typeface="굴림" pitchFamily="34" charset="-127"/>
              </a:rPr>
              <a:t>Опрос</a:t>
            </a:r>
            <a:endParaRPr lang="en-US" altLang="ko-KR" sz="2400" b="1">
              <a:latin typeface="Arial" pitchFamily="34" charset="0"/>
              <a:ea typeface="굴림" pitchFamily="34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25" y="1443038"/>
            <a:ext cx="7273925" cy="512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5" name="Rectangle 5"/>
          <p:cNvSpPr>
            <a:spLocks noChangeArrowheads="1"/>
          </p:cNvSpPr>
          <p:nvPr/>
        </p:nvSpPr>
        <p:spPr bwMode="auto">
          <a:xfrm>
            <a:off x="5580063" y="2314575"/>
            <a:ext cx="969962" cy="21590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2886" name="Rectangle 6"/>
          <p:cNvSpPr>
            <a:spLocks noChangeArrowheads="1"/>
          </p:cNvSpPr>
          <p:nvPr/>
        </p:nvSpPr>
        <p:spPr bwMode="auto">
          <a:xfrm>
            <a:off x="404813" y="4762500"/>
            <a:ext cx="1368425" cy="231775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22887" name="Picture 7" descr="트래킹 Confir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488" y="2935288"/>
            <a:ext cx="1944687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8" name="Picture 8" descr="트래킹 Confirm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4354513"/>
            <a:ext cx="1944687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1417" name="Text Box 9"/>
          <p:cNvSpPr txBox="1">
            <a:spLocks noChangeAspect="1" noChangeArrowheads="1"/>
          </p:cNvSpPr>
          <p:nvPr/>
        </p:nvSpPr>
        <p:spPr bwMode="auto">
          <a:xfrm>
            <a:off x="3924300" y="1412875"/>
            <a:ext cx="4733925" cy="5810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latin typeface="Arial Unicode MS" pitchFamily="34" charset="-128"/>
              </a:rPr>
              <a:t>Кол-во установленных модулей интерфейса не</a:t>
            </a:r>
            <a:endParaRPr lang="en-US" altLang="ko-KR" sz="1600" b="1">
              <a:latin typeface="Arial Unicode MS" pitchFamily="34" charset="-128"/>
            </a:endParaRPr>
          </a:p>
          <a:p>
            <a:pPr algn="l"/>
            <a:r>
              <a:rPr lang="ru-RU" altLang="ko-KR" sz="1600" b="1">
                <a:latin typeface="Arial Unicode MS" pitchFamily="34" charset="-128"/>
              </a:rPr>
              <a:t>не отображается при групповом режиме опроса</a:t>
            </a:r>
            <a:endParaRPr lang="en-US" altLang="ko-KR" sz="1600" b="1">
              <a:latin typeface="Arial Unicode MS" pitchFamily="34" charset="-128"/>
            </a:endParaRPr>
          </a:p>
        </p:txBody>
      </p:sp>
      <p:sp>
        <p:nvSpPr>
          <p:cNvPr id="122890" name="Rectangle 10"/>
          <p:cNvSpPr>
            <a:spLocks noChangeArrowheads="1"/>
          </p:cNvSpPr>
          <p:nvPr/>
        </p:nvSpPr>
        <p:spPr bwMode="auto">
          <a:xfrm>
            <a:off x="2195513" y="2584450"/>
            <a:ext cx="3816350" cy="287338"/>
          </a:xfrm>
          <a:prstGeom prst="rect">
            <a:avLst/>
          </a:prstGeom>
          <a:noFill/>
          <a:ln w="19050">
            <a:solidFill>
              <a:srgbClr val="003366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2891" name="Line 11"/>
          <p:cNvSpPr>
            <a:spLocks noChangeShapeType="1"/>
          </p:cNvSpPr>
          <p:nvPr/>
        </p:nvSpPr>
        <p:spPr bwMode="auto">
          <a:xfrm flipV="1">
            <a:off x="3995738" y="2060575"/>
            <a:ext cx="287337" cy="504825"/>
          </a:xfrm>
          <a:prstGeom prst="line">
            <a:avLst/>
          </a:prstGeom>
          <a:noFill/>
          <a:ln w="19050">
            <a:solidFill>
              <a:srgbClr val="003366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892" name="Rectangle 12"/>
          <p:cNvSpPr>
            <a:spLocks noChangeArrowheads="1"/>
          </p:cNvSpPr>
          <p:nvPr/>
        </p:nvSpPr>
        <p:spPr bwMode="auto">
          <a:xfrm>
            <a:off x="4140200" y="3500438"/>
            <a:ext cx="168275" cy="122396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2893" name="Rectangle 13"/>
          <p:cNvSpPr>
            <a:spLocks noChangeArrowheads="1"/>
          </p:cNvSpPr>
          <p:nvPr/>
        </p:nvSpPr>
        <p:spPr bwMode="auto">
          <a:xfrm>
            <a:off x="4308475" y="3500438"/>
            <a:ext cx="168275" cy="1223962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2894" name="Text Box 14"/>
          <p:cNvSpPr txBox="1">
            <a:spLocks noChangeAspect="1" noChangeArrowheads="1"/>
          </p:cNvSpPr>
          <p:nvPr/>
        </p:nvSpPr>
        <p:spPr bwMode="auto">
          <a:xfrm>
            <a:off x="1274763" y="3933825"/>
            <a:ext cx="2163762" cy="284163"/>
          </a:xfrm>
          <a:prstGeom prst="rect">
            <a:avLst/>
          </a:prstGeom>
          <a:solidFill>
            <a:srgbClr val="FFFF00">
              <a:alpha val="59999"/>
            </a:srgbClr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200" b="1">
                <a:latin typeface="Arial Unicode MS" pitchFamily="34" charset="-128"/>
              </a:rPr>
              <a:t>Адрес центрального пульта</a:t>
            </a:r>
            <a:endParaRPr lang="en-US" altLang="ko-KR" sz="1200" b="1">
              <a:latin typeface="Arial Unicode MS" pitchFamily="34" charset="-128"/>
            </a:endParaRPr>
          </a:p>
        </p:txBody>
      </p:sp>
      <p:sp>
        <p:nvSpPr>
          <p:cNvPr id="122895" name="Rectangle 15"/>
          <p:cNvSpPr>
            <a:spLocks noChangeArrowheads="1"/>
          </p:cNvSpPr>
          <p:nvPr/>
        </p:nvSpPr>
        <p:spPr bwMode="auto">
          <a:xfrm>
            <a:off x="4198938" y="3316288"/>
            <a:ext cx="215900" cy="18415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2896" name="Text Box 16"/>
          <p:cNvSpPr txBox="1">
            <a:spLocks noChangeAspect="1" noChangeArrowheads="1"/>
          </p:cNvSpPr>
          <p:nvPr/>
        </p:nvSpPr>
        <p:spPr bwMode="auto">
          <a:xfrm>
            <a:off x="4756150" y="3933825"/>
            <a:ext cx="2370138" cy="284163"/>
          </a:xfrm>
          <a:prstGeom prst="rect">
            <a:avLst/>
          </a:prstGeom>
          <a:solidFill>
            <a:srgbClr val="FFFF00">
              <a:alpha val="59999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RMC </a:t>
            </a:r>
            <a:r>
              <a:rPr lang="ru-RU" altLang="ko-KR" sz="1200" b="1">
                <a:latin typeface="Arial Unicode MS" pitchFamily="34" charset="-128"/>
              </a:rPr>
              <a:t>адрес внутреннего блока</a:t>
            </a:r>
            <a:endParaRPr lang="en-US" altLang="ko-KR" sz="1200" b="1">
              <a:latin typeface="Arial Unicode MS" pitchFamily="34" charset="-128"/>
            </a:endParaRPr>
          </a:p>
        </p:txBody>
      </p:sp>
      <p:sp>
        <p:nvSpPr>
          <p:cNvPr id="122897" name="Line 17"/>
          <p:cNvSpPr>
            <a:spLocks noChangeShapeType="1"/>
          </p:cNvSpPr>
          <p:nvPr/>
        </p:nvSpPr>
        <p:spPr bwMode="auto">
          <a:xfrm flipH="1">
            <a:off x="3851275" y="4076700"/>
            <a:ext cx="288925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898" name="Freeform 18"/>
          <p:cNvSpPr>
            <a:spLocks/>
          </p:cNvSpPr>
          <p:nvPr/>
        </p:nvSpPr>
        <p:spPr bwMode="auto">
          <a:xfrm>
            <a:off x="3851275" y="3429000"/>
            <a:ext cx="360363" cy="504825"/>
          </a:xfrm>
          <a:custGeom>
            <a:avLst/>
            <a:gdLst>
              <a:gd name="T0" fmla="*/ 227 w 227"/>
              <a:gd name="T1" fmla="*/ 0 h 272"/>
              <a:gd name="T2" fmla="*/ 91 w 227"/>
              <a:gd name="T3" fmla="*/ 45 h 272"/>
              <a:gd name="T4" fmla="*/ 0 w 227"/>
              <a:gd name="T5" fmla="*/ 272 h 272"/>
              <a:gd name="T6" fmla="*/ 0 60000 65536"/>
              <a:gd name="T7" fmla="*/ 0 60000 65536"/>
              <a:gd name="T8" fmla="*/ 0 60000 65536"/>
              <a:gd name="T9" fmla="*/ 0 w 227"/>
              <a:gd name="T10" fmla="*/ 0 h 272"/>
              <a:gd name="T11" fmla="*/ 227 w 227"/>
              <a:gd name="T12" fmla="*/ 272 h 2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7" h="272">
                <a:moveTo>
                  <a:pt x="227" y="0"/>
                </a:moveTo>
                <a:cubicBezTo>
                  <a:pt x="178" y="0"/>
                  <a:pt x="129" y="0"/>
                  <a:pt x="91" y="45"/>
                </a:cubicBezTo>
                <a:cubicBezTo>
                  <a:pt x="53" y="90"/>
                  <a:pt x="26" y="181"/>
                  <a:pt x="0" y="272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2899" name="Rectangle 19"/>
          <p:cNvSpPr>
            <a:spLocks noChangeArrowheads="1"/>
          </p:cNvSpPr>
          <p:nvPr/>
        </p:nvSpPr>
        <p:spPr bwMode="auto">
          <a:xfrm>
            <a:off x="4198938" y="4724400"/>
            <a:ext cx="215900" cy="18415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2900" name="Rectangle 20"/>
          <p:cNvSpPr>
            <a:spLocks noChangeArrowheads="1"/>
          </p:cNvSpPr>
          <p:nvPr/>
        </p:nvSpPr>
        <p:spPr bwMode="auto">
          <a:xfrm>
            <a:off x="4140200" y="4903788"/>
            <a:ext cx="168275" cy="566737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2901" name="Rectangle 21"/>
          <p:cNvSpPr>
            <a:spLocks noChangeArrowheads="1"/>
          </p:cNvSpPr>
          <p:nvPr/>
        </p:nvSpPr>
        <p:spPr bwMode="auto">
          <a:xfrm>
            <a:off x="4308475" y="4903788"/>
            <a:ext cx="168275" cy="566737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2902" name="Freeform 22"/>
          <p:cNvSpPr>
            <a:spLocks/>
          </p:cNvSpPr>
          <p:nvPr/>
        </p:nvSpPr>
        <p:spPr bwMode="auto">
          <a:xfrm>
            <a:off x="3851275" y="4221163"/>
            <a:ext cx="360363" cy="598487"/>
          </a:xfrm>
          <a:custGeom>
            <a:avLst/>
            <a:gdLst>
              <a:gd name="T0" fmla="*/ 227 w 227"/>
              <a:gd name="T1" fmla="*/ 363 h 377"/>
              <a:gd name="T2" fmla="*/ 91 w 227"/>
              <a:gd name="T3" fmla="*/ 317 h 377"/>
              <a:gd name="T4" fmla="*/ 0 w 227"/>
              <a:gd name="T5" fmla="*/ 0 h 377"/>
              <a:gd name="T6" fmla="*/ 0 60000 65536"/>
              <a:gd name="T7" fmla="*/ 0 60000 65536"/>
              <a:gd name="T8" fmla="*/ 0 60000 65536"/>
              <a:gd name="T9" fmla="*/ 0 w 227"/>
              <a:gd name="T10" fmla="*/ 0 h 377"/>
              <a:gd name="T11" fmla="*/ 227 w 227"/>
              <a:gd name="T12" fmla="*/ 377 h 3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7" h="377">
                <a:moveTo>
                  <a:pt x="227" y="363"/>
                </a:moveTo>
                <a:cubicBezTo>
                  <a:pt x="178" y="370"/>
                  <a:pt x="129" y="377"/>
                  <a:pt x="91" y="317"/>
                </a:cubicBezTo>
                <a:cubicBezTo>
                  <a:pt x="53" y="257"/>
                  <a:pt x="26" y="128"/>
                  <a:pt x="0" y="0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2903" name="Freeform 23"/>
          <p:cNvSpPr>
            <a:spLocks/>
          </p:cNvSpPr>
          <p:nvPr/>
        </p:nvSpPr>
        <p:spPr bwMode="auto">
          <a:xfrm>
            <a:off x="3779838" y="4221163"/>
            <a:ext cx="360362" cy="1008062"/>
          </a:xfrm>
          <a:custGeom>
            <a:avLst/>
            <a:gdLst>
              <a:gd name="T0" fmla="*/ 227 w 227"/>
              <a:gd name="T1" fmla="*/ 590 h 590"/>
              <a:gd name="T2" fmla="*/ 90 w 227"/>
              <a:gd name="T3" fmla="*/ 454 h 590"/>
              <a:gd name="T4" fmla="*/ 0 w 227"/>
              <a:gd name="T5" fmla="*/ 0 h 590"/>
              <a:gd name="T6" fmla="*/ 0 60000 65536"/>
              <a:gd name="T7" fmla="*/ 0 60000 65536"/>
              <a:gd name="T8" fmla="*/ 0 60000 65536"/>
              <a:gd name="T9" fmla="*/ 0 w 227"/>
              <a:gd name="T10" fmla="*/ 0 h 590"/>
              <a:gd name="T11" fmla="*/ 227 w 227"/>
              <a:gd name="T12" fmla="*/ 590 h 5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7" h="590">
                <a:moveTo>
                  <a:pt x="227" y="590"/>
                </a:moveTo>
                <a:cubicBezTo>
                  <a:pt x="177" y="571"/>
                  <a:pt x="128" y="552"/>
                  <a:pt x="90" y="454"/>
                </a:cubicBezTo>
                <a:cubicBezTo>
                  <a:pt x="52" y="356"/>
                  <a:pt x="26" y="178"/>
                  <a:pt x="0" y="0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2904" name="Line 24"/>
          <p:cNvSpPr>
            <a:spLocks noChangeShapeType="1"/>
          </p:cNvSpPr>
          <p:nvPr/>
        </p:nvSpPr>
        <p:spPr bwMode="auto">
          <a:xfrm>
            <a:off x="4498975" y="4076700"/>
            <a:ext cx="2159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905" name="AutoShape 25"/>
          <p:cNvSpPr>
            <a:spLocks noChangeArrowheads="1"/>
          </p:cNvSpPr>
          <p:nvPr/>
        </p:nvSpPr>
        <p:spPr bwMode="auto">
          <a:xfrm rot="2845171">
            <a:off x="6488113" y="2646363"/>
            <a:ext cx="503237" cy="287337"/>
          </a:xfrm>
          <a:prstGeom prst="rightArrow">
            <a:avLst>
              <a:gd name="adj1" fmla="val 50000"/>
              <a:gd name="adj2" fmla="val 43785"/>
            </a:avLst>
          </a:prstGeom>
          <a:solidFill>
            <a:srgbClr val="00FF00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2906" name="AutoShape 26"/>
          <p:cNvSpPr>
            <a:spLocks noChangeArrowheads="1"/>
          </p:cNvSpPr>
          <p:nvPr/>
        </p:nvSpPr>
        <p:spPr bwMode="auto">
          <a:xfrm rot="5400000">
            <a:off x="7704138" y="4184650"/>
            <a:ext cx="503238" cy="287337"/>
          </a:xfrm>
          <a:prstGeom prst="rightArrow">
            <a:avLst>
              <a:gd name="adj1" fmla="val 50000"/>
              <a:gd name="adj2" fmla="val 43785"/>
            </a:avLst>
          </a:prstGeom>
          <a:solidFill>
            <a:srgbClr val="00FF00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2907" name="Line 27"/>
          <p:cNvSpPr>
            <a:spLocks noChangeShapeType="1"/>
          </p:cNvSpPr>
          <p:nvPr/>
        </p:nvSpPr>
        <p:spPr bwMode="auto">
          <a:xfrm flipV="1">
            <a:off x="4500563" y="4221163"/>
            <a:ext cx="431800" cy="936625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908" name="Rectangle 28"/>
          <p:cNvSpPr>
            <a:spLocks noChangeArrowheads="1"/>
          </p:cNvSpPr>
          <p:nvPr/>
        </p:nvSpPr>
        <p:spPr bwMode="auto">
          <a:xfrm>
            <a:off x="4102100" y="5686425"/>
            <a:ext cx="254000" cy="574675"/>
          </a:xfrm>
          <a:prstGeom prst="rect">
            <a:avLst/>
          </a:prstGeom>
          <a:noFill/>
          <a:ln w="19050">
            <a:solidFill>
              <a:schemeClr val="hlink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2909" name="Rectangle 29"/>
          <p:cNvSpPr>
            <a:spLocks noChangeArrowheads="1"/>
          </p:cNvSpPr>
          <p:nvPr/>
        </p:nvSpPr>
        <p:spPr bwMode="auto">
          <a:xfrm>
            <a:off x="4202113" y="5478463"/>
            <a:ext cx="215900" cy="200025"/>
          </a:xfrm>
          <a:prstGeom prst="rect">
            <a:avLst/>
          </a:prstGeom>
          <a:noFill/>
          <a:ln w="19050">
            <a:solidFill>
              <a:srgbClr val="008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2910" name="Text Box 30"/>
          <p:cNvSpPr txBox="1">
            <a:spLocks noChangeAspect="1" noChangeArrowheads="1"/>
          </p:cNvSpPr>
          <p:nvPr/>
        </p:nvSpPr>
        <p:spPr bwMode="auto">
          <a:xfrm>
            <a:off x="2671763" y="5432425"/>
            <a:ext cx="933450" cy="284163"/>
          </a:xfrm>
          <a:prstGeom prst="rect">
            <a:avLst/>
          </a:prstGeom>
          <a:solidFill>
            <a:srgbClr val="FFFF00">
              <a:alpha val="59999"/>
            </a:srgbClr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200" b="1">
                <a:latin typeface="Arial Unicode MS" pitchFamily="34" charset="-128"/>
              </a:rPr>
              <a:t>Адрес </a:t>
            </a:r>
            <a:r>
              <a:rPr lang="en-US" altLang="ko-KR" sz="1200" b="1">
                <a:latin typeface="Arial Unicode MS" pitchFamily="34" charset="-128"/>
              </a:rPr>
              <a:t>SiM</a:t>
            </a:r>
          </a:p>
        </p:txBody>
      </p:sp>
      <p:sp>
        <p:nvSpPr>
          <p:cNvPr id="122911" name="Line 31"/>
          <p:cNvSpPr>
            <a:spLocks noChangeShapeType="1"/>
          </p:cNvSpPr>
          <p:nvPr/>
        </p:nvSpPr>
        <p:spPr bwMode="auto">
          <a:xfrm flipH="1">
            <a:off x="3851275" y="5589588"/>
            <a:ext cx="360363" cy="0"/>
          </a:xfrm>
          <a:prstGeom prst="line">
            <a:avLst/>
          </a:prstGeom>
          <a:noFill/>
          <a:ln w="19050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912" name="Text Box 32"/>
          <p:cNvSpPr txBox="1">
            <a:spLocks noChangeAspect="1" noChangeArrowheads="1"/>
          </p:cNvSpPr>
          <p:nvPr/>
        </p:nvSpPr>
        <p:spPr bwMode="auto">
          <a:xfrm>
            <a:off x="4787900" y="5805488"/>
            <a:ext cx="2101850" cy="284162"/>
          </a:xfrm>
          <a:prstGeom prst="rect">
            <a:avLst/>
          </a:prstGeom>
          <a:solidFill>
            <a:srgbClr val="FFFF00">
              <a:alpha val="59999"/>
            </a:srgbClr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200" b="1">
                <a:latin typeface="Arial Unicode MS" pitchFamily="34" charset="-128"/>
              </a:rPr>
              <a:t>Адрес модуля интерфейса</a:t>
            </a:r>
            <a:endParaRPr lang="en-US" altLang="ko-KR" sz="1200" b="1">
              <a:latin typeface="Arial Unicode MS" pitchFamily="34" charset="-128"/>
            </a:endParaRPr>
          </a:p>
        </p:txBody>
      </p:sp>
      <p:sp>
        <p:nvSpPr>
          <p:cNvPr id="122913" name="Line 33"/>
          <p:cNvSpPr>
            <a:spLocks noChangeShapeType="1"/>
          </p:cNvSpPr>
          <p:nvPr/>
        </p:nvSpPr>
        <p:spPr bwMode="auto">
          <a:xfrm>
            <a:off x="4356100" y="5949950"/>
            <a:ext cx="431800" cy="0"/>
          </a:xfrm>
          <a:prstGeom prst="line">
            <a:avLst/>
          </a:prstGeom>
          <a:noFill/>
          <a:ln w="19050">
            <a:solidFill>
              <a:schemeClr val="hlink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914" name="AutoShape 34"/>
          <p:cNvSpPr>
            <a:spLocks noChangeArrowheads="1"/>
          </p:cNvSpPr>
          <p:nvPr/>
        </p:nvSpPr>
        <p:spPr bwMode="auto">
          <a:xfrm>
            <a:off x="647700" y="2492375"/>
            <a:ext cx="1116013" cy="288925"/>
          </a:xfrm>
          <a:prstGeom prst="bevel">
            <a:avLst>
              <a:gd name="adj" fmla="val 12500"/>
            </a:avLst>
          </a:prstGeom>
          <a:solidFill>
            <a:schemeClr val="bg1">
              <a:alpha val="59999"/>
            </a:schemeClr>
          </a:solidFill>
          <a:ln w="19050">
            <a:noFill/>
            <a:prstDash val="sysDot"/>
            <a:miter lim="800000"/>
            <a:headEnd/>
            <a:tailEnd/>
          </a:ln>
        </p:spPr>
        <p:txBody>
          <a:bodyPr wrap="none" anchor="ctr" anchorCtr="1"/>
          <a:lstStyle/>
          <a:p>
            <a:r>
              <a:rPr lang="en-US" altLang="ko-KR" b="1">
                <a:latin typeface="Arial Unicode MS" pitchFamily="34" charset="-128"/>
              </a:rPr>
              <a:t>Group mode</a:t>
            </a:r>
          </a:p>
        </p:txBody>
      </p:sp>
      <p:sp>
        <p:nvSpPr>
          <p:cNvPr id="122915" name="AutoShape 35"/>
          <p:cNvSpPr>
            <a:spLocks noChangeArrowheads="1"/>
          </p:cNvSpPr>
          <p:nvPr/>
        </p:nvSpPr>
        <p:spPr bwMode="auto">
          <a:xfrm>
            <a:off x="1096963" y="2206625"/>
            <a:ext cx="755650" cy="358775"/>
          </a:xfrm>
          <a:prstGeom prst="star16">
            <a:avLst>
              <a:gd name="adj" fmla="val 37500"/>
            </a:avLst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2916" name="Text Box 36"/>
          <p:cNvSpPr txBox="1">
            <a:spLocks noChangeAspect="1" noChangeArrowheads="1"/>
          </p:cNvSpPr>
          <p:nvPr/>
        </p:nvSpPr>
        <p:spPr bwMode="auto">
          <a:xfrm>
            <a:off x="7072313" y="5602288"/>
            <a:ext cx="1682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200" b="1">
                <a:latin typeface="Arial Unicode MS" pitchFamily="34" charset="-128"/>
              </a:rPr>
              <a:t>Окно подтверждения</a:t>
            </a:r>
            <a:endParaRPr lang="en-US" altLang="ko-KR" sz="1200" b="1">
              <a:latin typeface="Arial Unicode MS" pitchFamily="34" charset="-128"/>
            </a:endParaRPr>
          </a:p>
        </p:txBody>
      </p:sp>
      <p:sp>
        <p:nvSpPr>
          <p:cNvPr id="122917" name="Text Box 37"/>
          <p:cNvSpPr txBox="1">
            <a:spLocks noChangeAspect="1" noChangeArrowheads="1"/>
          </p:cNvSpPr>
          <p:nvPr/>
        </p:nvSpPr>
        <p:spPr bwMode="auto">
          <a:xfrm>
            <a:off x="7092950" y="3802063"/>
            <a:ext cx="1682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200" b="1">
                <a:latin typeface="Arial Unicode MS" pitchFamily="34" charset="-128"/>
              </a:rPr>
              <a:t>Окно подтверждения</a:t>
            </a:r>
            <a:endParaRPr lang="en-US" altLang="ko-KR" sz="1200" b="1">
              <a:latin typeface="Arial Unicode MS" pitchFamily="34" charset="-128"/>
            </a:endParaRPr>
          </a:p>
        </p:txBody>
      </p:sp>
      <p:sp>
        <p:nvSpPr>
          <p:cNvPr id="401446" name="Text Box 38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  <p:sp>
        <p:nvSpPr>
          <p:cNvPr id="122920" name="Text Box 11"/>
          <p:cNvSpPr txBox="1">
            <a:spLocks noChangeArrowheads="1"/>
          </p:cNvSpPr>
          <p:nvPr/>
        </p:nvSpPr>
        <p:spPr bwMode="auto">
          <a:xfrm>
            <a:off x="622300" y="893763"/>
            <a:ext cx="4991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Опрос по адресу группы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11188" y="1401763"/>
            <a:ext cx="8099425" cy="2006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4) </a:t>
            </a:r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Обмен данными</a:t>
            </a:r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 </a:t>
            </a:r>
          </a:p>
          <a:p>
            <a:pPr algn="l" latinLnBrk="0"/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  - SEG1 , SEG2 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: </a:t>
            </a:r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</a:rPr>
              <a:t>Индикация адреса подключенного внутреннего блока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. </a:t>
            </a:r>
          </a:p>
          <a:p>
            <a:pPr algn="l" latinLnBrk="0"/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 ※ </a:t>
            </a:r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</a:rPr>
              <a:t>Если в системе присутствует модуль интерфейса наружный блок опрашивает и его, адрес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.</a:t>
            </a:r>
          </a:p>
          <a:p>
            <a:pPr algn="l" latinLnBrk="0"/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     </a:t>
            </a:r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</a:rPr>
              <a:t>модуля интерфейса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“d0”.</a:t>
            </a:r>
          </a:p>
          <a:p>
            <a:pPr algn="l" latinLnBrk="0"/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         </a:t>
            </a:r>
          </a:p>
          <a:p>
            <a:pPr algn="l" latinLnBrk="0"/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  -SEG3 , SEG4 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:  </a:t>
            </a:r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</a:rPr>
              <a:t>Индикация адреса отвечающего внутреннего блока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.</a:t>
            </a:r>
          </a:p>
          <a:p>
            <a:pPr algn="l"/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    ※ 00~63 </a:t>
            </a:r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</a:rPr>
              <a:t>адресное поле внутренних блоков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. “d0” </a:t>
            </a:r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</a:rPr>
              <a:t>адрес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</a:rPr>
              <a:t>модуля интерфейса.</a:t>
            </a:r>
            <a:endParaRPr kumimoji="0" lang="en-US" altLang="ko-KR">
              <a:solidFill>
                <a:schemeClr val="tx2"/>
              </a:solidFill>
              <a:latin typeface="Arial Unicode MS" pitchFamily="34" charset="-128"/>
            </a:endParaRPr>
          </a:p>
          <a:p>
            <a:pPr algn="l" latinLnBrk="0"/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             </a:t>
            </a:r>
          </a:p>
          <a:p>
            <a:pPr algn="l" latinLnBrk="0"/>
            <a:endParaRPr kumimoji="0" lang="en-US" altLang="ko-KR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68313" y="3175000"/>
            <a:ext cx="914400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&lt;</a:t>
            </a:r>
            <a:r>
              <a:rPr kumimoji="0"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Пример</a:t>
            </a:r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&gt;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39750" y="3433763"/>
            <a:ext cx="5961063" cy="30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</a:rPr>
              <a:t>Подключены блоки с адресами 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kumimoji="0" lang="en-US" altLang="ko-KR" b="1">
                <a:solidFill>
                  <a:srgbClr val="0033CC"/>
                </a:solidFill>
                <a:latin typeface="Arial Unicode MS" pitchFamily="34" charset="-128"/>
              </a:rPr>
              <a:t>00, 10, 20, 63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</a:rPr>
              <a:t>и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kumimoji="0" lang="en-US" altLang="ko-KR" b="1">
                <a:solidFill>
                  <a:srgbClr val="0033CC"/>
                </a:solidFill>
                <a:latin typeface="Arial Unicode MS" pitchFamily="34" charset="-128"/>
              </a:rPr>
              <a:t>1 </a:t>
            </a:r>
            <a:r>
              <a:rPr kumimoji="0" lang="ru-RU" altLang="ko-KR" b="1">
                <a:solidFill>
                  <a:srgbClr val="0033CC"/>
                </a:solidFill>
                <a:latin typeface="Arial Unicode MS" pitchFamily="34" charset="-128"/>
              </a:rPr>
              <a:t>модуль интерфейса</a:t>
            </a:r>
            <a:endParaRPr kumimoji="0" lang="en-US" altLang="ko-KR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13317" name="Picture 17" descr="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3950" y="3789363"/>
            <a:ext cx="503238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8" descr="f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0475" y="3798888"/>
            <a:ext cx="503238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9" descr="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1475" y="3789363"/>
            <a:ext cx="503238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20" name="Group 49"/>
          <p:cNvGrpSpPr>
            <a:grpSpLocks/>
          </p:cNvGrpSpPr>
          <p:nvPr/>
        </p:nvGrpSpPr>
        <p:grpSpPr bwMode="auto">
          <a:xfrm>
            <a:off x="611188" y="3770313"/>
            <a:ext cx="6985000" cy="477837"/>
            <a:chOff x="385" y="2231"/>
            <a:chExt cx="4400" cy="301"/>
          </a:xfrm>
        </p:grpSpPr>
        <p:pic>
          <p:nvPicPr>
            <p:cNvPr id="13341" name="Picture 6" descr="00se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" y="2236"/>
              <a:ext cx="317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42" name="Line 7"/>
            <p:cNvSpPr>
              <a:spLocks noChangeShapeType="1"/>
            </p:cNvSpPr>
            <p:nvPr/>
          </p:nvSpPr>
          <p:spPr bwMode="auto">
            <a:xfrm>
              <a:off x="1049" y="2394"/>
              <a:ext cx="227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13343" name="Picture 8" descr="00se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2" y="2236"/>
              <a:ext cx="317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4" name="Picture 9" descr="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76" y="2231"/>
              <a:ext cx="317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5" name="Picture 10" descr="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07" y="2231"/>
              <a:ext cx="317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6" name="Picture 11" descr="6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07" y="2237"/>
              <a:ext cx="317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7" name="Picture 12" descr="20 cop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29" y="2235"/>
              <a:ext cx="317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8" name="Picture 13" descr="20 cop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457" y="2235"/>
              <a:ext cx="317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9" name="Picture 14" descr="6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35" y="2237"/>
              <a:ext cx="317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50" name="Line 15"/>
            <p:cNvSpPr>
              <a:spLocks noChangeShapeType="1"/>
            </p:cNvSpPr>
            <p:nvPr/>
          </p:nvSpPr>
          <p:spPr bwMode="auto">
            <a:xfrm>
              <a:off x="1918" y="2387"/>
              <a:ext cx="227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51" name="Line 16"/>
            <p:cNvSpPr>
              <a:spLocks noChangeShapeType="1"/>
            </p:cNvSpPr>
            <p:nvPr/>
          </p:nvSpPr>
          <p:spPr bwMode="auto">
            <a:xfrm>
              <a:off x="2780" y="2387"/>
              <a:ext cx="227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52" name="Line 20"/>
            <p:cNvSpPr>
              <a:spLocks noChangeShapeType="1"/>
            </p:cNvSpPr>
            <p:nvPr/>
          </p:nvSpPr>
          <p:spPr bwMode="auto">
            <a:xfrm>
              <a:off x="3667" y="2387"/>
              <a:ext cx="227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53" name="Line 21"/>
            <p:cNvSpPr>
              <a:spLocks noChangeShapeType="1"/>
            </p:cNvSpPr>
            <p:nvPr/>
          </p:nvSpPr>
          <p:spPr bwMode="auto">
            <a:xfrm>
              <a:off x="4558" y="2403"/>
              <a:ext cx="227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321" name="AutoShape 23"/>
          <p:cNvSpPr>
            <a:spLocks/>
          </p:cNvSpPr>
          <p:nvPr/>
        </p:nvSpPr>
        <p:spPr bwMode="auto">
          <a:xfrm rot="-5400000">
            <a:off x="6600032" y="3942556"/>
            <a:ext cx="215900" cy="935037"/>
          </a:xfrm>
          <a:prstGeom prst="leftBrace">
            <a:avLst>
              <a:gd name="adj1" fmla="val 36091"/>
              <a:gd name="adj2" fmla="val 50000"/>
            </a:avLst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3322" name="Text Box 24"/>
          <p:cNvSpPr txBox="1">
            <a:spLocks noChangeArrowheads="1"/>
          </p:cNvSpPr>
          <p:nvPr/>
        </p:nvSpPr>
        <p:spPr bwMode="auto">
          <a:xfrm>
            <a:off x="5935663" y="4487863"/>
            <a:ext cx="1635125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ru-RU" altLang="ko-KR" sz="1200">
                <a:solidFill>
                  <a:schemeClr val="tx2"/>
                </a:solidFill>
                <a:latin typeface="Arial Unicode MS" pitchFamily="34" charset="-128"/>
              </a:rPr>
              <a:t>Модуль интерфейса</a:t>
            </a:r>
            <a:endParaRPr kumimoji="0" lang="en-US" altLang="ko-KR" sz="1200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13323" name="AutoShape 25"/>
          <p:cNvSpPr>
            <a:spLocks/>
          </p:cNvSpPr>
          <p:nvPr/>
        </p:nvSpPr>
        <p:spPr bwMode="auto">
          <a:xfrm rot="-5400000">
            <a:off x="3023394" y="1893094"/>
            <a:ext cx="215900" cy="5040312"/>
          </a:xfrm>
          <a:prstGeom prst="leftBrace">
            <a:avLst>
              <a:gd name="adj1" fmla="val 194547"/>
              <a:gd name="adj2" fmla="val 50000"/>
            </a:avLst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3324" name="Text Box 26"/>
          <p:cNvSpPr txBox="1">
            <a:spLocks noChangeArrowheads="1"/>
          </p:cNvSpPr>
          <p:nvPr/>
        </p:nvSpPr>
        <p:spPr bwMode="auto">
          <a:xfrm>
            <a:off x="2433638" y="4564063"/>
            <a:ext cx="1477962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ru-RU" altLang="ko-KR" sz="1200">
                <a:solidFill>
                  <a:schemeClr val="tx2"/>
                </a:solidFill>
                <a:latin typeface="Arial Unicode MS" pitchFamily="34" charset="-128"/>
              </a:rPr>
              <a:t>Внутренние блоки</a:t>
            </a:r>
            <a:endParaRPr kumimoji="0" lang="en-US" altLang="ko-KR" sz="1200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13325" name="Text Box 27"/>
          <p:cNvSpPr txBox="1">
            <a:spLocks noChangeArrowheads="1"/>
          </p:cNvSpPr>
          <p:nvPr/>
        </p:nvSpPr>
        <p:spPr bwMode="auto">
          <a:xfrm>
            <a:off x="7667625" y="4449763"/>
            <a:ext cx="1133475" cy="8223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/>
            <a:r>
              <a:rPr kumimoji="0" lang="ru-RU" altLang="ko-KR" sz="1200">
                <a:solidFill>
                  <a:schemeClr val="tx2"/>
                </a:solidFill>
                <a:latin typeface="Arial Unicode MS" pitchFamily="34" charset="-128"/>
              </a:rPr>
              <a:t>Проверка наличия новых подключений</a:t>
            </a:r>
            <a:endParaRPr kumimoji="0" lang="en-US" altLang="ko-KR" sz="1200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13326" name="AutoShape 28"/>
          <p:cNvSpPr>
            <a:spLocks/>
          </p:cNvSpPr>
          <p:nvPr/>
        </p:nvSpPr>
        <p:spPr bwMode="auto">
          <a:xfrm rot="-5400000">
            <a:off x="8028782" y="3945731"/>
            <a:ext cx="215900" cy="935037"/>
          </a:xfrm>
          <a:prstGeom prst="leftBrace">
            <a:avLst>
              <a:gd name="adj1" fmla="val 36091"/>
              <a:gd name="adj2" fmla="val 50000"/>
            </a:avLst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3327" name="AutoShape 29"/>
          <p:cNvSpPr>
            <a:spLocks/>
          </p:cNvSpPr>
          <p:nvPr/>
        </p:nvSpPr>
        <p:spPr bwMode="auto">
          <a:xfrm rot="-5400000">
            <a:off x="4286251" y="1477962"/>
            <a:ext cx="646112" cy="8139113"/>
          </a:xfrm>
          <a:prstGeom prst="leftBrace">
            <a:avLst>
              <a:gd name="adj1" fmla="val 42865"/>
              <a:gd name="adj2" fmla="val 50019"/>
            </a:avLst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3328" name="Rectangle 30"/>
          <p:cNvSpPr>
            <a:spLocks noChangeArrowheads="1"/>
          </p:cNvSpPr>
          <p:nvPr/>
        </p:nvSpPr>
        <p:spPr bwMode="auto">
          <a:xfrm>
            <a:off x="4224338" y="5800725"/>
            <a:ext cx="696912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ru-RU" altLang="ko-KR" sz="1200">
                <a:solidFill>
                  <a:schemeClr val="tx2"/>
                </a:solidFill>
                <a:latin typeface="Arial Unicode MS" pitchFamily="34" charset="-128"/>
              </a:rPr>
              <a:t>Повтор</a:t>
            </a:r>
            <a:endParaRPr kumimoji="0" lang="en-US" altLang="ko-KR" sz="1200">
              <a:solidFill>
                <a:schemeClr val="tx2"/>
              </a:solidFill>
              <a:latin typeface="Arial Unicode MS" pitchFamily="34" charset="-128"/>
            </a:endParaRPr>
          </a:p>
        </p:txBody>
      </p:sp>
      <p:graphicFrame>
        <p:nvGraphicFramePr>
          <p:cNvPr id="13360" name="Group 48"/>
          <p:cNvGraphicFramePr>
            <a:graphicFrameLocks noGrp="1"/>
          </p:cNvGraphicFramePr>
          <p:nvPr/>
        </p:nvGraphicFramePr>
        <p:xfrm>
          <a:off x="539750" y="6153150"/>
          <a:ext cx="7848600" cy="487680"/>
        </p:xfrm>
        <a:graphic>
          <a:graphicData uri="http://schemas.openxmlformats.org/drawingml/2006/table">
            <a:tbl>
              <a:tblPr/>
              <a:tblGrid>
                <a:gridCol w="5976938"/>
                <a:gridCol w="1871662"/>
              </a:tblGrid>
              <a:tr h="14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Если от внутреннего блока не поступает ответного сигнала в течение</a:t>
                      </a: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3 </a:t>
                      </a:r>
                      <a:r>
                        <a:rPr kumimoji="1" lang="ru-RU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минут </a:t>
                      </a: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 </a:t>
                      </a:r>
                      <a:r>
                        <a:rPr kumimoji="1" lang="ru-RU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Ошибка связи</a:t>
                      </a: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Ошибка </a:t>
                      </a:r>
                      <a:r>
                        <a:rPr kumimoji="1" lang="en-US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“E201”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</a:tr>
            </a:tbl>
          </a:graphicData>
        </a:graphic>
      </p:graphicFrame>
      <p:sp>
        <p:nvSpPr>
          <p:cNvPr id="13338" name="Rectangle 46"/>
          <p:cNvSpPr>
            <a:spLocks noChangeArrowheads="1"/>
          </p:cNvSpPr>
          <p:nvPr/>
        </p:nvSpPr>
        <p:spPr bwMode="auto">
          <a:xfrm>
            <a:off x="438150" y="1082675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3340" name="Picture 48" descr="n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34350" y="3802063"/>
            <a:ext cx="522288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91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5972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latin typeface="Arial Unicode MS" pitchFamily="34" charset="-128"/>
              </a:rPr>
              <a:t>0</a:t>
            </a:r>
            <a:r>
              <a:rPr lang="ru-RU" altLang="ko-KR" sz="3600" b="1">
                <a:latin typeface="Arial Unicode MS" pitchFamily="34" charset="-128"/>
              </a:rPr>
              <a:t>2</a:t>
            </a:r>
            <a:r>
              <a:rPr lang="en-US" altLang="ko-KR" sz="3600" b="1">
                <a:latin typeface="Arial Unicode MS" pitchFamily="34" charset="-128"/>
              </a:rPr>
              <a:t>. </a:t>
            </a:r>
            <a:r>
              <a:rPr lang="ru-RU" altLang="ko-KR" sz="3600" b="1">
                <a:latin typeface="Arial Unicode MS" pitchFamily="34" charset="-128"/>
              </a:rPr>
              <a:t>Плата наружного блока</a:t>
            </a:r>
            <a:endParaRPr lang="en-US" altLang="ko-KR" sz="3600" b="1">
              <a:latin typeface="Arial Unicode MS" pitchFamily="34" charset="-128"/>
            </a:endParaRPr>
          </a:p>
        </p:txBody>
      </p:sp>
      <p:sp>
        <p:nvSpPr>
          <p:cNvPr id="13356" name="Text Box 61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Индикация</a:t>
            </a:r>
            <a:r>
              <a:rPr lang="en-US" altLang="ko-KR" sz="1800" b="1">
                <a:solidFill>
                  <a:schemeClr val="tx2"/>
                </a:solidFill>
                <a:latin typeface="Arial Unicode MS" pitchFamily="34" charset="-128"/>
              </a:rPr>
              <a:t> (</a:t>
            </a: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главный блок</a:t>
            </a:r>
            <a:r>
              <a:rPr lang="en-US" altLang="ko-KR" sz="1800" b="1">
                <a:solidFill>
                  <a:schemeClr val="tx2"/>
                </a:solidFill>
                <a:latin typeface="Arial Unicode MS" pitchFamily="34" charset="-128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163" y="1412875"/>
            <a:ext cx="6913562" cy="5394325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</p:spPr>
      </p:pic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6272213" y="2246313"/>
            <a:ext cx="969962" cy="21590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514350" y="4602163"/>
            <a:ext cx="1225550" cy="231775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23911" name="Picture 7" descr="트래킹 Confir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488" y="2997200"/>
            <a:ext cx="1944687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2" name="Picture 8" descr="트래킹 Confirm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4416425"/>
            <a:ext cx="1944687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2441" name="Text Box 9"/>
          <p:cNvSpPr txBox="1">
            <a:spLocks noChangeAspect="1" noChangeArrowheads="1"/>
          </p:cNvSpPr>
          <p:nvPr/>
        </p:nvSpPr>
        <p:spPr bwMode="auto">
          <a:xfrm>
            <a:off x="3462338" y="1450975"/>
            <a:ext cx="5478462" cy="5810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latin typeface="Arial Unicode MS" pitchFamily="34" charset="-128"/>
              </a:rPr>
              <a:t>При опросе по индивидуальному адресу отображается </a:t>
            </a:r>
          </a:p>
          <a:p>
            <a:pPr algn="l"/>
            <a:r>
              <a:rPr lang="ru-RU" altLang="ko-KR" sz="1600" b="1">
                <a:latin typeface="Arial Unicode MS" pitchFamily="34" charset="-128"/>
              </a:rPr>
              <a:t>кол-во установленных модулей интерфейса</a:t>
            </a:r>
            <a:endParaRPr lang="en-US" altLang="ko-KR" sz="1600" b="1">
              <a:latin typeface="Arial Unicode MS" pitchFamily="34" charset="-128"/>
            </a:endParaRPr>
          </a:p>
        </p:txBody>
      </p:sp>
      <p:sp>
        <p:nvSpPr>
          <p:cNvPr id="123914" name="Rectangle 10"/>
          <p:cNvSpPr>
            <a:spLocks noChangeArrowheads="1"/>
          </p:cNvSpPr>
          <p:nvPr/>
        </p:nvSpPr>
        <p:spPr bwMode="auto">
          <a:xfrm>
            <a:off x="2157413" y="2505075"/>
            <a:ext cx="3671887" cy="288925"/>
          </a:xfrm>
          <a:prstGeom prst="rect">
            <a:avLst/>
          </a:prstGeom>
          <a:noFill/>
          <a:ln w="19050">
            <a:solidFill>
              <a:srgbClr val="003366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3915" name="Line 11"/>
          <p:cNvSpPr>
            <a:spLocks noChangeShapeType="1"/>
          </p:cNvSpPr>
          <p:nvPr/>
        </p:nvSpPr>
        <p:spPr bwMode="auto">
          <a:xfrm flipV="1">
            <a:off x="3995738" y="2060575"/>
            <a:ext cx="215900" cy="433388"/>
          </a:xfrm>
          <a:prstGeom prst="line">
            <a:avLst/>
          </a:prstGeom>
          <a:noFill/>
          <a:ln w="19050">
            <a:solidFill>
              <a:srgbClr val="003366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3916" name="Text Box 12"/>
          <p:cNvSpPr txBox="1">
            <a:spLocks noChangeAspect="1" noChangeArrowheads="1"/>
          </p:cNvSpPr>
          <p:nvPr/>
        </p:nvSpPr>
        <p:spPr bwMode="auto">
          <a:xfrm>
            <a:off x="4587875" y="3244850"/>
            <a:ext cx="2576513" cy="141288"/>
          </a:xfrm>
          <a:prstGeom prst="rect">
            <a:avLst/>
          </a:prstGeom>
          <a:solidFill>
            <a:srgbClr val="FFFF00">
              <a:alpha val="59999"/>
            </a:srgbClr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 anchorCtr="1"/>
          <a:lstStyle/>
          <a:p>
            <a:pPr algn="l"/>
            <a:r>
              <a:rPr lang="ru-RU" altLang="ko-KR" sz="1200" b="1">
                <a:latin typeface="Arial Unicode MS" pitchFamily="34" charset="-128"/>
              </a:rPr>
              <a:t>Адрес центрального пульта</a:t>
            </a:r>
            <a:endParaRPr lang="en-US" altLang="ko-KR" sz="1200" b="1">
              <a:latin typeface="Arial Unicode MS" pitchFamily="34" charset="-128"/>
            </a:endParaRPr>
          </a:p>
        </p:txBody>
      </p:sp>
      <p:sp>
        <p:nvSpPr>
          <p:cNvPr id="123917" name="Text Box 13"/>
          <p:cNvSpPr txBox="1">
            <a:spLocks noChangeAspect="1" noChangeArrowheads="1"/>
          </p:cNvSpPr>
          <p:nvPr/>
        </p:nvSpPr>
        <p:spPr bwMode="auto">
          <a:xfrm>
            <a:off x="4572000" y="3789363"/>
            <a:ext cx="2217738" cy="141287"/>
          </a:xfrm>
          <a:prstGeom prst="rect">
            <a:avLst/>
          </a:prstGeom>
          <a:solidFill>
            <a:srgbClr val="FFFF00">
              <a:alpha val="59999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 anchorCtr="1"/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MAIN </a:t>
            </a:r>
            <a:r>
              <a:rPr lang="ru-RU" altLang="ko-KR" sz="1200" b="1">
                <a:latin typeface="Arial Unicode MS" pitchFamily="34" charset="-128"/>
              </a:rPr>
              <a:t>адрес блока</a:t>
            </a:r>
            <a:endParaRPr lang="en-US" altLang="ko-KR" sz="1200" b="1">
              <a:latin typeface="Arial Unicode MS" pitchFamily="34" charset="-128"/>
            </a:endParaRPr>
          </a:p>
        </p:txBody>
      </p:sp>
      <p:sp>
        <p:nvSpPr>
          <p:cNvPr id="123918" name="AutoShape 14"/>
          <p:cNvSpPr>
            <a:spLocks noChangeArrowheads="1"/>
          </p:cNvSpPr>
          <p:nvPr/>
        </p:nvSpPr>
        <p:spPr bwMode="auto">
          <a:xfrm rot="2845171">
            <a:off x="6985000" y="2600325"/>
            <a:ext cx="503238" cy="287338"/>
          </a:xfrm>
          <a:prstGeom prst="rightArrow">
            <a:avLst>
              <a:gd name="adj1" fmla="val 50000"/>
              <a:gd name="adj2" fmla="val 43784"/>
            </a:avLst>
          </a:prstGeom>
          <a:solidFill>
            <a:srgbClr val="00FF00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3919" name="AutoShape 15"/>
          <p:cNvSpPr>
            <a:spLocks noChangeArrowheads="1"/>
          </p:cNvSpPr>
          <p:nvPr/>
        </p:nvSpPr>
        <p:spPr bwMode="auto">
          <a:xfrm rot="5400000">
            <a:off x="7704138" y="4246563"/>
            <a:ext cx="503237" cy="287337"/>
          </a:xfrm>
          <a:prstGeom prst="rightArrow">
            <a:avLst>
              <a:gd name="adj1" fmla="val 50000"/>
              <a:gd name="adj2" fmla="val 43785"/>
            </a:avLst>
          </a:prstGeom>
          <a:solidFill>
            <a:srgbClr val="00FF00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3920" name="AutoShape 16"/>
          <p:cNvSpPr>
            <a:spLocks noChangeArrowheads="1"/>
          </p:cNvSpPr>
          <p:nvPr/>
        </p:nvSpPr>
        <p:spPr bwMode="auto">
          <a:xfrm>
            <a:off x="585788" y="2435225"/>
            <a:ext cx="1116012" cy="288925"/>
          </a:xfrm>
          <a:prstGeom prst="bevel">
            <a:avLst>
              <a:gd name="adj" fmla="val 12500"/>
            </a:avLst>
          </a:prstGeom>
          <a:solidFill>
            <a:schemeClr val="bg1">
              <a:alpha val="59999"/>
            </a:schemeClr>
          </a:solidFill>
          <a:ln w="19050">
            <a:noFill/>
            <a:prstDash val="sysDot"/>
            <a:miter lim="800000"/>
            <a:headEnd/>
            <a:tailEnd/>
          </a:ln>
        </p:spPr>
        <p:txBody>
          <a:bodyPr wrap="none" anchor="ctr" anchorCtr="1"/>
          <a:lstStyle/>
          <a:p>
            <a:r>
              <a:rPr lang="en-US" altLang="ko-KR" b="1">
                <a:latin typeface="Arial Unicode MS" pitchFamily="34" charset="-128"/>
              </a:rPr>
              <a:t>Room mode</a:t>
            </a:r>
          </a:p>
        </p:txBody>
      </p:sp>
      <p:sp>
        <p:nvSpPr>
          <p:cNvPr id="123921" name="Text Box 17"/>
          <p:cNvSpPr txBox="1">
            <a:spLocks noChangeAspect="1" noChangeArrowheads="1"/>
          </p:cNvSpPr>
          <p:nvPr/>
        </p:nvSpPr>
        <p:spPr bwMode="auto">
          <a:xfrm>
            <a:off x="4587875" y="3413125"/>
            <a:ext cx="2576513" cy="141288"/>
          </a:xfrm>
          <a:prstGeom prst="rect">
            <a:avLst/>
          </a:prstGeom>
          <a:solidFill>
            <a:srgbClr val="FFFF00">
              <a:alpha val="59999"/>
            </a:srgbClr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 anchorCtr="1"/>
          <a:lstStyle/>
          <a:p>
            <a:pPr algn="l"/>
            <a:r>
              <a:rPr lang="ru-RU" altLang="ko-KR" sz="1200" b="1">
                <a:latin typeface="Arial Unicode MS" pitchFamily="34" charset="-128"/>
              </a:rPr>
              <a:t>Адрес модуля интерфейса</a:t>
            </a:r>
            <a:endParaRPr lang="en-US" altLang="ko-KR" sz="1200" b="1">
              <a:latin typeface="Arial Unicode MS" pitchFamily="34" charset="-128"/>
            </a:endParaRPr>
          </a:p>
        </p:txBody>
      </p:sp>
      <p:sp>
        <p:nvSpPr>
          <p:cNvPr id="123922" name="Line 18"/>
          <p:cNvSpPr>
            <a:spLocks noChangeShapeType="1"/>
          </p:cNvSpPr>
          <p:nvPr/>
        </p:nvSpPr>
        <p:spPr bwMode="auto">
          <a:xfrm>
            <a:off x="4252913" y="3313113"/>
            <a:ext cx="319087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3923" name="Line 19"/>
          <p:cNvSpPr>
            <a:spLocks noChangeShapeType="1"/>
          </p:cNvSpPr>
          <p:nvPr/>
        </p:nvSpPr>
        <p:spPr bwMode="auto">
          <a:xfrm>
            <a:off x="4310063" y="3484563"/>
            <a:ext cx="261937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3924" name="Rectangle 20"/>
          <p:cNvSpPr>
            <a:spLocks noChangeArrowheads="1"/>
          </p:cNvSpPr>
          <p:nvPr/>
        </p:nvSpPr>
        <p:spPr bwMode="auto">
          <a:xfrm>
            <a:off x="4240213" y="3573463"/>
            <a:ext cx="115887" cy="574675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3925" name="Line 21"/>
          <p:cNvSpPr>
            <a:spLocks noChangeShapeType="1"/>
          </p:cNvSpPr>
          <p:nvPr/>
        </p:nvSpPr>
        <p:spPr bwMode="auto">
          <a:xfrm>
            <a:off x="4356100" y="3860800"/>
            <a:ext cx="2159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3926" name="AutoShape 22"/>
          <p:cNvSpPr>
            <a:spLocks noChangeArrowheads="1"/>
          </p:cNvSpPr>
          <p:nvPr/>
        </p:nvSpPr>
        <p:spPr bwMode="auto">
          <a:xfrm>
            <a:off x="1071563" y="2146300"/>
            <a:ext cx="755650" cy="358775"/>
          </a:xfrm>
          <a:prstGeom prst="star16">
            <a:avLst>
              <a:gd name="adj" fmla="val 37500"/>
            </a:avLst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02455" name="Text Box 23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ko-KR" sz="3600" b="1">
                <a:solidFill>
                  <a:schemeClr val="tx2"/>
                </a:solidFill>
                <a:latin typeface="Arial" charset="0"/>
                <a:ea typeface="견고딕" pitchFamily="18" charset="-127"/>
                <a:cs typeface="+mn-cs"/>
              </a:rPr>
              <a:t>01. DMS (MIM-D00)</a:t>
            </a:r>
          </a:p>
        </p:txBody>
      </p:sp>
      <p:sp>
        <p:nvSpPr>
          <p:cNvPr id="123929" name="Text Box 11"/>
          <p:cNvSpPr txBox="1">
            <a:spLocks noChangeArrowheads="1"/>
          </p:cNvSpPr>
          <p:nvPr/>
        </p:nvSpPr>
        <p:spPr bwMode="auto">
          <a:xfrm>
            <a:off x="622300" y="893763"/>
            <a:ext cx="6350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Опрос по индивидуальному адресу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Text Box 2"/>
          <p:cNvSpPr txBox="1">
            <a:spLocks noChangeArrowheads="1"/>
          </p:cNvSpPr>
          <p:nvPr/>
        </p:nvSpPr>
        <p:spPr bwMode="auto">
          <a:xfrm>
            <a:off x="152400" y="73025"/>
            <a:ext cx="492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3600" b="1">
                <a:latin typeface="Arial Unicode MS" pitchFamily="34" charset="-128"/>
              </a:rPr>
              <a:t>Практические занятия</a:t>
            </a:r>
            <a:endParaRPr lang="en-US" altLang="ko-KR" sz="3600" b="1">
              <a:latin typeface="Arial Unicode MS" pitchFamily="34" charset="-128"/>
            </a:endParaRPr>
          </a:p>
        </p:txBody>
      </p:sp>
      <p:sp>
        <p:nvSpPr>
          <p:cNvPr id="542723" name="Text Box 3"/>
          <p:cNvSpPr txBox="1">
            <a:spLocks noChangeArrowheads="1"/>
          </p:cNvSpPr>
          <p:nvPr/>
        </p:nvSpPr>
        <p:spPr bwMode="auto">
          <a:xfrm>
            <a:off x="468313" y="1557338"/>
            <a:ext cx="707390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>
              <a:buFontTx/>
              <a:buAutoNum type="arabicPeriod"/>
            </a:pP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Подключить</a:t>
            </a:r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DMS </a:t>
            </a: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к центральноому пульту управления</a:t>
            </a:r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.</a:t>
            </a:r>
          </a:p>
          <a:p>
            <a:pPr marL="342900" indent="-342900" algn="l"/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2. </a:t>
            </a: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Задать на </a:t>
            </a:r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PC</a:t>
            </a:r>
          </a:p>
          <a:p>
            <a:pPr marL="342900" indent="-342900" algn="l"/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 - IP : 192.168.0.5</a:t>
            </a:r>
          </a:p>
          <a:p>
            <a:pPr marL="342900" indent="-342900" algn="l"/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          255.255.255.0</a:t>
            </a:r>
          </a:p>
          <a:p>
            <a:pPr marL="342900" indent="-342900" algn="l"/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          192.168.0.1</a:t>
            </a:r>
          </a:p>
          <a:p>
            <a:pPr marL="342900" indent="-342900" algn="l"/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3. </a:t>
            </a: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Обеспечить доступ в </a:t>
            </a:r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DMS</a:t>
            </a:r>
          </a:p>
          <a:p>
            <a:pPr marL="342900" indent="-342900" algn="l"/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4. </a:t>
            </a: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Пройти режим опроса</a:t>
            </a:r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pic>
        <p:nvPicPr>
          <p:cNvPr id="124932" name="Picture 4" descr="MCj0231767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4716463"/>
            <a:ext cx="3744913" cy="21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 descr="영문 스케쥴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2781300"/>
            <a:ext cx="5832475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5" name="Picture 5" descr="영문 스케쥴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1468438"/>
            <a:ext cx="583247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Text Box 6"/>
          <p:cNvSpPr txBox="1">
            <a:spLocks noChangeArrowheads="1"/>
          </p:cNvSpPr>
          <p:nvPr/>
        </p:nvSpPr>
        <p:spPr bwMode="auto">
          <a:xfrm>
            <a:off x="5149850" y="4883150"/>
            <a:ext cx="3095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Установка даты праздничного дня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.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25957" name="Text Box 7"/>
          <p:cNvSpPr txBox="1">
            <a:spLocks noChangeArrowheads="1"/>
          </p:cNvSpPr>
          <p:nvPr/>
        </p:nvSpPr>
        <p:spPr bwMode="auto">
          <a:xfrm>
            <a:off x="5148263" y="5637213"/>
            <a:ext cx="36004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Нажать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 [X] 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для удаления блока </a:t>
            </a:r>
          </a:p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из графика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.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25958" name="Text Box 8"/>
          <p:cNvSpPr txBox="1">
            <a:spLocks noChangeArrowheads="1"/>
          </p:cNvSpPr>
          <p:nvPr/>
        </p:nvSpPr>
        <p:spPr bwMode="auto">
          <a:xfrm>
            <a:off x="5148263" y="6284913"/>
            <a:ext cx="35290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Нажать для добавления блоков в график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.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25959" name="Text Box 9"/>
          <p:cNvSpPr txBox="1">
            <a:spLocks noChangeArrowheads="1"/>
          </p:cNvSpPr>
          <p:nvPr/>
        </p:nvSpPr>
        <p:spPr bwMode="auto">
          <a:xfrm>
            <a:off x="5149850" y="4411663"/>
            <a:ext cx="35988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Выбор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 ERV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, работающего совместно с блоком.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25960" name="Rectangle 10"/>
          <p:cNvSpPr>
            <a:spLocks noChangeArrowheads="1"/>
          </p:cNvSpPr>
          <p:nvPr/>
        </p:nvSpPr>
        <p:spPr bwMode="auto">
          <a:xfrm>
            <a:off x="6948488" y="3284538"/>
            <a:ext cx="719137" cy="576262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5961" name="Line 11"/>
          <p:cNvSpPr>
            <a:spLocks noChangeShapeType="1"/>
          </p:cNvSpPr>
          <p:nvPr/>
        </p:nvSpPr>
        <p:spPr bwMode="auto">
          <a:xfrm>
            <a:off x="4859338" y="5046663"/>
            <a:ext cx="288925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5962" name="Line 12"/>
          <p:cNvSpPr>
            <a:spLocks noChangeShapeType="1"/>
          </p:cNvSpPr>
          <p:nvPr/>
        </p:nvSpPr>
        <p:spPr bwMode="auto">
          <a:xfrm>
            <a:off x="4572000" y="5876925"/>
            <a:ext cx="576263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5963" name="Rectangle 13"/>
          <p:cNvSpPr>
            <a:spLocks noChangeArrowheads="1"/>
          </p:cNvSpPr>
          <p:nvPr/>
        </p:nvSpPr>
        <p:spPr bwMode="auto">
          <a:xfrm>
            <a:off x="4283075" y="5661025"/>
            <a:ext cx="288925" cy="43180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5964" name="Line 14"/>
          <p:cNvSpPr>
            <a:spLocks noChangeShapeType="1"/>
          </p:cNvSpPr>
          <p:nvPr/>
        </p:nvSpPr>
        <p:spPr bwMode="auto">
          <a:xfrm>
            <a:off x="4859338" y="6503988"/>
            <a:ext cx="288925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5965" name="Line 15"/>
          <p:cNvSpPr>
            <a:spLocks noChangeShapeType="1"/>
          </p:cNvSpPr>
          <p:nvPr/>
        </p:nvSpPr>
        <p:spPr bwMode="auto">
          <a:xfrm flipH="1">
            <a:off x="6443663" y="3573463"/>
            <a:ext cx="504825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5966" name="Line 16"/>
          <p:cNvSpPr>
            <a:spLocks noChangeShapeType="1"/>
          </p:cNvSpPr>
          <p:nvPr/>
        </p:nvSpPr>
        <p:spPr bwMode="auto">
          <a:xfrm flipH="1">
            <a:off x="6443663" y="3573463"/>
            <a:ext cx="0" cy="8636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125967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473200"/>
            <a:ext cx="1754188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8" name="Rectangle 18"/>
          <p:cNvSpPr>
            <a:spLocks noChangeArrowheads="1"/>
          </p:cNvSpPr>
          <p:nvPr/>
        </p:nvSpPr>
        <p:spPr bwMode="auto">
          <a:xfrm>
            <a:off x="684213" y="3394075"/>
            <a:ext cx="1008062" cy="21748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324631" name="Text Box 23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  <p:sp>
        <p:nvSpPr>
          <p:cNvPr id="125973" name="Text Box 11"/>
          <p:cNvSpPr txBox="1">
            <a:spLocks noChangeArrowheads="1"/>
          </p:cNvSpPr>
          <p:nvPr/>
        </p:nvSpPr>
        <p:spPr bwMode="auto">
          <a:xfrm>
            <a:off x="622300" y="893763"/>
            <a:ext cx="6350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Работа по графику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7025" name="Group 49"/>
          <p:cNvGraphicFramePr>
            <a:graphicFrameLocks noGrp="1"/>
          </p:cNvGraphicFramePr>
          <p:nvPr/>
        </p:nvGraphicFramePr>
        <p:xfrm>
          <a:off x="755650" y="1916113"/>
          <a:ext cx="7559675" cy="2038224"/>
        </p:xfrm>
        <a:graphic>
          <a:graphicData uri="http://schemas.openxmlformats.org/drawingml/2006/table">
            <a:tbl>
              <a:tblPr/>
              <a:tblGrid>
                <a:gridCol w="1098550"/>
                <a:gridCol w="6461125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Меню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Функция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НЕТ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Работа пультов без оганичений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ВКЛ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Работа пультов без оганичений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ВЫКЛ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Пульты не действуют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УРОВЕНЬ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Когда внутренние блоки включены от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DMS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или центрального пульта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индивидуальное управление действует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 </a:t>
                      </a:r>
                      <a:endParaRPr kumimoji="1" lang="ru-RU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Когда внутренние блоки выключены от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DMS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или центрального пульта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индивидуальное управление не действует.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6998" name="Text Box 22"/>
          <p:cNvSpPr txBox="1">
            <a:spLocks noChangeArrowheads="1"/>
          </p:cNvSpPr>
          <p:nvPr/>
        </p:nvSpPr>
        <p:spPr bwMode="auto">
          <a:xfrm>
            <a:off x="636588" y="1484313"/>
            <a:ext cx="41640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800" b="1">
                <a:latin typeface="Arial Unicode MS" pitchFamily="34" charset="-128"/>
                <a:sym typeface="Wingdings" pitchFamily="2" charset="2"/>
              </a:rPr>
              <a:t>Индивидуальные пульты управления</a:t>
            </a:r>
            <a:endParaRPr lang="en-US" altLang="ko-KR" sz="1800" b="1">
              <a:latin typeface="Arial Unicode MS" pitchFamily="34" charset="-128"/>
            </a:endParaRPr>
          </a:p>
        </p:txBody>
      </p:sp>
      <p:sp>
        <p:nvSpPr>
          <p:cNvPr id="325661" name="Text Box 29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  <p:sp>
        <p:nvSpPr>
          <p:cNvPr id="127003" name="Text Box 11"/>
          <p:cNvSpPr txBox="1">
            <a:spLocks noChangeArrowheads="1"/>
          </p:cNvSpPr>
          <p:nvPr/>
        </p:nvSpPr>
        <p:spPr bwMode="auto">
          <a:xfrm>
            <a:off x="622300" y="893763"/>
            <a:ext cx="6350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Алгоритм работы по графику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590550" y="893763"/>
            <a:ext cx="72723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Учет электропотребления</a:t>
            </a:r>
            <a:r>
              <a:rPr lang="ru-RU" altLang="ko-KR" sz="2400" b="1">
                <a:latin typeface="Arial" pitchFamily="34" charset="0"/>
                <a:ea typeface="굴림" pitchFamily="34" charset="-127"/>
              </a:rPr>
              <a:t>: тарифная сетка</a:t>
            </a:r>
            <a:endParaRPr lang="en-US" altLang="ko-KR" sz="2400" b="1">
              <a:latin typeface="Arial" pitchFamily="34" charset="0"/>
              <a:ea typeface="굴림" pitchFamily="34" charset="-127"/>
            </a:endParaRPr>
          </a:p>
        </p:txBody>
      </p:sp>
      <p:pic>
        <p:nvPicPr>
          <p:cNvPr id="128004" name="Picture 4" descr="영문 전력분배 구간설정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4686300"/>
            <a:ext cx="4679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755650" y="1341438"/>
            <a:ext cx="79200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Данная настройка используется при многотарифной оплате электроэнергии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.</a:t>
            </a:r>
          </a:p>
          <a:p>
            <a:pPr algn="l"/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Для установки временных рамок необходима программа 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S-NET3.  </a:t>
            </a:r>
          </a:p>
        </p:txBody>
      </p:sp>
      <p:pic>
        <p:nvPicPr>
          <p:cNvPr id="12800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1063" y="3721100"/>
            <a:ext cx="4678362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7" name="Picture 7" descr="영문 전력분배 구간설정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338" y="2565400"/>
            <a:ext cx="467995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2554288"/>
            <a:ext cx="1535113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722313" y="4221163"/>
            <a:ext cx="1604962" cy="33655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326666" name="Text Box 10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  <p:sp>
        <p:nvSpPr>
          <p:cNvPr id="128012" name="Text Box 12"/>
          <p:cNvSpPr txBox="1">
            <a:spLocks noChangeArrowheads="1"/>
          </p:cNvSpPr>
          <p:nvPr/>
        </p:nvSpPr>
        <p:spPr bwMode="auto">
          <a:xfrm>
            <a:off x="2117725" y="6400800"/>
            <a:ext cx="6515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1200">
                <a:solidFill>
                  <a:srgbClr val="000099"/>
                </a:solidFill>
                <a:latin typeface="Arial Unicode MS" pitchFamily="34" charset="-128"/>
                <a:sym typeface="Wingdings" pitchFamily="2" charset="2"/>
              </a:rPr>
              <a:t>Сегменты с различными тарифами электроэнергии</a:t>
            </a:r>
            <a:r>
              <a:rPr lang="en-US" altLang="ko-KR" sz="1200">
                <a:solidFill>
                  <a:srgbClr val="000099"/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ru-RU" altLang="ko-KR" sz="1200">
                <a:solidFill>
                  <a:srgbClr val="000099"/>
                </a:solidFill>
                <a:latin typeface="Arial Unicode MS" pitchFamily="34" charset="-128"/>
                <a:sym typeface="Wingdings" pitchFamily="2" charset="2"/>
              </a:rPr>
              <a:t>задаются в окне программы </a:t>
            </a:r>
            <a:r>
              <a:rPr lang="en-US" altLang="ko-KR" sz="1200">
                <a:solidFill>
                  <a:srgbClr val="000099"/>
                </a:solidFill>
                <a:latin typeface="Arial Unicode MS" pitchFamily="34" charset="-128"/>
                <a:sym typeface="Wingdings" pitchFamily="2" charset="2"/>
              </a:rPr>
              <a:t>S-NET3.</a:t>
            </a:r>
            <a:endParaRPr lang="ru-RU" sz="1200">
              <a:solidFill>
                <a:srgbClr val="000099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2349500"/>
            <a:ext cx="1535113" cy="404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9" name="Text Box 5"/>
          <p:cNvSpPr txBox="1">
            <a:spLocks noChangeArrowheads="1"/>
          </p:cNvSpPr>
          <p:nvPr/>
        </p:nvSpPr>
        <p:spPr bwMode="auto">
          <a:xfrm>
            <a:off x="755650" y="1341438"/>
            <a:ext cx="7632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Данная настройка наиболее важна. Она задает распределение электроэнергии по потребителям.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.</a:t>
            </a:r>
            <a:endParaRPr lang="en-US" altLang="ko-KR" sz="1600">
              <a:latin typeface="Arial Unicode MS" pitchFamily="34" charset="-128"/>
            </a:endParaRPr>
          </a:p>
        </p:txBody>
      </p:sp>
      <p:pic>
        <p:nvPicPr>
          <p:cNvPr id="129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1863" y="2349500"/>
            <a:ext cx="6337300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2635250" y="2565400"/>
            <a:ext cx="503238" cy="230505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9032" name="Text Box 8"/>
          <p:cNvSpPr txBox="1">
            <a:spLocks noChangeArrowheads="1"/>
          </p:cNvSpPr>
          <p:nvPr/>
        </p:nvSpPr>
        <p:spPr bwMode="auto">
          <a:xfrm>
            <a:off x="2078038" y="5429250"/>
            <a:ext cx="2289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Адрес внутреннего блока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29033" name="Line 9"/>
          <p:cNvSpPr>
            <a:spLocks noChangeShapeType="1"/>
          </p:cNvSpPr>
          <p:nvPr/>
        </p:nvSpPr>
        <p:spPr bwMode="auto">
          <a:xfrm flipH="1">
            <a:off x="2916238" y="4867275"/>
            <a:ext cx="0" cy="649288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9034" name="Text Box 10"/>
          <p:cNvSpPr txBox="1">
            <a:spLocks noChangeArrowheads="1"/>
          </p:cNvSpPr>
          <p:nvPr/>
        </p:nvSpPr>
        <p:spPr bwMode="auto">
          <a:xfrm>
            <a:off x="1995488" y="5645150"/>
            <a:ext cx="114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Пр: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00.00.00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29035" name="Text Box 11"/>
          <p:cNvSpPr txBox="1">
            <a:spLocks noChangeArrowheads="1"/>
          </p:cNvSpPr>
          <p:nvPr/>
        </p:nvSpPr>
        <p:spPr bwMode="auto">
          <a:xfrm>
            <a:off x="3052763" y="5932488"/>
            <a:ext cx="27828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Адрес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 MAIN 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внутреннего блока</a:t>
            </a:r>
            <a:endParaRPr lang="en-US" altLang="ko-KR"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129036" name="Line 12"/>
          <p:cNvSpPr>
            <a:spLocks noChangeShapeType="1"/>
          </p:cNvSpPr>
          <p:nvPr/>
        </p:nvSpPr>
        <p:spPr bwMode="auto">
          <a:xfrm>
            <a:off x="2870200" y="5861050"/>
            <a:ext cx="0" cy="2159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9037" name="Line 13"/>
          <p:cNvSpPr>
            <a:spLocks noChangeShapeType="1"/>
          </p:cNvSpPr>
          <p:nvPr/>
        </p:nvSpPr>
        <p:spPr bwMode="auto">
          <a:xfrm>
            <a:off x="2870200" y="6076950"/>
            <a:ext cx="215900" cy="1588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9038" name="Line 14"/>
          <p:cNvSpPr>
            <a:spLocks noChangeShapeType="1"/>
          </p:cNvSpPr>
          <p:nvPr/>
        </p:nvSpPr>
        <p:spPr bwMode="auto">
          <a:xfrm>
            <a:off x="2693988" y="5861050"/>
            <a:ext cx="0" cy="4318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9039" name="Line 15"/>
          <p:cNvSpPr>
            <a:spLocks noChangeShapeType="1"/>
          </p:cNvSpPr>
          <p:nvPr/>
        </p:nvSpPr>
        <p:spPr bwMode="auto">
          <a:xfrm>
            <a:off x="2697163" y="6292850"/>
            <a:ext cx="388937" cy="1588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9040" name="Line 16"/>
          <p:cNvSpPr>
            <a:spLocks noChangeShapeType="1"/>
          </p:cNvSpPr>
          <p:nvPr/>
        </p:nvSpPr>
        <p:spPr bwMode="auto">
          <a:xfrm>
            <a:off x="2509838" y="5861050"/>
            <a:ext cx="0" cy="6477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>
            <a:off x="2509838" y="6502400"/>
            <a:ext cx="576262" cy="1588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9042" name="Text Box 18"/>
          <p:cNvSpPr txBox="1">
            <a:spLocks noChangeArrowheads="1"/>
          </p:cNvSpPr>
          <p:nvPr/>
        </p:nvSpPr>
        <p:spPr bwMode="auto">
          <a:xfrm>
            <a:off x="3044825" y="6148388"/>
            <a:ext cx="2411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Адрес модуля интерфейса</a:t>
            </a:r>
            <a:endParaRPr lang="en-US" altLang="ko-KR"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129043" name="Text Box 19"/>
          <p:cNvSpPr txBox="1">
            <a:spLocks noChangeArrowheads="1"/>
          </p:cNvSpPr>
          <p:nvPr/>
        </p:nvSpPr>
        <p:spPr bwMode="auto">
          <a:xfrm>
            <a:off x="3044825" y="6364288"/>
            <a:ext cx="2482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Адрес центрального пульта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5443538" y="2565400"/>
            <a:ext cx="719137" cy="2327275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9045" name="Text Box 21"/>
          <p:cNvSpPr txBox="1">
            <a:spLocks noChangeArrowheads="1"/>
          </p:cNvSpPr>
          <p:nvPr/>
        </p:nvSpPr>
        <p:spPr bwMode="auto">
          <a:xfrm>
            <a:off x="4938713" y="5148263"/>
            <a:ext cx="18669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Адрес счетчика электроэнергии / наружные блоки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29046" name="Line 22"/>
          <p:cNvSpPr>
            <a:spLocks noChangeShapeType="1"/>
          </p:cNvSpPr>
          <p:nvPr/>
        </p:nvSpPr>
        <p:spPr bwMode="auto">
          <a:xfrm flipH="1">
            <a:off x="5802313" y="4899025"/>
            <a:ext cx="0" cy="288925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9047" name="Rectangle 23"/>
          <p:cNvSpPr>
            <a:spLocks noChangeArrowheads="1"/>
          </p:cNvSpPr>
          <p:nvPr/>
        </p:nvSpPr>
        <p:spPr bwMode="auto">
          <a:xfrm>
            <a:off x="7315200" y="2565400"/>
            <a:ext cx="720725" cy="2320925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9048" name="Text Box 24"/>
          <p:cNvSpPr txBox="1">
            <a:spLocks noChangeArrowheads="1"/>
          </p:cNvSpPr>
          <p:nvPr/>
        </p:nvSpPr>
        <p:spPr bwMode="auto">
          <a:xfrm>
            <a:off x="6815138" y="5124450"/>
            <a:ext cx="17240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Адрес счетчика электроэнергии / наружные блоки</a:t>
            </a:r>
            <a:endParaRPr lang="en-US" altLang="ko-KR"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129049" name="Line 25"/>
          <p:cNvSpPr>
            <a:spLocks noChangeShapeType="1"/>
          </p:cNvSpPr>
          <p:nvPr/>
        </p:nvSpPr>
        <p:spPr bwMode="auto">
          <a:xfrm flipH="1">
            <a:off x="7675563" y="4870450"/>
            <a:ext cx="0" cy="358775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9050" name="Rectangle 26"/>
          <p:cNvSpPr>
            <a:spLocks noChangeArrowheads="1"/>
          </p:cNvSpPr>
          <p:nvPr/>
        </p:nvSpPr>
        <p:spPr bwMode="auto">
          <a:xfrm>
            <a:off x="466725" y="4537075"/>
            <a:ext cx="1512888" cy="50482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9051" name="Text Box 27"/>
          <p:cNvSpPr txBox="1">
            <a:spLocks noChangeArrowheads="1"/>
          </p:cNvSpPr>
          <p:nvPr/>
        </p:nvSpPr>
        <p:spPr bwMode="auto">
          <a:xfrm>
            <a:off x="4000500" y="2046288"/>
            <a:ext cx="4530725" cy="303212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10377" tIns="55189" rIns="110377" bIns="55189" anchor="ctr" anchorCtr="1"/>
          <a:lstStyle/>
          <a:p>
            <a:pPr algn="l" defTabSz="1103313">
              <a:spcBef>
                <a:spcPct val="50000"/>
              </a:spcBef>
            </a:pPr>
            <a:r>
              <a:rPr lang="ru-RU" altLang="ko-KR" sz="1600" b="1">
                <a:latin typeface="Arial Unicode MS" pitchFamily="34" charset="-128"/>
              </a:rPr>
              <a:t>Режим опроса по индивидуальному адресу</a:t>
            </a:r>
            <a:endParaRPr lang="en-US" altLang="ko-KR" sz="1600" b="1">
              <a:latin typeface="Arial Unicode MS" pitchFamily="34" charset="-128"/>
            </a:endParaRPr>
          </a:p>
        </p:txBody>
      </p:sp>
      <p:sp>
        <p:nvSpPr>
          <p:cNvPr id="327708" name="Text Box 28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  <p:sp>
        <p:nvSpPr>
          <p:cNvPr id="129054" name="Text Box 3"/>
          <p:cNvSpPr txBox="1">
            <a:spLocks noChangeArrowheads="1"/>
          </p:cNvSpPr>
          <p:nvPr/>
        </p:nvSpPr>
        <p:spPr bwMode="auto">
          <a:xfrm>
            <a:off x="590550" y="893763"/>
            <a:ext cx="77549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Учет электропотребления: конфигурация системы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437063"/>
            <a:ext cx="65532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395288" y="1268413"/>
            <a:ext cx="8280400" cy="3095625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30052" name="AutoShape 4"/>
          <p:cNvSpPr>
            <a:spLocks noChangeArrowheads="1"/>
          </p:cNvSpPr>
          <p:nvPr/>
        </p:nvSpPr>
        <p:spPr bwMode="auto">
          <a:xfrm>
            <a:off x="5541963" y="1879600"/>
            <a:ext cx="936625" cy="358775"/>
          </a:xfrm>
          <a:prstGeom prst="star16">
            <a:avLst>
              <a:gd name="adj" fmla="val 37500"/>
            </a:avLst>
          </a:prstGeom>
          <a:solidFill>
            <a:srgbClr val="0000FF">
              <a:alpha val="39999"/>
            </a:srgbClr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30053" name="AutoShape 5"/>
          <p:cNvSpPr>
            <a:spLocks noChangeArrowheads="1"/>
          </p:cNvSpPr>
          <p:nvPr/>
        </p:nvSpPr>
        <p:spPr bwMode="auto">
          <a:xfrm>
            <a:off x="6516688" y="1882775"/>
            <a:ext cx="936625" cy="358775"/>
          </a:xfrm>
          <a:prstGeom prst="star16">
            <a:avLst>
              <a:gd name="adj" fmla="val 37500"/>
            </a:avLst>
          </a:prstGeom>
          <a:solidFill>
            <a:srgbClr val="0000FF">
              <a:alpha val="39999"/>
            </a:srgbClr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30054" name="AutoShape 6"/>
          <p:cNvSpPr>
            <a:spLocks noChangeArrowheads="1"/>
          </p:cNvSpPr>
          <p:nvPr/>
        </p:nvSpPr>
        <p:spPr bwMode="auto">
          <a:xfrm>
            <a:off x="7596188" y="1884363"/>
            <a:ext cx="936625" cy="358775"/>
          </a:xfrm>
          <a:prstGeom prst="star16">
            <a:avLst>
              <a:gd name="adj" fmla="val 37500"/>
            </a:avLst>
          </a:prstGeom>
          <a:solidFill>
            <a:srgbClr val="0000FF">
              <a:alpha val="39999"/>
            </a:srgbClr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533511" name="Line 7"/>
          <p:cNvSpPr>
            <a:spLocks noChangeShapeType="1"/>
          </p:cNvSpPr>
          <p:nvPr/>
        </p:nvSpPr>
        <p:spPr bwMode="auto">
          <a:xfrm flipH="1">
            <a:off x="4211638" y="3686175"/>
            <a:ext cx="24812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3512" name="Line 8"/>
          <p:cNvSpPr>
            <a:spLocks noChangeShapeType="1"/>
          </p:cNvSpPr>
          <p:nvPr/>
        </p:nvSpPr>
        <p:spPr bwMode="auto">
          <a:xfrm flipH="1">
            <a:off x="3262313" y="3702050"/>
            <a:ext cx="263525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3513" name="Line 9"/>
          <p:cNvSpPr>
            <a:spLocks noChangeShapeType="1"/>
          </p:cNvSpPr>
          <p:nvPr/>
        </p:nvSpPr>
        <p:spPr bwMode="auto">
          <a:xfrm flipH="1" flipV="1">
            <a:off x="1476375" y="2492375"/>
            <a:ext cx="574675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30058" name="Text Box 10"/>
          <p:cNvSpPr txBox="1">
            <a:spLocks noChangeAspect="1" noChangeArrowheads="1"/>
          </p:cNvSpPr>
          <p:nvPr/>
        </p:nvSpPr>
        <p:spPr bwMode="auto">
          <a:xfrm>
            <a:off x="1665288" y="1531938"/>
            <a:ext cx="15890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ko-KR" b="1">
                <a:ea typeface="굴림" pitchFamily="34" charset="-127"/>
              </a:rPr>
              <a:t>Центральный пульт</a:t>
            </a:r>
            <a:endParaRPr lang="en-US" altLang="ko-KR" b="1">
              <a:ea typeface="굴림" pitchFamily="34" charset="-127"/>
            </a:endParaRPr>
          </a:p>
        </p:txBody>
      </p:sp>
      <p:sp>
        <p:nvSpPr>
          <p:cNvPr id="130059" name="Text Box 11"/>
          <p:cNvSpPr txBox="1">
            <a:spLocks noChangeAspect="1" noChangeArrowheads="1"/>
          </p:cNvSpPr>
          <p:nvPr/>
        </p:nvSpPr>
        <p:spPr bwMode="auto">
          <a:xfrm>
            <a:off x="827088" y="1722438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ea typeface="굴림" pitchFamily="34" charset="-127"/>
              </a:rPr>
              <a:t>DMS</a:t>
            </a:r>
          </a:p>
        </p:txBody>
      </p:sp>
      <p:sp>
        <p:nvSpPr>
          <p:cNvPr id="533516" name="Line 12"/>
          <p:cNvSpPr>
            <a:spLocks noChangeShapeType="1"/>
          </p:cNvSpPr>
          <p:nvPr/>
        </p:nvSpPr>
        <p:spPr bwMode="auto">
          <a:xfrm flipH="1">
            <a:off x="2805113" y="2478088"/>
            <a:ext cx="709612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3517" name="Line 13"/>
          <p:cNvSpPr>
            <a:spLocks noChangeShapeType="1"/>
          </p:cNvSpPr>
          <p:nvPr/>
        </p:nvSpPr>
        <p:spPr bwMode="auto">
          <a:xfrm flipH="1">
            <a:off x="3276600" y="2478088"/>
            <a:ext cx="238125" cy="1587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3518" name="Line 14"/>
          <p:cNvSpPr>
            <a:spLocks noChangeShapeType="1"/>
          </p:cNvSpPr>
          <p:nvPr/>
        </p:nvSpPr>
        <p:spPr bwMode="auto">
          <a:xfrm flipH="1">
            <a:off x="3276600" y="2636838"/>
            <a:ext cx="0" cy="1081087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3519" name="Line 15"/>
          <p:cNvSpPr>
            <a:spLocks noChangeShapeType="1"/>
          </p:cNvSpPr>
          <p:nvPr/>
        </p:nvSpPr>
        <p:spPr bwMode="auto">
          <a:xfrm flipH="1" flipV="1">
            <a:off x="4211638" y="2492375"/>
            <a:ext cx="363537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30064" name="Picture 16" descr="4w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0025" y="2201863"/>
            <a:ext cx="881063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65" name="Picture 17" descr="4w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31113" y="2201863"/>
            <a:ext cx="88265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66" name="Picture 18" descr="DMS최종사진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2060575"/>
            <a:ext cx="1008062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67" name="Text Box 19"/>
          <p:cNvSpPr txBox="1">
            <a:spLocks noChangeAspect="1" noChangeArrowheads="1"/>
          </p:cNvSpPr>
          <p:nvPr/>
        </p:nvSpPr>
        <p:spPr bwMode="auto">
          <a:xfrm>
            <a:off x="323850" y="836613"/>
            <a:ext cx="54816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800" b="1">
                <a:ea typeface="굴림" pitchFamily="34" charset="-127"/>
                <a:sym typeface="Wingdings" pitchFamily="2" charset="2"/>
              </a:rPr>
              <a:t> DMS </a:t>
            </a:r>
            <a:r>
              <a:rPr lang="ru-RU" altLang="ko-KR" sz="1800" b="1">
                <a:ea typeface="굴림" pitchFamily="34" charset="-127"/>
                <a:sym typeface="Wingdings" pitchFamily="2" charset="2"/>
              </a:rPr>
              <a:t>: режим опроса по индивидуальному адресу</a:t>
            </a:r>
            <a:endParaRPr lang="en-US" altLang="ko-KR" sz="1800" b="1">
              <a:ea typeface="굴림" pitchFamily="34" charset="-127"/>
            </a:endParaRPr>
          </a:p>
        </p:txBody>
      </p:sp>
      <p:sp>
        <p:nvSpPr>
          <p:cNvPr id="130068" name="Text Box 20"/>
          <p:cNvSpPr txBox="1">
            <a:spLocks noChangeAspect="1" noChangeArrowheads="1"/>
          </p:cNvSpPr>
          <p:nvPr/>
        </p:nvSpPr>
        <p:spPr bwMode="auto">
          <a:xfrm>
            <a:off x="1776413" y="3717925"/>
            <a:ext cx="1296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600" b="1">
                <a:ea typeface="굴림" pitchFamily="34" charset="-127"/>
              </a:rPr>
              <a:t>Room mode</a:t>
            </a:r>
          </a:p>
        </p:txBody>
      </p:sp>
      <p:sp>
        <p:nvSpPr>
          <p:cNvPr id="130069" name="Text Box 21"/>
          <p:cNvSpPr txBox="1">
            <a:spLocks noChangeAspect="1" noChangeArrowheads="1"/>
          </p:cNvSpPr>
          <p:nvPr/>
        </p:nvSpPr>
        <p:spPr bwMode="auto">
          <a:xfrm>
            <a:off x="5634038" y="1687513"/>
            <a:ext cx="742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ea typeface="굴림" pitchFamily="34" charset="-127"/>
              </a:rPr>
              <a:t>Main 0</a:t>
            </a:r>
          </a:p>
          <a:p>
            <a:pPr algn="l"/>
            <a:r>
              <a:rPr lang="en-US" altLang="ko-KR" b="1">
                <a:ea typeface="굴림" pitchFamily="34" charset="-127"/>
              </a:rPr>
              <a:t>RMC 0</a:t>
            </a:r>
          </a:p>
        </p:txBody>
      </p:sp>
      <p:sp>
        <p:nvSpPr>
          <p:cNvPr id="130070" name="Text Box 22"/>
          <p:cNvSpPr txBox="1">
            <a:spLocks noChangeAspect="1" noChangeArrowheads="1"/>
          </p:cNvSpPr>
          <p:nvPr/>
        </p:nvSpPr>
        <p:spPr bwMode="auto">
          <a:xfrm>
            <a:off x="6623050" y="1687513"/>
            <a:ext cx="742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ea typeface="굴림" pitchFamily="34" charset="-127"/>
              </a:rPr>
              <a:t>Main 1</a:t>
            </a:r>
          </a:p>
          <a:p>
            <a:pPr algn="l"/>
            <a:r>
              <a:rPr lang="en-US" altLang="ko-KR" b="1">
                <a:ea typeface="굴림" pitchFamily="34" charset="-127"/>
              </a:rPr>
              <a:t>RMC 0</a:t>
            </a:r>
          </a:p>
        </p:txBody>
      </p:sp>
      <p:sp>
        <p:nvSpPr>
          <p:cNvPr id="130071" name="Text Box 23"/>
          <p:cNvSpPr txBox="1">
            <a:spLocks noChangeAspect="1" noChangeArrowheads="1"/>
          </p:cNvSpPr>
          <p:nvPr/>
        </p:nvSpPr>
        <p:spPr bwMode="auto">
          <a:xfrm>
            <a:off x="7693025" y="1687513"/>
            <a:ext cx="742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ea typeface="굴림" pitchFamily="34" charset="-127"/>
              </a:rPr>
              <a:t>Main 2</a:t>
            </a:r>
          </a:p>
          <a:p>
            <a:pPr algn="l"/>
            <a:r>
              <a:rPr lang="en-US" altLang="ko-KR" b="1">
                <a:ea typeface="굴림" pitchFamily="34" charset="-127"/>
              </a:rPr>
              <a:t>RMC 0</a:t>
            </a:r>
          </a:p>
        </p:txBody>
      </p:sp>
      <p:pic>
        <p:nvPicPr>
          <p:cNvPr id="130072" name="Picture 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2974975"/>
            <a:ext cx="1366837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73" name="Text Box 25"/>
          <p:cNvSpPr txBox="1">
            <a:spLocks noChangeAspect="1" noChangeArrowheads="1"/>
          </p:cNvSpPr>
          <p:nvPr/>
        </p:nvSpPr>
        <p:spPr bwMode="auto">
          <a:xfrm>
            <a:off x="4572000" y="1387475"/>
            <a:ext cx="4019550" cy="314325"/>
          </a:xfrm>
          <a:prstGeom prst="rect">
            <a:avLst/>
          </a:prstGeom>
          <a:solidFill>
            <a:srgbClr val="FFCC00"/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b="1">
                <a:ea typeface="굴림" pitchFamily="34" charset="-127"/>
              </a:rPr>
              <a:t>RMC </a:t>
            </a:r>
            <a:r>
              <a:rPr lang="ru-RU" altLang="ko-KR" b="1">
                <a:ea typeface="굴림" pitchFamily="34" charset="-127"/>
              </a:rPr>
              <a:t>адрес не имеет значения</a:t>
            </a:r>
            <a:r>
              <a:rPr lang="en-US" altLang="ko-KR" b="1">
                <a:ea typeface="굴림" pitchFamily="34" charset="-127"/>
              </a:rPr>
              <a:t> DMS</a:t>
            </a:r>
          </a:p>
        </p:txBody>
      </p:sp>
      <p:pic>
        <p:nvPicPr>
          <p:cNvPr id="130074" name="Picture 26" descr="MCM-A202_Low해상도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2060575"/>
            <a:ext cx="78581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75" name="Picture 27" descr="DVMP2실외기_3"/>
          <p:cNvPicPr>
            <a:picLocks noChangeAspect="1" noChangeArrowheads="1"/>
          </p:cNvPicPr>
          <p:nvPr/>
        </p:nvPicPr>
        <p:blipFill>
          <a:blip r:embed="rId7">
            <a:lum bright="-10000" contrast="10000"/>
          </a:blip>
          <a:srcRect/>
          <a:stretch>
            <a:fillRect/>
          </a:stretch>
        </p:blipFill>
        <p:spPr bwMode="auto">
          <a:xfrm>
            <a:off x="4565650" y="1917700"/>
            <a:ext cx="6508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76" name="Picture 28" descr="4wa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29263" y="2205038"/>
            <a:ext cx="881062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77" name="Picture 29" descr="4w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3440113"/>
            <a:ext cx="881063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78" name="Picture 30" descr="4w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34288" y="3440113"/>
            <a:ext cx="88265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79" name="Text Box 31"/>
          <p:cNvSpPr txBox="1">
            <a:spLocks noChangeAspect="1" noChangeArrowheads="1"/>
          </p:cNvSpPr>
          <p:nvPr/>
        </p:nvSpPr>
        <p:spPr bwMode="auto">
          <a:xfrm>
            <a:off x="5637213" y="2925763"/>
            <a:ext cx="742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ea typeface="굴림" pitchFamily="34" charset="-127"/>
              </a:rPr>
              <a:t>Main 0</a:t>
            </a:r>
          </a:p>
          <a:p>
            <a:pPr algn="l"/>
            <a:r>
              <a:rPr lang="en-US" altLang="ko-KR" b="1">
                <a:ea typeface="굴림" pitchFamily="34" charset="-127"/>
              </a:rPr>
              <a:t>RMC 1</a:t>
            </a:r>
          </a:p>
        </p:txBody>
      </p:sp>
      <p:sp>
        <p:nvSpPr>
          <p:cNvPr id="130080" name="Text Box 32"/>
          <p:cNvSpPr txBox="1">
            <a:spLocks noChangeAspect="1" noChangeArrowheads="1"/>
          </p:cNvSpPr>
          <p:nvPr/>
        </p:nvSpPr>
        <p:spPr bwMode="auto">
          <a:xfrm>
            <a:off x="6626225" y="2925763"/>
            <a:ext cx="742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ea typeface="굴림" pitchFamily="34" charset="-127"/>
              </a:rPr>
              <a:t>Main 1</a:t>
            </a:r>
          </a:p>
          <a:p>
            <a:pPr algn="l"/>
            <a:r>
              <a:rPr lang="en-US" altLang="ko-KR" b="1">
                <a:ea typeface="굴림" pitchFamily="34" charset="-127"/>
              </a:rPr>
              <a:t>RMC 2</a:t>
            </a:r>
          </a:p>
        </p:txBody>
      </p:sp>
      <p:sp>
        <p:nvSpPr>
          <p:cNvPr id="130081" name="Text Box 33"/>
          <p:cNvSpPr txBox="1">
            <a:spLocks noChangeAspect="1" noChangeArrowheads="1"/>
          </p:cNvSpPr>
          <p:nvPr/>
        </p:nvSpPr>
        <p:spPr bwMode="auto">
          <a:xfrm>
            <a:off x="7696200" y="2925763"/>
            <a:ext cx="742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ea typeface="굴림" pitchFamily="34" charset="-127"/>
              </a:rPr>
              <a:t>Main 2</a:t>
            </a:r>
          </a:p>
          <a:p>
            <a:pPr algn="l"/>
            <a:r>
              <a:rPr lang="en-US" altLang="ko-KR" b="1">
                <a:ea typeface="굴림" pitchFamily="34" charset="-127"/>
              </a:rPr>
              <a:t>RMC 3</a:t>
            </a:r>
          </a:p>
        </p:txBody>
      </p:sp>
      <p:pic>
        <p:nvPicPr>
          <p:cNvPr id="130082" name="Picture 34" descr="DVMP2실외기_3"/>
          <p:cNvPicPr>
            <a:picLocks noChangeAspect="1" noChangeArrowheads="1"/>
          </p:cNvPicPr>
          <p:nvPr/>
        </p:nvPicPr>
        <p:blipFill>
          <a:blip r:embed="rId7">
            <a:lum bright="-10000" contrast="10000"/>
          </a:blip>
          <a:srcRect/>
          <a:stretch>
            <a:fillRect/>
          </a:stretch>
        </p:blipFill>
        <p:spPr bwMode="auto">
          <a:xfrm>
            <a:off x="4568825" y="3155950"/>
            <a:ext cx="6508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83" name="Picture 35" descr="4wa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32438" y="3443288"/>
            <a:ext cx="881062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84" name="Picture 36" descr="K3 ON K4 OF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51050" y="2997200"/>
            <a:ext cx="792163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85" name="Picture 37" descr="DVMP2중계기_Small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90913" y="2349500"/>
            <a:ext cx="9366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86" name="Picture 38" descr="DVMP2중계기_Small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92500" y="3544888"/>
            <a:ext cx="9366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87" name="Text Box 39"/>
          <p:cNvSpPr txBox="1">
            <a:spLocks noChangeAspect="1" noChangeArrowheads="1"/>
          </p:cNvSpPr>
          <p:nvPr/>
        </p:nvSpPr>
        <p:spPr bwMode="auto">
          <a:xfrm>
            <a:off x="3241675" y="1831975"/>
            <a:ext cx="12588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ko-KR" b="1">
                <a:ea typeface="굴림" pitchFamily="34" charset="-127"/>
              </a:rPr>
              <a:t>Модуль интерфейса</a:t>
            </a:r>
            <a:endParaRPr lang="en-US" altLang="ko-KR" b="1">
              <a:ea typeface="굴림" pitchFamily="34" charset="-127"/>
            </a:endParaRPr>
          </a:p>
        </p:txBody>
      </p:sp>
      <p:sp>
        <p:nvSpPr>
          <p:cNvPr id="130088" name="Rectangle 40"/>
          <p:cNvSpPr>
            <a:spLocks noChangeArrowheads="1"/>
          </p:cNvSpPr>
          <p:nvPr/>
        </p:nvSpPr>
        <p:spPr bwMode="auto">
          <a:xfrm>
            <a:off x="4067175" y="2382838"/>
            <a:ext cx="215900" cy="215900"/>
          </a:xfrm>
          <a:prstGeom prst="rect">
            <a:avLst/>
          </a:prstGeom>
          <a:solidFill>
            <a:schemeClr val="bg1"/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ea typeface="굴림" pitchFamily="34" charset="-127"/>
              </a:rPr>
              <a:t>0</a:t>
            </a:r>
          </a:p>
        </p:txBody>
      </p:sp>
      <p:sp>
        <p:nvSpPr>
          <p:cNvPr id="130089" name="Rectangle 41"/>
          <p:cNvSpPr>
            <a:spLocks noChangeArrowheads="1"/>
          </p:cNvSpPr>
          <p:nvPr/>
        </p:nvSpPr>
        <p:spPr bwMode="auto">
          <a:xfrm>
            <a:off x="4068763" y="3594100"/>
            <a:ext cx="215900" cy="215900"/>
          </a:xfrm>
          <a:prstGeom prst="rect">
            <a:avLst/>
          </a:prstGeom>
          <a:solidFill>
            <a:schemeClr val="bg1"/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ea typeface="굴림" pitchFamily="34" charset="-127"/>
              </a:rPr>
              <a:t>1</a:t>
            </a:r>
          </a:p>
        </p:txBody>
      </p:sp>
      <p:sp>
        <p:nvSpPr>
          <p:cNvPr id="130090" name="Rectangle 42"/>
          <p:cNvSpPr>
            <a:spLocks noChangeArrowheads="1"/>
          </p:cNvSpPr>
          <p:nvPr/>
        </p:nvSpPr>
        <p:spPr bwMode="auto">
          <a:xfrm>
            <a:off x="2339975" y="2636838"/>
            <a:ext cx="215900" cy="215900"/>
          </a:xfrm>
          <a:prstGeom prst="rect">
            <a:avLst/>
          </a:prstGeom>
          <a:solidFill>
            <a:schemeClr val="bg1"/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ea typeface="굴림" pitchFamily="34" charset="-127"/>
              </a:rPr>
              <a:t>0</a:t>
            </a:r>
          </a:p>
        </p:txBody>
      </p:sp>
      <p:sp>
        <p:nvSpPr>
          <p:cNvPr id="130091" name="Rectangle 43"/>
          <p:cNvSpPr>
            <a:spLocks noChangeArrowheads="1"/>
          </p:cNvSpPr>
          <p:nvPr/>
        </p:nvSpPr>
        <p:spPr bwMode="auto">
          <a:xfrm>
            <a:off x="1258888" y="5300663"/>
            <a:ext cx="649287" cy="144145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30092" name="Freeform 44"/>
          <p:cNvSpPr>
            <a:spLocks/>
          </p:cNvSpPr>
          <p:nvPr/>
        </p:nvSpPr>
        <p:spPr bwMode="auto">
          <a:xfrm>
            <a:off x="1908175" y="5133975"/>
            <a:ext cx="4392613" cy="887413"/>
          </a:xfrm>
          <a:custGeom>
            <a:avLst/>
            <a:gdLst>
              <a:gd name="T0" fmla="*/ 0 w 2903"/>
              <a:gd name="T1" fmla="*/ 559 h 559"/>
              <a:gd name="T2" fmla="*/ 1496 w 2903"/>
              <a:gd name="T3" fmla="*/ 15 h 559"/>
              <a:gd name="T4" fmla="*/ 2903 w 2903"/>
              <a:gd name="T5" fmla="*/ 468 h 559"/>
              <a:gd name="T6" fmla="*/ 0 60000 65536"/>
              <a:gd name="T7" fmla="*/ 0 60000 65536"/>
              <a:gd name="T8" fmla="*/ 0 60000 65536"/>
              <a:gd name="T9" fmla="*/ 0 w 2903"/>
              <a:gd name="T10" fmla="*/ 0 h 559"/>
              <a:gd name="T11" fmla="*/ 2903 w 2903"/>
              <a:gd name="T12" fmla="*/ 559 h 5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03" h="559">
                <a:moveTo>
                  <a:pt x="0" y="559"/>
                </a:moveTo>
                <a:cubicBezTo>
                  <a:pt x="506" y="294"/>
                  <a:pt x="1012" y="30"/>
                  <a:pt x="1496" y="15"/>
                </a:cubicBezTo>
                <a:cubicBezTo>
                  <a:pt x="1980" y="0"/>
                  <a:pt x="2441" y="234"/>
                  <a:pt x="2903" y="468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30093" name="Text Box 45"/>
          <p:cNvSpPr txBox="1">
            <a:spLocks noChangeAspect="1" noChangeArrowheads="1"/>
          </p:cNvSpPr>
          <p:nvPr/>
        </p:nvSpPr>
        <p:spPr bwMode="auto">
          <a:xfrm>
            <a:off x="5681663" y="5500688"/>
            <a:ext cx="3227387" cy="590550"/>
          </a:xfrm>
          <a:prstGeom prst="rect">
            <a:avLst/>
          </a:prstGeom>
          <a:solidFill>
            <a:srgbClr val="FFFF00"/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ea typeface="굴림" pitchFamily="34" charset="-127"/>
              </a:rPr>
              <a:t>Результаты электропотребления</a:t>
            </a:r>
          </a:p>
          <a:p>
            <a:pPr algn="l"/>
            <a:r>
              <a:rPr lang="en-US" altLang="ko-KR" sz="1600" b="1">
                <a:ea typeface="굴림" pitchFamily="34" charset="-127"/>
              </a:rPr>
              <a:t> </a:t>
            </a:r>
            <a:r>
              <a:rPr lang="ru-RU" altLang="ko-KR" sz="1600" b="1">
                <a:ea typeface="굴림" pitchFamily="34" charset="-127"/>
              </a:rPr>
              <a:t>распределяются по адресу</a:t>
            </a:r>
            <a:r>
              <a:rPr lang="en-US" altLang="ko-KR" sz="1600" b="1">
                <a:ea typeface="굴림" pitchFamily="34" charset="-127"/>
              </a:rPr>
              <a:t>MAIN</a:t>
            </a:r>
          </a:p>
        </p:txBody>
      </p:sp>
      <p:sp>
        <p:nvSpPr>
          <p:cNvPr id="327708" name="Text Box 28"/>
          <p:cNvSpPr txBox="1">
            <a:spLocks noChangeArrowheads="1"/>
          </p:cNvSpPr>
          <p:nvPr/>
        </p:nvSpPr>
        <p:spPr bwMode="auto">
          <a:xfrm>
            <a:off x="152400" y="73025"/>
            <a:ext cx="61102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3600" b="1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Учет электропотребления</a:t>
            </a:r>
            <a:endParaRPr lang="en-US" altLang="ko-KR" sz="3600" b="1">
              <a:solidFill>
                <a:schemeClr val="tx2"/>
              </a:solidFill>
              <a:latin typeface="Arial" pitchFamily="34" charset="0"/>
              <a:ea typeface="굴림" pitchFamily="34" charset="-127"/>
            </a:endParaRPr>
          </a:p>
        </p:txBody>
      </p:sp>
      <p:sp>
        <p:nvSpPr>
          <p:cNvPr id="130096" name="Rectangle 48"/>
          <p:cNvSpPr>
            <a:spLocks noChangeArrowheads="1"/>
          </p:cNvSpPr>
          <p:nvPr/>
        </p:nvSpPr>
        <p:spPr bwMode="auto">
          <a:xfrm>
            <a:off x="2387600" y="3149600"/>
            <a:ext cx="266700" cy="546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FF00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437063"/>
            <a:ext cx="6624637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Rectangle 3"/>
          <p:cNvSpPr>
            <a:spLocks noChangeArrowheads="1"/>
          </p:cNvSpPr>
          <p:nvPr/>
        </p:nvSpPr>
        <p:spPr bwMode="auto">
          <a:xfrm>
            <a:off x="395288" y="1268413"/>
            <a:ext cx="8280400" cy="3095625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31076" name="AutoShape 4"/>
          <p:cNvSpPr>
            <a:spLocks noChangeArrowheads="1"/>
          </p:cNvSpPr>
          <p:nvPr/>
        </p:nvSpPr>
        <p:spPr bwMode="auto">
          <a:xfrm>
            <a:off x="5541963" y="1879600"/>
            <a:ext cx="936625" cy="358775"/>
          </a:xfrm>
          <a:prstGeom prst="star16">
            <a:avLst>
              <a:gd name="adj" fmla="val 37500"/>
            </a:avLst>
          </a:prstGeom>
          <a:solidFill>
            <a:srgbClr val="FF0000">
              <a:alpha val="39999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31077" name="AutoShape 5"/>
          <p:cNvSpPr>
            <a:spLocks noChangeArrowheads="1"/>
          </p:cNvSpPr>
          <p:nvPr/>
        </p:nvSpPr>
        <p:spPr bwMode="auto">
          <a:xfrm>
            <a:off x="6516688" y="1882775"/>
            <a:ext cx="936625" cy="358775"/>
          </a:xfrm>
          <a:prstGeom prst="star16">
            <a:avLst>
              <a:gd name="adj" fmla="val 37500"/>
            </a:avLst>
          </a:prstGeom>
          <a:solidFill>
            <a:srgbClr val="FF0000">
              <a:alpha val="39999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31078" name="AutoShape 6"/>
          <p:cNvSpPr>
            <a:spLocks noChangeArrowheads="1"/>
          </p:cNvSpPr>
          <p:nvPr/>
        </p:nvSpPr>
        <p:spPr bwMode="auto">
          <a:xfrm>
            <a:off x="7596188" y="1884363"/>
            <a:ext cx="936625" cy="358775"/>
          </a:xfrm>
          <a:prstGeom prst="star16">
            <a:avLst>
              <a:gd name="adj" fmla="val 37500"/>
            </a:avLst>
          </a:prstGeom>
          <a:solidFill>
            <a:srgbClr val="FF0000">
              <a:alpha val="39999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534535" name="Line 7"/>
          <p:cNvSpPr>
            <a:spLocks noChangeShapeType="1"/>
          </p:cNvSpPr>
          <p:nvPr/>
        </p:nvSpPr>
        <p:spPr bwMode="auto">
          <a:xfrm flipH="1">
            <a:off x="4211638" y="3686175"/>
            <a:ext cx="24812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4536" name="Line 8"/>
          <p:cNvSpPr>
            <a:spLocks noChangeShapeType="1"/>
          </p:cNvSpPr>
          <p:nvPr/>
        </p:nvSpPr>
        <p:spPr bwMode="auto">
          <a:xfrm flipH="1">
            <a:off x="3262313" y="3702050"/>
            <a:ext cx="263525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4537" name="Line 9"/>
          <p:cNvSpPr>
            <a:spLocks noChangeShapeType="1"/>
          </p:cNvSpPr>
          <p:nvPr/>
        </p:nvSpPr>
        <p:spPr bwMode="auto">
          <a:xfrm flipH="1" flipV="1">
            <a:off x="1476375" y="2492375"/>
            <a:ext cx="574675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31083" name="Text Box 11"/>
          <p:cNvSpPr txBox="1">
            <a:spLocks noChangeAspect="1" noChangeArrowheads="1"/>
          </p:cNvSpPr>
          <p:nvPr/>
        </p:nvSpPr>
        <p:spPr bwMode="auto">
          <a:xfrm>
            <a:off x="827088" y="1722438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ea typeface="굴림" pitchFamily="34" charset="-127"/>
              </a:rPr>
              <a:t>DMS</a:t>
            </a:r>
          </a:p>
        </p:txBody>
      </p:sp>
      <p:sp>
        <p:nvSpPr>
          <p:cNvPr id="534540" name="Line 12"/>
          <p:cNvSpPr>
            <a:spLocks noChangeShapeType="1"/>
          </p:cNvSpPr>
          <p:nvPr/>
        </p:nvSpPr>
        <p:spPr bwMode="auto">
          <a:xfrm flipH="1">
            <a:off x="2805113" y="2478088"/>
            <a:ext cx="709612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4541" name="Line 13"/>
          <p:cNvSpPr>
            <a:spLocks noChangeShapeType="1"/>
          </p:cNvSpPr>
          <p:nvPr/>
        </p:nvSpPr>
        <p:spPr bwMode="auto">
          <a:xfrm flipH="1">
            <a:off x="3276600" y="2478088"/>
            <a:ext cx="238125" cy="1587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4542" name="Line 14"/>
          <p:cNvSpPr>
            <a:spLocks noChangeShapeType="1"/>
          </p:cNvSpPr>
          <p:nvPr/>
        </p:nvSpPr>
        <p:spPr bwMode="auto">
          <a:xfrm flipH="1">
            <a:off x="3276600" y="2636838"/>
            <a:ext cx="0" cy="1081087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4543" name="Line 15"/>
          <p:cNvSpPr>
            <a:spLocks noChangeShapeType="1"/>
          </p:cNvSpPr>
          <p:nvPr/>
        </p:nvSpPr>
        <p:spPr bwMode="auto">
          <a:xfrm flipH="1" flipV="1">
            <a:off x="4211638" y="2492375"/>
            <a:ext cx="363537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31088" name="Picture 16" descr="4w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0025" y="2201863"/>
            <a:ext cx="881063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9" name="Picture 17" descr="4w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31113" y="2201863"/>
            <a:ext cx="88265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90" name="Picture 18" descr="DMS최종사진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2060575"/>
            <a:ext cx="1008062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92" name="Text Box 20"/>
          <p:cNvSpPr txBox="1">
            <a:spLocks noChangeAspect="1" noChangeArrowheads="1"/>
          </p:cNvSpPr>
          <p:nvPr/>
        </p:nvSpPr>
        <p:spPr bwMode="auto">
          <a:xfrm>
            <a:off x="1801813" y="3717925"/>
            <a:ext cx="1296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600" b="1">
                <a:ea typeface="굴림" pitchFamily="34" charset="-127"/>
              </a:rPr>
              <a:t>Group mode</a:t>
            </a:r>
          </a:p>
        </p:txBody>
      </p:sp>
      <p:sp>
        <p:nvSpPr>
          <p:cNvPr id="131093" name="Text Box 21"/>
          <p:cNvSpPr txBox="1">
            <a:spLocks noChangeAspect="1" noChangeArrowheads="1"/>
          </p:cNvSpPr>
          <p:nvPr/>
        </p:nvSpPr>
        <p:spPr bwMode="auto">
          <a:xfrm>
            <a:off x="5634038" y="1687513"/>
            <a:ext cx="742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ea typeface="굴림" pitchFamily="34" charset="-127"/>
              </a:rPr>
              <a:t>Main 0</a:t>
            </a:r>
          </a:p>
          <a:p>
            <a:pPr algn="l"/>
            <a:r>
              <a:rPr lang="en-US" altLang="ko-KR" b="1">
                <a:ea typeface="굴림" pitchFamily="34" charset="-127"/>
              </a:rPr>
              <a:t>RMC 0</a:t>
            </a:r>
          </a:p>
        </p:txBody>
      </p:sp>
      <p:sp>
        <p:nvSpPr>
          <p:cNvPr id="131094" name="Text Box 22"/>
          <p:cNvSpPr txBox="1">
            <a:spLocks noChangeAspect="1" noChangeArrowheads="1"/>
          </p:cNvSpPr>
          <p:nvPr/>
        </p:nvSpPr>
        <p:spPr bwMode="auto">
          <a:xfrm>
            <a:off x="6623050" y="1687513"/>
            <a:ext cx="742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ea typeface="굴림" pitchFamily="34" charset="-127"/>
              </a:rPr>
              <a:t>Main 1</a:t>
            </a:r>
          </a:p>
          <a:p>
            <a:pPr algn="l"/>
            <a:r>
              <a:rPr lang="en-US" altLang="ko-KR" b="1">
                <a:ea typeface="굴림" pitchFamily="34" charset="-127"/>
              </a:rPr>
              <a:t>RMC 0</a:t>
            </a:r>
          </a:p>
        </p:txBody>
      </p:sp>
      <p:sp>
        <p:nvSpPr>
          <p:cNvPr id="131095" name="Text Box 23"/>
          <p:cNvSpPr txBox="1">
            <a:spLocks noChangeAspect="1" noChangeArrowheads="1"/>
          </p:cNvSpPr>
          <p:nvPr/>
        </p:nvSpPr>
        <p:spPr bwMode="auto">
          <a:xfrm>
            <a:off x="7693025" y="1687513"/>
            <a:ext cx="742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ea typeface="굴림" pitchFamily="34" charset="-127"/>
              </a:rPr>
              <a:t>Main 2</a:t>
            </a:r>
          </a:p>
          <a:p>
            <a:pPr algn="l"/>
            <a:r>
              <a:rPr lang="en-US" altLang="ko-KR" b="1">
                <a:ea typeface="굴림" pitchFamily="34" charset="-127"/>
              </a:rPr>
              <a:t>RMC 0</a:t>
            </a:r>
          </a:p>
        </p:txBody>
      </p:sp>
      <p:sp>
        <p:nvSpPr>
          <p:cNvPr id="131096" name="Text Box 24"/>
          <p:cNvSpPr txBox="1">
            <a:spLocks noChangeAspect="1" noChangeArrowheads="1"/>
          </p:cNvSpPr>
          <p:nvPr/>
        </p:nvSpPr>
        <p:spPr bwMode="auto">
          <a:xfrm>
            <a:off x="4859338" y="1387475"/>
            <a:ext cx="3671887" cy="314325"/>
          </a:xfrm>
          <a:prstGeom prst="rect">
            <a:avLst/>
          </a:prstGeom>
          <a:solidFill>
            <a:srgbClr val="FFCC00"/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b="1">
                <a:ea typeface="굴림" pitchFamily="34" charset="-127"/>
              </a:rPr>
              <a:t>Используются оба адреса:</a:t>
            </a:r>
            <a:r>
              <a:rPr lang="en-US" altLang="ko-KR" b="1">
                <a:ea typeface="굴림" pitchFamily="34" charset="-127"/>
              </a:rPr>
              <a:t> MAIN </a:t>
            </a:r>
            <a:r>
              <a:rPr lang="ru-RU" altLang="ko-KR" b="1">
                <a:ea typeface="굴림" pitchFamily="34" charset="-127"/>
              </a:rPr>
              <a:t>и</a:t>
            </a:r>
            <a:r>
              <a:rPr lang="en-US" altLang="ko-KR" b="1">
                <a:ea typeface="굴림" pitchFamily="34" charset="-127"/>
              </a:rPr>
              <a:t> RMC</a:t>
            </a:r>
          </a:p>
        </p:txBody>
      </p:sp>
      <p:pic>
        <p:nvPicPr>
          <p:cNvPr id="131097" name="Picture 25" descr="MCM-A202_Low해상도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2060575"/>
            <a:ext cx="78581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98" name="Picture 26" descr="DVMP2실외기_3"/>
          <p:cNvPicPr>
            <a:picLocks noChangeAspect="1" noChangeArrowheads="1"/>
          </p:cNvPicPr>
          <p:nvPr/>
        </p:nvPicPr>
        <p:blipFill>
          <a:blip r:embed="rId6">
            <a:lum bright="-10000" contrast="10000"/>
          </a:blip>
          <a:srcRect/>
          <a:stretch>
            <a:fillRect/>
          </a:stretch>
        </p:blipFill>
        <p:spPr bwMode="auto">
          <a:xfrm>
            <a:off x="4565650" y="1917700"/>
            <a:ext cx="6508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99" name="Picture 27" descr="4wa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29263" y="2205038"/>
            <a:ext cx="881062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100" name="Picture 28" descr="4w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3440113"/>
            <a:ext cx="881063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101" name="Picture 29" descr="4w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34288" y="3440113"/>
            <a:ext cx="88265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102" name="Text Box 30"/>
          <p:cNvSpPr txBox="1">
            <a:spLocks noChangeAspect="1" noChangeArrowheads="1"/>
          </p:cNvSpPr>
          <p:nvPr/>
        </p:nvSpPr>
        <p:spPr bwMode="auto">
          <a:xfrm>
            <a:off x="5637213" y="2925763"/>
            <a:ext cx="742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ea typeface="굴림" pitchFamily="34" charset="-127"/>
              </a:rPr>
              <a:t>Main 0</a:t>
            </a:r>
          </a:p>
          <a:p>
            <a:pPr algn="l"/>
            <a:r>
              <a:rPr lang="en-US" altLang="ko-KR" b="1">
                <a:ea typeface="굴림" pitchFamily="34" charset="-127"/>
              </a:rPr>
              <a:t>RMC 1</a:t>
            </a:r>
          </a:p>
        </p:txBody>
      </p:sp>
      <p:sp>
        <p:nvSpPr>
          <p:cNvPr id="131103" name="Text Box 31"/>
          <p:cNvSpPr txBox="1">
            <a:spLocks noChangeAspect="1" noChangeArrowheads="1"/>
          </p:cNvSpPr>
          <p:nvPr/>
        </p:nvSpPr>
        <p:spPr bwMode="auto">
          <a:xfrm>
            <a:off x="6626225" y="2925763"/>
            <a:ext cx="742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ea typeface="굴림" pitchFamily="34" charset="-127"/>
              </a:rPr>
              <a:t>Main 1</a:t>
            </a:r>
          </a:p>
          <a:p>
            <a:pPr algn="l"/>
            <a:r>
              <a:rPr lang="en-US" altLang="ko-KR" b="1">
                <a:ea typeface="굴림" pitchFamily="34" charset="-127"/>
              </a:rPr>
              <a:t>RMC 2</a:t>
            </a:r>
          </a:p>
        </p:txBody>
      </p:sp>
      <p:sp>
        <p:nvSpPr>
          <p:cNvPr id="131104" name="Text Box 32"/>
          <p:cNvSpPr txBox="1">
            <a:spLocks noChangeAspect="1" noChangeArrowheads="1"/>
          </p:cNvSpPr>
          <p:nvPr/>
        </p:nvSpPr>
        <p:spPr bwMode="auto">
          <a:xfrm>
            <a:off x="7696200" y="2925763"/>
            <a:ext cx="742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ea typeface="굴림" pitchFamily="34" charset="-127"/>
              </a:rPr>
              <a:t>Main 2</a:t>
            </a:r>
          </a:p>
          <a:p>
            <a:pPr algn="l"/>
            <a:r>
              <a:rPr lang="en-US" altLang="ko-KR" b="1">
                <a:ea typeface="굴림" pitchFamily="34" charset="-127"/>
              </a:rPr>
              <a:t>RMC 3</a:t>
            </a:r>
          </a:p>
        </p:txBody>
      </p:sp>
      <p:pic>
        <p:nvPicPr>
          <p:cNvPr id="131105" name="Picture 33" descr="DVMP2실외기_3"/>
          <p:cNvPicPr>
            <a:picLocks noChangeAspect="1" noChangeArrowheads="1"/>
          </p:cNvPicPr>
          <p:nvPr/>
        </p:nvPicPr>
        <p:blipFill>
          <a:blip r:embed="rId6">
            <a:lum bright="-10000" contrast="10000"/>
          </a:blip>
          <a:srcRect/>
          <a:stretch>
            <a:fillRect/>
          </a:stretch>
        </p:blipFill>
        <p:spPr bwMode="auto">
          <a:xfrm>
            <a:off x="4568825" y="3155950"/>
            <a:ext cx="6508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106" name="Picture 34" descr="4wa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32438" y="3443288"/>
            <a:ext cx="881062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107" name="Picture 35" descr="DVMP2중계기_Smal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90913" y="2349500"/>
            <a:ext cx="9366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108" name="Picture 36" descr="DVMP2중계기_Small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92500" y="3544888"/>
            <a:ext cx="9366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110" name="Rectangle 38"/>
          <p:cNvSpPr>
            <a:spLocks noChangeArrowheads="1"/>
          </p:cNvSpPr>
          <p:nvPr/>
        </p:nvSpPr>
        <p:spPr bwMode="auto">
          <a:xfrm>
            <a:off x="4067175" y="2382838"/>
            <a:ext cx="215900" cy="215900"/>
          </a:xfrm>
          <a:prstGeom prst="rect">
            <a:avLst/>
          </a:prstGeom>
          <a:solidFill>
            <a:schemeClr val="bg1"/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ea typeface="굴림" pitchFamily="34" charset="-127"/>
              </a:rPr>
              <a:t>0</a:t>
            </a:r>
          </a:p>
        </p:txBody>
      </p:sp>
      <p:sp>
        <p:nvSpPr>
          <p:cNvPr id="131111" name="Rectangle 39"/>
          <p:cNvSpPr>
            <a:spLocks noChangeArrowheads="1"/>
          </p:cNvSpPr>
          <p:nvPr/>
        </p:nvSpPr>
        <p:spPr bwMode="auto">
          <a:xfrm>
            <a:off x="4068763" y="3594100"/>
            <a:ext cx="215900" cy="215900"/>
          </a:xfrm>
          <a:prstGeom prst="rect">
            <a:avLst/>
          </a:prstGeom>
          <a:solidFill>
            <a:schemeClr val="bg1"/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ea typeface="굴림" pitchFamily="34" charset="-127"/>
              </a:rPr>
              <a:t>1</a:t>
            </a:r>
          </a:p>
        </p:txBody>
      </p:sp>
      <p:sp>
        <p:nvSpPr>
          <p:cNvPr id="131112" name="Rectangle 40"/>
          <p:cNvSpPr>
            <a:spLocks noChangeArrowheads="1"/>
          </p:cNvSpPr>
          <p:nvPr/>
        </p:nvSpPr>
        <p:spPr bwMode="auto">
          <a:xfrm>
            <a:off x="2339975" y="2636838"/>
            <a:ext cx="215900" cy="215900"/>
          </a:xfrm>
          <a:prstGeom prst="rect">
            <a:avLst/>
          </a:prstGeom>
          <a:solidFill>
            <a:schemeClr val="bg1"/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ea typeface="굴림" pitchFamily="34" charset="-127"/>
              </a:rPr>
              <a:t>0</a:t>
            </a:r>
          </a:p>
        </p:txBody>
      </p:sp>
      <p:sp>
        <p:nvSpPr>
          <p:cNvPr id="131114" name="Rectangle 42"/>
          <p:cNvSpPr>
            <a:spLocks noChangeArrowheads="1"/>
          </p:cNvSpPr>
          <p:nvPr/>
        </p:nvSpPr>
        <p:spPr bwMode="auto">
          <a:xfrm>
            <a:off x="1331913" y="5300663"/>
            <a:ext cx="576262" cy="144145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31115" name="Freeform 43"/>
          <p:cNvSpPr>
            <a:spLocks/>
          </p:cNvSpPr>
          <p:nvPr/>
        </p:nvSpPr>
        <p:spPr bwMode="auto">
          <a:xfrm rot="430643">
            <a:off x="1908175" y="4687888"/>
            <a:ext cx="4392613" cy="887412"/>
          </a:xfrm>
          <a:custGeom>
            <a:avLst/>
            <a:gdLst>
              <a:gd name="T0" fmla="*/ 0 w 2903"/>
              <a:gd name="T1" fmla="*/ 559 h 559"/>
              <a:gd name="T2" fmla="*/ 1496 w 2903"/>
              <a:gd name="T3" fmla="*/ 15 h 559"/>
              <a:gd name="T4" fmla="*/ 2903 w 2903"/>
              <a:gd name="T5" fmla="*/ 468 h 559"/>
              <a:gd name="T6" fmla="*/ 0 60000 65536"/>
              <a:gd name="T7" fmla="*/ 0 60000 65536"/>
              <a:gd name="T8" fmla="*/ 0 60000 65536"/>
              <a:gd name="T9" fmla="*/ 0 w 2903"/>
              <a:gd name="T10" fmla="*/ 0 h 559"/>
              <a:gd name="T11" fmla="*/ 2903 w 2903"/>
              <a:gd name="T12" fmla="*/ 559 h 5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03" h="559">
                <a:moveTo>
                  <a:pt x="0" y="559"/>
                </a:moveTo>
                <a:cubicBezTo>
                  <a:pt x="506" y="294"/>
                  <a:pt x="1012" y="30"/>
                  <a:pt x="1496" y="15"/>
                </a:cubicBezTo>
                <a:cubicBezTo>
                  <a:pt x="1980" y="0"/>
                  <a:pt x="2441" y="234"/>
                  <a:pt x="2903" y="468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31116" name="Rectangle 44"/>
          <p:cNvSpPr>
            <a:spLocks noChangeArrowheads="1"/>
          </p:cNvSpPr>
          <p:nvPr/>
        </p:nvSpPr>
        <p:spPr bwMode="auto">
          <a:xfrm>
            <a:off x="3851275" y="5300663"/>
            <a:ext cx="504825" cy="144145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31117" name="Freeform 45"/>
          <p:cNvSpPr>
            <a:spLocks/>
          </p:cNvSpPr>
          <p:nvPr/>
        </p:nvSpPr>
        <p:spPr bwMode="auto">
          <a:xfrm>
            <a:off x="4356100" y="5145088"/>
            <a:ext cx="1871663" cy="660400"/>
          </a:xfrm>
          <a:custGeom>
            <a:avLst/>
            <a:gdLst>
              <a:gd name="T0" fmla="*/ 0 w 1179"/>
              <a:gd name="T1" fmla="*/ 98 h 416"/>
              <a:gd name="T2" fmla="*/ 544 w 1179"/>
              <a:gd name="T3" fmla="*/ 53 h 416"/>
              <a:gd name="T4" fmla="*/ 1179 w 1179"/>
              <a:gd name="T5" fmla="*/ 416 h 416"/>
              <a:gd name="T6" fmla="*/ 0 60000 65536"/>
              <a:gd name="T7" fmla="*/ 0 60000 65536"/>
              <a:gd name="T8" fmla="*/ 0 60000 65536"/>
              <a:gd name="T9" fmla="*/ 0 w 1179"/>
              <a:gd name="T10" fmla="*/ 0 h 416"/>
              <a:gd name="T11" fmla="*/ 1179 w 1179"/>
              <a:gd name="T12" fmla="*/ 416 h 4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79" h="416">
                <a:moveTo>
                  <a:pt x="0" y="98"/>
                </a:moveTo>
                <a:cubicBezTo>
                  <a:pt x="174" y="49"/>
                  <a:pt x="348" y="0"/>
                  <a:pt x="544" y="53"/>
                </a:cubicBezTo>
                <a:cubicBezTo>
                  <a:pt x="740" y="106"/>
                  <a:pt x="959" y="261"/>
                  <a:pt x="1179" y="416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534574" name="Text Box 46"/>
          <p:cNvSpPr txBox="1">
            <a:spLocks noChangeAspect="1" noChangeArrowheads="1"/>
          </p:cNvSpPr>
          <p:nvPr/>
        </p:nvSpPr>
        <p:spPr bwMode="auto">
          <a:xfrm>
            <a:off x="2016125" y="6437313"/>
            <a:ext cx="1244600" cy="3048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ru-RU" altLang="ko-KR" b="1">
                <a:ea typeface="굴림" pitchFamily="34" charset="-127"/>
              </a:rPr>
              <a:t>Адрес </a:t>
            </a:r>
            <a:r>
              <a:rPr lang="en-US" altLang="ko-KR" b="1">
                <a:ea typeface="굴림" pitchFamily="34" charset="-127"/>
              </a:rPr>
              <a:t>MAIN </a:t>
            </a:r>
          </a:p>
        </p:txBody>
      </p:sp>
      <p:sp>
        <p:nvSpPr>
          <p:cNvPr id="534575" name="Text Box 47"/>
          <p:cNvSpPr txBox="1">
            <a:spLocks noChangeAspect="1" noChangeArrowheads="1"/>
          </p:cNvSpPr>
          <p:nvPr/>
        </p:nvSpPr>
        <p:spPr bwMode="auto">
          <a:xfrm>
            <a:off x="4486275" y="6437313"/>
            <a:ext cx="1130300" cy="3048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ru-RU" altLang="ko-KR" b="1">
                <a:ea typeface="굴림" pitchFamily="34" charset="-127"/>
              </a:rPr>
              <a:t>Адрес </a:t>
            </a:r>
            <a:r>
              <a:rPr lang="en-US" altLang="ko-KR" b="1">
                <a:ea typeface="굴림" pitchFamily="34" charset="-127"/>
              </a:rPr>
              <a:t>RMC</a:t>
            </a:r>
          </a:p>
        </p:txBody>
      </p:sp>
      <p:pic>
        <p:nvPicPr>
          <p:cNvPr id="131120" name="Picture 4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8313" y="3000375"/>
            <a:ext cx="12954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121" name="Picture 49" descr="K3 OFF K4 OF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51050" y="3022600"/>
            <a:ext cx="792163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8" name="Text Box 28"/>
          <p:cNvSpPr txBox="1">
            <a:spLocks noChangeArrowheads="1"/>
          </p:cNvSpPr>
          <p:nvPr/>
        </p:nvSpPr>
        <p:spPr bwMode="auto">
          <a:xfrm>
            <a:off x="152400" y="73025"/>
            <a:ext cx="61102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3600" b="1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Учет электропотребления</a:t>
            </a:r>
            <a:endParaRPr lang="en-US" altLang="ko-KR" sz="3600" b="1">
              <a:solidFill>
                <a:schemeClr val="tx2"/>
              </a:solidFill>
              <a:latin typeface="Arial" pitchFamily="34" charset="0"/>
              <a:ea typeface="굴림" pitchFamily="34" charset="-127"/>
            </a:endParaRPr>
          </a:p>
        </p:txBody>
      </p:sp>
      <p:sp>
        <p:nvSpPr>
          <p:cNvPr id="131124" name="Text Box 19"/>
          <p:cNvSpPr txBox="1">
            <a:spLocks noChangeAspect="1" noChangeArrowheads="1"/>
          </p:cNvSpPr>
          <p:nvPr/>
        </p:nvSpPr>
        <p:spPr bwMode="auto">
          <a:xfrm>
            <a:off x="323850" y="836613"/>
            <a:ext cx="4391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800" b="1">
                <a:ea typeface="굴림" pitchFamily="34" charset="-127"/>
                <a:sym typeface="Wingdings" pitchFamily="2" charset="2"/>
              </a:rPr>
              <a:t> DMS </a:t>
            </a:r>
            <a:r>
              <a:rPr lang="ru-RU" altLang="ko-KR" sz="1800" b="1">
                <a:ea typeface="굴림" pitchFamily="34" charset="-127"/>
                <a:sym typeface="Wingdings" pitchFamily="2" charset="2"/>
              </a:rPr>
              <a:t>: режим опроса по адресу группы</a:t>
            </a:r>
            <a:endParaRPr lang="en-US" altLang="ko-KR" sz="1800" b="1">
              <a:ea typeface="굴림" pitchFamily="34" charset="-127"/>
            </a:endParaRPr>
          </a:p>
        </p:txBody>
      </p:sp>
      <p:sp>
        <p:nvSpPr>
          <p:cNvPr id="131125" name="Text Box 45"/>
          <p:cNvSpPr txBox="1">
            <a:spLocks noChangeAspect="1" noChangeArrowheads="1"/>
          </p:cNvSpPr>
          <p:nvPr/>
        </p:nvSpPr>
        <p:spPr bwMode="auto">
          <a:xfrm>
            <a:off x="5459413" y="5475288"/>
            <a:ext cx="3481387" cy="835025"/>
          </a:xfrm>
          <a:prstGeom prst="rect">
            <a:avLst/>
          </a:prstGeom>
          <a:solidFill>
            <a:srgbClr val="FFFF00"/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ea typeface="굴림" pitchFamily="34" charset="-127"/>
              </a:rPr>
              <a:t>Результаты электропотребления</a:t>
            </a:r>
          </a:p>
          <a:p>
            <a:pPr algn="l"/>
            <a:r>
              <a:rPr lang="en-US" altLang="ko-KR" sz="1600" b="1">
                <a:ea typeface="굴림" pitchFamily="34" charset="-127"/>
              </a:rPr>
              <a:t> </a:t>
            </a:r>
            <a:r>
              <a:rPr lang="ru-RU" altLang="ko-KR" sz="1600" b="1">
                <a:ea typeface="굴림" pitchFamily="34" charset="-127"/>
              </a:rPr>
              <a:t>распределяются по обоим адресам:</a:t>
            </a:r>
          </a:p>
          <a:p>
            <a:pPr algn="l"/>
            <a:r>
              <a:rPr lang="en-US" altLang="ko-KR" sz="1600" b="1">
                <a:ea typeface="굴림" pitchFamily="34" charset="-127"/>
              </a:rPr>
              <a:t>MAIN</a:t>
            </a:r>
            <a:r>
              <a:rPr lang="ru-RU" altLang="ko-KR" sz="1600" b="1">
                <a:ea typeface="굴림" pitchFamily="34" charset="-127"/>
              </a:rPr>
              <a:t> и </a:t>
            </a:r>
            <a:r>
              <a:rPr lang="en-US" altLang="ko-KR" sz="1600" b="1">
                <a:ea typeface="굴림" pitchFamily="34" charset="-127"/>
              </a:rPr>
              <a:t>RMC</a:t>
            </a:r>
          </a:p>
        </p:txBody>
      </p:sp>
      <p:sp>
        <p:nvSpPr>
          <p:cNvPr id="131126" name="Rectangle 54"/>
          <p:cNvSpPr>
            <a:spLocks noChangeArrowheads="1"/>
          </p:cNvSpPr>
          <p:nvPr/>
        </p:nvSpPr>
        <p:spPr bwMode="auto">
          <a:xfrm>
            <a:off x="2387600" y="3175000"/>
            <a:ext cx="266700" cy="546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FF00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31127" name="Text Box 10"/>
          <p:cNvSpPr txBox="1">
            <a:spLocks noChangeAspect="1" noChangeArrowheads="1"/>
          </p:cNvSpPr>
          <p:nvPr/>
        </p:nvSpPr>
        <p:spPr bwMode="auto">
          <a:xfrm>
            <a:off x="1665288" y="1531938"/>
            <a:ext cx="15890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ko-KR" b="1">
                <a:ea typeface="굴림" pitchFamily="34" charset="-127"/>
              </a:rPr>
              <a:t>Центральный пульт</a:t>
            </a:r>
            <a:endParaRPr lang="en-US" altLang="ko-KR" b="1">
              <a:ea typeface="굴림" pitchFamily="34" charset="-127"/>
            </a:endParaRPr>
          </a:p>
        </p:txBody>
      </p:sp>
      <p:sp>
        <p:nvSpPr>
          <p:cNvPr id="131128" name="Text Box 39"/>
          <p:cNvSpPr txBox="1">
            <a:spLocks noChangeAspect="1" noChangeArrowheads="1"/>
          </p:cNvSpPr>
          <p:nvPr/>
        </p:nvSpPr>
        <p:spPr bwMode="auto">
          <a:xfrm>
            <a:off x="3241675" y="1831975"/>
            <a:ext cx="12588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ko-KR" b="1">
                <a:ea typeface="굴림" pitchFamily="34" charset="-127"/>
              </a:rPr>
              <a:t>Модуль интерфейса</a:t>
            </a:r>
            <a:endParaRPr lang="en-US" altLang="ko-KR" b="1">
              <a:ea typeface="굴림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3644900"/>
            <a:ext cx="4752975" cy="1284288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539750" y="1412875"/>
            <a:ext cx="7777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600">
                <a:ea typeface="굴림" pitchFamily="34" charset="-127"/>
                <a:sym typeface="Wingdings" pitchFamily="2" charset="2"/>
              </a:rPr>
              <a:t>Адрес каждого счетчика электроэнергии привязан к определенному порту модуля</a:t>
            </a:r>
            <a:r>
              <a:rPr lang="en-US" altLang="ko-KR" sz="1600">
                <a:ea typeface="Batang" pitchFamily="18" charset="-127"/>
                <a:sym typeface="Wingdings" pitchFamily="2" charset="2"/>
              </a:rPr>
              <a:t> SiM</a:t>
            </a:r>
            <a:r>
              <a:rPr lang="ru-RU" altLang="ko-KR" sz="1600">
                <a:ea typeface="굴림" pitchFamily="34" charset="-127"/>
                <a:sym typeface="Wingdings" pitchFamily="2" charset="2"/>
              </a:rPr>
              <a:t>.</a:t>
            </a:r>
            <a:endParaRPr lang="en-US" altLang="ko-KR" sz="1600">
              <a:ea typeface="굴림" pitchFamily="34" charset="-127"/>
            </a:endParaRPr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539750" y="1695450"/>
            <a:ext cx="75136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600">
                <a:ea typeface="굴림" pitchFamily="34" charset="-127"/>
                <a:sym typeface="Wingdings" pitchFamily="2" charset="2"/>
              </a:rPr>
              <a:t>Адрес может иметь значение от </a:t>
            </a:r>
            <a:r>
              <a:rPr lang="en-US" altLang="ko-KR" sz="1600">
                <a:ea typeface="Batang" pitchFamily="18" charset="-127"/>
                <a:sym typeface="Wingdings" pitchFamily="2" charset="2"/>
              </a:rPr>
              <a:t>0 </a:t>
            </a:r>
            <a:r>
              <a:rPr lang="ru-RU" altLang="ko-KR" sz="1600">
                <a:ea typeface="굴림" pitchFamily="34" charset="-127"/>
                <a:sym typeface="Wingdings" pitchFamily="2" charset="2"/>
              </a:rPr>
              <a:t>до</a:t>
            </a:r>
            <a:r>
              <a:rPr lang="en-US" altLang="ko-KR" sz="1600">
                <a:ea typeface="Batang" pitchFamily="18" charset="-127"/>
                <a:sym typeface="Wingdings" pitchFamily="2" charset="2"/>
              </a:rPr>
              <a:t> 7. DMS </a:t>
            </a:r>
            <a:r>
              <a:rPr lang="ru-RU" altLang="ko-KR" sz="1600">
                <a:ea typeface="굴림" pitchFamily="34" charset="-127"/>
                <a:sym typeface="Wingdings" pitchFamily="2" charset="2"/>
              </a:rPr>
              <a:t>распознает модуль</a:t>
            </a:r>
            <a:r>
              <a:rPr lang="en-US" altLang="ko-KR" sz="1600">
                <a:ea typeface="Batang" pitchFamily="18" charset="-127"/>
                <a:sym typeface="Wingdings" pitchFamily="2" charset="2"/>
              </a:rPr>
              <a:t> SiM </a:t>
            </a:r>
            <a:r>
              <a:rPr lang="ru-RU" altLang="ko-KR" sz="1600">
                <a:ea typeface="굴림" pitchFamily="34" charset="-127"/>
                <a:sym typeface="Wingdings" pitchFamily="2" charset="2"/>
              </a:rPr>
              <a:t>к адресу которого добавлено число</a:t>
            </a:r>
            <a:r>
              <a:rPr lang="en-US" altLang="ko-KR" sz="1600">
                <a:ea typeface="Batang" pitchFamily="18" charset="-127"/>
                <a:sym typeface="Wingdings" pitchFamily="2" charset="2"/>
              </a:rPr>
              <a:t> 16 </a:t>
            </a:r>
            <a:r>
              <a:rPr lang="ru-RU" altLang="ko-KR" sz="1600">
                <a:ea typeface="굴림" pitchFamily="34" charset="-127"/>
                <a:sym typeface="Wingdings" pitchFamily="2" charset="2"/>
              </a:rPr>
              <a:t>для разделения с полем адресов центральных пультов</a:t>
            </a:r>
            <a:r>
              <a:rPr lang="en-US" altLang="ko-KR" sz="1600">
                <a:ea typeface="Batang" pitchFamily="18" charset="-127"/>
                <a:sym typeface="Wingdings" pitchFamily="2" charset="2"/>
              </a:rPr>
              <a:t>.</a:t>
            </a:r>
            <a:endParaRPr lang="en-US" altLang="ko-KR" sz="1600">
              <a:ea typeface="Batang" pitchFamily="18" charset="-127"/>
            </a:endParaRPr>
          </a:p>
        </p:txBody>
      </p:sp>
      <p:sp>
        <p:nvSpPr>
          <p:cNvPr id="132101" name="Text Box 5"/>
          <p:cNvSpPr txBox="1">
            <a:spLocks noChangeArrowheads="1"/>
          </p:cNvSpPr>
          <p:nvPr/>
        </p:nvSpPr>
        <p:spPr bwMode="auto">
          <a:xfrm rot="-2417579">
            <a:off x="4387850" y="2732088"/>
            <a:ext cx="1624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solidFill>
                  <a:srgbClr val="0000CC"/>
                </a:solidFill>
                <a:ea typeface="Batang" pitchFamily="18" charset="-127"/>
                <a:sym typeface="Wingdings" pitchFamily="2" charset="2"/>
              </a:rPr>
              <a:t>CH1 : Address 1</a:t>
            </a:r>
            <a:endParaRPr lang="en-US" altLang="ko-KR" sz="1600" b="1">
              <a:solidFill>
                <a:srgbClr val="0000CC"/>
              </a:solidFill>
              <a:ea typeface="Batang" pitchFamily="18" charset="-127"/>
            </a:endParaRPr>
          </a:p>
        </p:txBody>
      </p:sp>
      <p:sp>
        <p:nvSpPr>
          <p:cNvPr id="132102" name="Line 6"/>
          <p:cNvSpPr>
            <a:spLocks noChangeShapeType="1"/>
          </p:cNvSpPr>
          <p:nvPr/>
        </p:nvSpPr>
        <p:spPr bwMode="auto">
          <a:xfrm flipV="1">
            <a:off x="4724400" y="3429000"/>
            <a:ext cx="0" cy="452438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2103" name="Line 7"/>
          <p:cNvSpPr>
            <a:spLocks noChangeShapeType="1"/>
          </p:cNvSpPr>
          <p:nvPr/>
        </p:nvSpPr>
        <p:spPr bwMode="auto">
          <a:xfrm flipV="1">
            <a:off x="5238750" y="3429000"/>
            <a:ext cx="0" cy="468313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2104" name="Line 8"/>
          <p:cNvSpPr>
            <a:spLocks noChangeShapeType="1"/>
          </p:cNvSpPr>
          <p:nvPr/>
        </p:nvSpPr>
        <p:spPr bwMode="auto">
          <a:xfrm flipV="1">
            <a:off x="5762625" y="3429000"/>
            <a:ext cx="0" cy="460375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2105" name="Line 9"/>
          <p:cNvSpPr>
            <a:spLocks noChangeShapeType="1"/>
          </p:cNvSpPr>
          <p:nvPr/>
        </p:nvSpPr>
        <p:spPr bwMode="auto">
          <a:xfrm flipH="1" flipV="1">
            <a:off x="6305550" y="3429000"/>
            <a:ext cx="4763" cy="45085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2106" name="Text Box 10"/>
          <p:cNvSpPr txBox="1">
            <a:spLocks noChangeArrowheads="1"/>
          </p:cNvSpPr>
          <p:nvPr/>
        </p:nvSpPr>
        <p:spPr bwMode="auto">
          <a:xfrm rot="2755808">
            <a:off x="4433093" y="5545932"/>
            <a:ext cx="1624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solidFill>
                  <a:srgbClr val="0000CC"/>
                </a:solidFill>
                <a:ea typeface="Batang" pitchFamily="18" charset="-127"/>
                <a:sym typeface="Wingdings" pitchFamily="2" charset="2"/>
              </a:rPr>
              <a:t>CH5 : Address 5</a:t>
            </a:r>
            <a:endParaRPr lang="en-US" altLang="ko-KR" sz="1600" b="1">
              <a:solidFill>
                <a:srgbClr val="0000CC"/>
              </a:solidFill>
              <a:ea typeface="Batang" pitchFamily="18" charset="-127"/>
            </a:endParaRPr>
          </a:p>
        </p:txBody>
      </p:sp>
      <p:sp>
        <p:nvSpPr>
          <p:cNvPr id="132107" name="Line 11"/>
          <p:cNvSpPr>
            <a:spLocks noChangeShapeType="1"/>
          </p:cNvSpPr>
          <p:nvPr/>
        </p:nvSpPr>
        <p:spPr bwMode="auto">
          <a:xfrm>
            <a:off x="4756150" y="4365625"/>
            <a:ext cx="0" cy="792163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132108" name="Picture 14" descr="SiM중계기_최종2_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2708275"/>
            <a:ext cx="2649537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9" name="Rectangle 15"/>
          <p:cNvSpPr>
            <a:spLocks noChangeArrowheads="1"/>
          </p:cNvSpPr>
          <p:nvPr/>
        </p:nvSpPr>
        <p:spPr bwMode="auto">
          <a:xfrm>
            <a:off x="971550" y="5373688"/>
            <a:ext cx="1296988" cy="6477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32110" name="Line 16"/>
          <p:cNvSpPr>
            <a:spLocks noChangeShapeType="1"/>
          </p:cNvSpPr>
          <p:nvPr/>
        </p:nvSpPr>
        <p:spPr bwMode="auto">
          <a:xfrm flipV="1">
            <a:off x="2268538" y="4292600"/>
            <a:ext cx="1366837" cy="10795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2111" name="Oval 17"/>
          <p:cNvSpPr>
            <a:spLocks noChangeArrowheads="1"/>
          </p:cNvSpPr>
          <p:nvPr/>
        </p:nvSpPr>
        <p:spPr bwMode="auto">
          <a:xfrm>
            <a:off x="4716463" y="4294188"/>
            <a:ext cx="71437" cy="73025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32112" name="Line 18"/>
          <p:cNvSpPr>
            <a:spLocks noChangeShapeType="1"/>
          </p:cNvSpPr>
          <p:nvPr/>
        </p:nvSpPr>
        <p:spPr bwMode="auto">
          <a:xfrm>
            <a:off x="5332413" y="4365625"/>
            <a:ext cx="0" cy="792163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2113" name="Oval 19"/>
          <p:cNvSpPr>
            <a:spLocks noChangeArrowheads="1"/>
          </p:cNvSpPr>
          <p:nvPr/>
        </p:nvSpPr>
        <p:spPr bwMode="auto">
          <a:xfrm>
            <a:off x="5292725" y="4294188"/>
            <a:ext cx="71438" cy="73025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32114" name="Line 20"/>
          <p:cNvSpPr>
            <a:spLocks noChangeShapeType="1"/>
          </p:cNvSpPr>
          <p:nvPr/>
        </p:nvSpPr>
        <p:spPr bwMode="auto">
          <a:xfrm>
            <a:off x="5880100" y="4365625"/>
            <a:ext cx="0" cy="792163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2115" name="Oval 21"/>
          <p:cNvSpPr>
            <a:spLocks noChangeArrowheads="1"/>
          </p:cNvSpPr>
          <p:nvPr/>
        </p:nvSpPr>
        <p:spPr bwMode="auto">
          <a:xfrm>
            <a:off x="5840413" y="4294188"/>
            <a:ext cx="71437" cy="73025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32116" name="Line 22"/>
          <p:cNvSpPr>
            <a:spLocks noChangeShapeType="1"/>
          </p:cNvSpPr>
          <p:nvPr/>
        </p:nvSpPr>
        <p:spPr bwMode="auto">
          <a:xfrm>
            <a:off x="6454775" y="4365625"/>
            <a:ext cx="0" cy="792163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2117" name="Oval 23"/>
          <p:cNvSpPr>
            <a:spLocks noChangeArrowheads="1"/>
          </p:cNvSpPr>
          <p:nvPr/>
        </p:nvSpPr>
        <p:spPr bwMode="auto">
          <a:xfrm>
            <a:off x="6415088" y="4294188"/>
            <a:ext cx="71437" cy="73025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32118" name="Oval 24"/>
          <p:cNvSpPr>
            <a:spLocks noChangeArrowheads="1"/>
          </p:cNvSpPr>
          <p:nvPr/>
        </p:nvSpPr>
        <p:spPr bwMode="auto">
          <a:xfrm>
            <a:off x="4687888" y="3879850"/>
            <a:ext cx="71437" cy="73025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32119" name="Oval 25"/>
          <p:cNvSpPr>
            <a:spLocks noChangeArrowheads="1"/>
          </p:cNvSpPr>
          <p:nvPr/>
        </p:nvSpPr>
        <p:spPr bwMode="auto">
          <a:xfrm>
            <a:off x="5207000" y="3879850"/>
            <a:ext cx="71438" cy="73025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32120" name="Oval 26"/>
          <p:cNvSpPr>
            <a:spLocks noChangeArrowheads="1"/>
          </p:cNvSpPr>
          <p:nvPr/>
        </p:nvSpPr>
        <p:spPr bwMode="auto">
          <a:xfrm>
            <a:off x="5726113" y="3879850"/>
            <a:ext cx="71437" cy="73025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32121" name="Oval 27"/>
          <p:cNvSpPr>
            <a:spLocks noChangeArrowheads="1"/>
          </p:cNvSpPr>
          <p:nvPr/>
        </p:nvSpPr>
        <p:spPr bwMode="auto">
          <a:xfrm>
            <a:off x="6272213" y="3879850"/>
            <a:ext cx="71437" cy="73025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32122" name="Text Box 28"/>
          <p:cNvSpPr txBox="1">
            <a:spLocks noChangeArrowheads="1"/>
          </p:cNvSpPr>
          <p:nvPr/>
        </p:nvSpPr>
        <p:spPr bwMode="auto">
          <a:xfrm rot="2755808">
            <a:off x="5007768" y="5545932"/>
            <a:ext cx="1624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solidFill>
                  <a:srgbClr val="0000CC"/>
                </a:solidFill>
                <a:ea typeface="Batang" pitchFamily="18" charset="-127"/>
                <a:sym typeface="Wingdings" pitchFamily="2" charset="2"/>
              </a:rPr>
              <a:t>CH6 : Address 6</a:t>
            </a:r>
            <a:endParaRPr lang="en-US" altLang="ko-KR" sz="1600" b="1">
              <a:solidFill>
                <a:srgbClr val="0000CC"/>
              </a:solidFill>
              <a:ea typeface="Batang" pitchFamily="18" charset="-127"/>
            </a:endParaRPr>
          </a:p>
        </p:txBody>
      </p:sp>
      <p:sp>
        <p:nvSpPr>
          <p:cNvPr id="132123" name="Text Box 29"/>
          <p:cNvSpPr txBox="1">
            <a:spLocks noChangeArrowheads="1"/>
          </p:cNvSpPr>
          <p:nvPr/>
        </p:nvSpPr>
        <p:spPr bwMode="auto">
          <a:xfrm rot="2755808">
            <a:off x="5537993" y="5545932"/>
            <a:ext cx="1624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solidFill>
                  <a:srgbClr val="0000CC"/>
                </a:solidFill>
                <a:ea typeface="Batang" pitchFamily="18" charset="-127"/>
                <a:sym typeface="Wingdings" pitchFamily="2" charset="2"/>
              </a:rPr>
              <a:t>CH7 : Address 7</a:t>
            </a:r>
            <a:endParaRPr lang="en-US" altLang="ko-KR" sz="1600" b="1">
              <a:solidFill>
                <a:srgbClr val="0000CC"/>
              </a:solidFill>
              <a:ea typeface="Batang" pitchFamily="18" charset="-127"/>
            </a:endParaRPr>
          </a:p>
        </p:txBody>
      </p:sp>
      <p:sp>
        <p:nvSpPr>
          <p:cNvPr id="132124" name="Text Box 30"/>
          <p:cNvSpPr txBox="1">
            <a:spLocks noChangeArrowheads="1"/>
          </p:cNvSpPr>
          <p:nvPr/>
        </p:nvSpPr>
        <p:spPr bwMode="auto">
          <a:xfrm rot="2755808">
            <a:off x="6112668" y="5545932"/>
            <a:ext cx="1624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solidFill>
                  <a:srgbClr val="0000CC"/>
                </a:solidFill>
                <a:ea typeface="Batang" pitchFamily="18" charset="-127"/>
                <a:sym typeface="Wingdings" pitchFamily="2" charset="2"/>
              </a:rPr>
              <a:t>CH8 : Address 8</a:t>
            </a:r>
            <a:endParaRPr lang="en-US" altLang="ko-KR" sz="1600" b="1">
              <a:solidFill>
                <a:srgbClr val="0000CC"/>
              </a:solidFill>
              <a:ea typeface="Batang" pitchFamily="18" charset="-127"/>
            </a:endParaRPr>
          </a:p>
        </p:txBody>
      </p:sp>
      <p:sp>
        <p:nvSpPr>
          <p:cNvPr id="132125" name="Text Box 31"/>
          <p:cNvSpPr txBox="1">
            <a:spLocks noChangeArrowheads="1"/>
          </p:cNvSpPr>
          <p:nvPr/>
        </p:nvSpPr>
        <p:spPr bwMode="auto">
          <a:xfrm rot="-2417579">
            <a:off x="4892675" y="2732088"/>
            <a:ext cx="1624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solidFill>
                  <a:srgbClr val="0000CC"/>
                </a:solidFill>
                <a:ea typeface="Batang" pitchFamily="18" charset="-127"/>
                <a:sym typeface="Wingdings" pitchFamily="2" charset="2"/>
              </a:rPr>
              <a:t>CH2 : Address 2</a:t>
            </a:r>
            <a:endParaRPr lang="en-US" altLang="ko-KR" sz="1600" b="1">
              <a:solidFill>
                <a:srgbClr val="0000CC"/>
              </a:solidFill>
              <a:ea typeface="Batang" pitchFamily="18" charset="-127"/>
            </a:endParaRPr>
          </a:p>
        </p:txBody>
      </p:sp>
      <p:sp>
        <p:nvSpPr>
          <p:cNvPr id="132126" name="Text Box 32"/>
          <p:cNvSpPr txBox="1">
            <a:spLocks noChangeArrowheads="1"/>
          </p:cNvSpPr>
          <p:nvPr/>
        </p:nvSpPr>
        <p:spPr bwMode="auto">
          <a:xfrm rot="-2417579">
            <a:off x="5435600" y="2732088"/>
            <a:ext cx="1624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solidFill>
                  <a:srgbClr val="0000CC"/>
                </a:solidFill>
                <a:ea typeface="Batang" pitchFamily="18" charset="-127"/>
                <a:sym typeface="Wingdings" pitchFamily="2" charset="2"/>
              </a:rPr>
              <a:t>CH3 : Address 3</a:t>
            </a:r>
            <a:endParaRPr lang="en-US" altLang="ko-KR" sz="1600" b="1">
              <a:solidFill>
                <a:srgbClr val="0000CC"/>
              </a:solidFill>
              <a:ea typeface="Batang" pitchFamily="18" charset="-127"/>
            </a:endParaRPr>
          </a:p>
        </p:txBody>
      </p:sp>
      <p:sp>
        <p:nvSpPr>
          <p:cNvPr id="132127" name="Text Box 33"/>
          <p:cNvSpPr txBox="1">
            <a:spLocks noChangeArrowheads="1"/>
          </p:cNvSpPr>
          <p:nvPr/>
        </p:nvSpPr>
        <p:spPr bwMode="auto">
          <a:xfrm rot="-2417579">
            <a:off x="5972175" y="2732088"/>
            <a:ext cx="1624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solidFill>
                  <a:srgbClr val="0000CC"/>
                </a:solidFill>
                <a:ea typeface="Batang" pitchFamily="18" charset="-127"/>
                <a:sym typeface="Wingdings" pitchFamily="2" charset="2"/>
              </a:rPr>
              <a:t>CH4 : Address 4</a:t>
            </a:r>
            <a:endParaRPr lang="en-US" altLang="ko-KR" sz="1600" b="1">
              <a:solidFill>
                <a:srgbClr val="0000CC"/>
              </a:solidFill>
              <a:ea typeface="Batang" pitchFamily="18" charset="-127"/>
            </a:endParaRPr>
          </a:p>
        </p:txBody>
      </p:sp>
      <p:sp>
        <p:nvSpPr>
          <p:cNvPr id="132129" name="Text Box 35"/>
          <p:cNvSpPr txBox="1">
            <a:spLocks noChangeArrowheads="1"/>
          </p:cNvSpPr>
          <p:nvPr/>
        </p:nvSpPr>
        <p:spPr bwMode="auto">
          <a:xfrm>
            <a:off x="465138" y="879475"/>
            <a:ext cx="74247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ea typeface="굴림" pitchFamily="34" charset="-127"/>
              </a:rPr>
              <a:t>Модуль учета электроэнергии</a:t>
            </a:r>
            <a:r>
              <a:rPr lang="en-US" altLang="ko-KR" sz="2400" b="1">
                <a:ea typeface="굴림" pitchFamily="34" charset="-127"/>
              </a:rPr>
              <a:t> (SiM)</a:t>
            </a:r>
          </a:p>
        </p:txBody>
      </p:sp>
      <p:sp>
        <p:nvSpPr>
          <p:cNvPr id="328740" name="Text Box 36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ko-KR" sz="3600" b="1">
                <a:solidFill>
                  <a:schemeClr val="tx2"/>
                </a:solidFill>
                <a:latin typeface="Arial" charset="0"/>
                <a:ea typeface="견고딕" pitchFamily="18" charset="-127"/>
                <a:cs typeface="+mn-cs"/>
              </a:rPr>
              <a:t>01. DMS (MIM-D00)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2"/>
          <p:cNvSpPr txBox="1">
            <a:spLocks noChangeArrowheads="1"/>
          </p:cNvSpPr>
          <p:nvPr/>
        </p:nvSpPr>
        <p:spPr bwMode="auto">
          <a:xfrm>
            <a:off x="828675" y="1412875"/>
            <a:ext cx="719931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Если адрес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SiM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=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1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и подключен 1 счетчик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к каналу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CH2, DMS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распознает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</a:t>
            </a:r>
          </a:p>
          <a:p>
            <a:pPr algn="l"/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счетчик как прибор с адресом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17.2.</a:t>
            </a:r>
            <a:endParaRPr lang="en-US" altLang="ko-KR" sz="1600">
              <a:latin typeface="Arial Unicode MS" pitchFamily="34" charset="-128"/>
            </a:endParaRPr>
          </a:p>
        </p:txBody>
      </p:sp>
      <p:graphicFrame>
        <p:nvGraphicFramePr>
          <p:cNvPr id="133239" name="Group 119"/>
          <p:cNvGraphicFramePr>
            <a:graphicFrameLocks noGrp="1"/>
          </p:cNvGraphicFramePr>
          <p:nvPr/>
        </p:nvGraphicFramePr>
        <p:xfrm>
          <a:off x="2557463" y="2557463"/>
          <a:ext cx="6262687" cy="3383280"/>
        </p:xfrm>
        <a:graphic>
          <a:graphicData uri="http://schemas.openxmlformats.org/drawingml/2006/table">
            <a:tbl>
              <a:tblPr/>
              <a:tblGrid>
                <a:gridCol w="896937"/>
                <a:gridCol w="679450"/>
                <a:gridCol w="669925"/>
                <a:gridCol w="668338"/>
                <a:gridCol w="669925"/>
                <a:gridCol w="669925"/>
                <a:gridCol w="669925"/>
                <a:gridCol w="668337"/>
                <a:gridCol w="669925"/>
              </a:tblGrid>
              <a:tr h="28733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SiM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굴림" pitchFamily="34" charset="-127"/>
                        </a:rPr>
                        <a:t>адрес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굴림" pitchFamily="34" charset="-127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SiM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굴림" pitchFamily="34" charset="-127"/>
                        </a:rPr>
                        <a:t>канал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굴림" pitchFamily="34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4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CH1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CH2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CH3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CH4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CH5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CH6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CH7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CH8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16.04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16.06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16.07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16.08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17.01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17.02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17.03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17.04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17.05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17.06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17.07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17.08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18.01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18.02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18.03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18.04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18.05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18.06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18.07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18.08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19.01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19.02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19.03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19.04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19.05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19.06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19.07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19.08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20.04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20.06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20.07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20.08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21.01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21.02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21.03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21.04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21.05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21.06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21.07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21.08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22.04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22.06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22.07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22.08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23.01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23.02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23.03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23.04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23.05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23.06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23.07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23.08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8~15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34" charset="-127"/>
                        </a:rPr>
                        <a:t>Не распознаеются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34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3230" name="Text Box 110"/>
          <p:cNvSpPr txBox="1">
            <a:spLocks noChangeArrowheads="1"/>
          </p:cNvSpPr>
          <p:nvPr/>
        </p:nvSpPr>
        <p:spPr bwMode="auto">
          <a:xfrm>
            <a:off x="4141788" y="2133600"/>
            <a:ext cx="30686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  <a:sym typeface="Wingdings" pitchFamily="2" charset="2"/>
              </a:rPr>
              <a:t>WHM address assignment table</a:t>
            </a:r>
            <a:endParaRPr lang="en-US" altLang="ko-KR" sz="1600" b="1">
              <a:latin typeface="Arial Unicode MS" pitchFamily="34" charset="-128"/>
            </a:endParaRPr>
          </a:p>
        </p:txBody>
      </p:sp>
      <p:pic>
        <p:nvPicPr>
          <p:cNvPr id="133231" name="Picture 113" descr="SiM중계기_최종2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492375"/>
            <a:ext cx="20161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32" name="Rectangle 114"/>
          <p:cNvSpPr>
            <a:spLocks noChangeArrowheads="1"/>
          </p:cNvSpPr>
          <p:nvPr/>
        </p:nvSpPr>
        <p:spPr bwMode="auto">
          <a:xfrm>
            <a:off x="641350" y="3011488"/>
            <a:ext cx="287338" cy="28733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33233" name="Line 115"/>
          <p:cNvSpPr>
            <a:spLocks noChangeShapeType="1"/>
          </p:cNvSpPr>
          <p:nvPr/>
        </p:nvSpPr>
        <p:spPr bwMode="auto">
          <a:xfrm flipV="1">
            <a:off x="900113" y="2924175"/>
            <a:ext cx="1655762" cy="217488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29846" name="Text Box 118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  <p:sp>
        <p:nvSpPr>
          <p:cNvPr id="133238" name="Text Box 35"/>
          <p:cNvSpPr txBox="1">
            <a:spLocks noChangeArrowheads="1"/>
          </p:cNvSpPr>
          <p:nvPr/>
        </p:nvSpPr>
        <p:spPr bwMode="auto">
          <a:xfrm>
            <a:off x="465138" y="879475"/>
            <a:ext cx="74247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Модуль учета электроэнергии</a:t>
            </a:r>
            <a:r>
              <a:rPr lang="en-US" altLang="ko-KR" sz="2400" b="1">
                <a:latin typeface="Arial Unicode MS" pitchFamily="34" charset="-128"/>
              </a:rPr>
              <a:t> (SiM)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23850" y="1484313"/>
            <a:ext cx="8713788" cy="30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latinLnBrk="0"/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    </a:t>
            </a:r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</a:rPr>
              <a:t>Главный блок обменивается данными с дополнительными блоками</a:t>
            </a:r>
            <a:endParaRPr kumimoji="0" lang="en-US" altLang="ko-KR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14339" name="Picture 3" descr="DVMP2 12HP_14HP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1258888" y="2133600"/>
            <a:ext cx="98901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실외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2275" y="2781300"/>
            <a:ext cx="3389313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DVMP2 12HP_14HP"/>
          <p:cNvPicPr>
            <a:picLocks noChangeAspect="1" noChangeArrowheads="1"/>
          </p:cNvPicPr>
          <p:nvPr/>
        </p:nvPicPr>
        <p:blipFill>
          <a:blip r:embed="rId5">
            <a:lum bright="-10000" contrast="10000"/>
          </a:blip>
          <a:srcRect/>
          <a:stretch>
            <a:fillRect/>
          </a:stretch>
        </p:blipFill>
        <p:spPr bwMode="auto">
          <a:xfrm>
            <a:off x="1258888" y="4510088"/>
            <a:ext cx="1044575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실외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2275" y="4895850"/>
            <a:ext cx="3389313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1112838" y="1866900"/>
            <a:ext cx="1335087" cy="30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Главный блок</a:t>
            </a:r>
            <a:endParaRPr kumimoji="0"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1312863" y="4278313"/>
            <a:ext cx="977900" cy="30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Доп. блок</a:t>
            </a:r>
            <a:endParaRPr kumimoji="0"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2954338" y="3019425"/>
            <a:ext cx="215900" cy="3587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3394075" y="3009900"/>
            <a:ext cx="215900" cy="3587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2946400" y="5167313"/>
            <a:ext cx="215900" cy="3587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3398838" y="5170488"/>
            <a:ext cx="215900" cy="3587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2622550" y="3430588"/>
            <a:ext cx="728663" cy="476250"/>
          </a:xfrm>
          <a:prstGeom prst="rect">
            <a:avLst/>
          </a:prstGeom>
          <a:solidFill>
            <a:srgbClr val="E8E8E8"/>
          </a:solidFill>
          <a:ln w="19050">
            <a:solidFill>
              <a:srgbClr val="7B7B7B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0"/>
            <a:r>
              <a:rPr kumimoji="0" lang="en-US" altLang="ko-KR" sz="1200">
                <a:solidFill>
                  <a:schemeClr val="tx2"/>
                </a:solidFill>
                <a:latin typeface="Arial Unicode MS" pitchFamily="34" charset="-128"/>
              </a:rPr>
              <a:t>Sub </a:t>
            </a:r>
          </a:p>
          <a:p>
            <a:pPr latinLnBrk="0"/>
            <a:r>
              <a:rPr kumimoji="0" lang="en-US" altLang="ko-KR" sz="1200">
                <a:solidFill>
                  <a:schemeClr val="tx2"/>
                </a:solidFill>
                <a:latin typeface="Arial Unicode MS" pitchFamily="34" charset="-128"/>
              </a:rPr>
              <a:t>MICOM</a:t>
            </a:r>
          </a:p>
        </p:txBody>
      </p:sp>
      <p:sp>
        <p:nvSpPr>
          <p:cNvPr id="131086" name="Text Box 14"/>
          <p:cNvSpPr txBox="1">
            <a:spLocks noChangeArrowheads="1"/>
          </p:cNvSpPr>
          <p:nvPr/>
        </p:nvSpPr>
        <p:spPr bwMode="auto">
          <a:xfrm>
            <a:off x="3416300" y="3430588"/>
            <a:ext cx="728663" cy="476250"/>
          </a:xfrm>
          <a:prstGeom prst="rect">
            <a:avLst/>
          </a:prstGeom>
          <a:solidFill>
            <a:srgbClr val="E8E8E8"/>
          </a:solidFill>
          <a:ln w="19050">
            <a:solidFill>
              <a:srgbClr val="7B7B7B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0"/>
            <a:r>
              <a:rPr kumimoji="0" lang="en-US" altLang="ko-KR" sz="12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itchFamily="34" charset="-128"/>
              </a:rPr>
              <a:t>Main </a:t>
            </a:r>
          </a:p>
          <a:p>
            <a:pPr latinLnBrk="0"/>
            <a:r>
              <a:rPr kumimoji="0" lang="en-US" altLang="ko-KR" sz="12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itchFamily="34" charset="-128"/>
              </a:rPr>
              <a:t>MICOM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2538413" y="5597525"/>
            <a:ext cx="728662" cy="476250"/>
          </a:xfrm>
          <a:prstGeom prst="rect">
            <a:avLst/>
          </a:prstGeom>
          <a:solidFill>
            <a:srgbClr val="E8E8E8"/>
          </a:solidFill>
          <a:ln w="19050">
            <a:solidFill>
              <a:srgbClr val="7B7B7B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0"/>
            <a:r>
              <a:rPr kumimoji="0" lang="en-US" altLang="ko-KR" sz="1200">
                <a:solidFill>
                  <a:schemeClr val="tx2"/>
                </a:solidFill>
                <a:latin typeface="Arial Unicode MS" pitchFamily="34" charset="-128"/>
              </a:rPr>
              <a:t>Sub </a:t>
            </a:r>
          </a:p>
          <a:p>
            <a:pPr latinLnBrk="0"/>
            <a:r>
              <a:rPr kumimoji="0" lang="en-US" altLang="ko-KR" sz="1200">
                <a:solidFill>
                  <a:schemeClr val="tx2"/>
                </a:solidFill>
                <a:latin typeface="Arial Unicode MS" pitchFamily="34" charset="-128"/>
              </a:rPr>
              <a:t>MICOM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3311525" y="5591175"/>
            <a:ext cx="728663" cy="476250"/>
          </a:xfrm>
          <a:prstGeom prst="rect">
            <a:avLst/>
          </a:prstGeom>
          <a:solidFill>
            <a:srgbClr val="E8E8E8"/>
          </a:solidFill>
          <a:ln w="19050">
            <a:solidFill>
              <a:srgbClr val="7B7B7B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0"/>
            <a:r>
              <a:rPr kumimoji="0" lang="en-US" altLang="ko-KR" sz="1200">
                <a:solidFill>
                  <a:schemeClr val="tx2"/>
                </a:solidFill>
                <a:latin typeface="Arial Unicode MS" pitchFamily="34" charset="-128"/>
              </a:rPr>
              <a:t>Main </a:t>
            </a:r>
          </a:p>
          <a:p>
            <a:pPr latinLnBrk="0"/>
            <a:r>
              <a:rPr kumimoji="0" lang="en-US" altLang="ko-KR" sz="1200">
                <a:solidFill>
                  <a:schemeClr val="tx2"/>
                </a:solidFill>
                <a:latin typeface="Arial Unicode MS" pitchFamily="34" charset="-128"/>
              </a:rPr>
              <a:t>MICOM</a:t>
            </a:r>
          </a:p>
        </p:txBody>
      </p:sp>
      <p:cxnSp>
        <p:nvCxnSpPr>
          <p:cNvPr id="14353" name="AutoShape 17"/>
          <p:cNvCxnSpPr>
            <a:cxnSpLocks noChangeShapeType="1"/>
          </p:cNvCxnSpPr>
          <p:nvPr/>
        </p:nvCxnSpPr>
        <p:spPr bwMode="auto">
          <a:xfrm rot="5400000" flipH="1">
            <a:off x="3356769" y="3706019"/>
            <a:ext cx="3175" cy="452437"/>
          </a:xfrm>
          <a:prstGeom prst="curvedConnector3">
            <a:avLst>
              <a:gd name="adj1" fmla="val -10000005"/>
            </a:avLst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14354" name="Line 18"/>
          <p:cNvSpPr>
            <a:spLocks noChangeShapeType="1"/>
          </p:cNvSpPr>
          <p:nvPr/>
        </p:nvSpPr>
        <p:spPr bwMode="auto">
          <a:xfrm flipV="1">
            <a:off x="3492500" y="3933825"/>
            <a:ext cx="431800" cy="1223963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14355" name="AutoShape 19"/>
          <p:cNvCxnSpPr>
            <a:cxnSpLocks noChangeShapeType="1"/>
            <a:stCxn id="14347" idx="0"/>
            <a:endCxn id="131086" idx="2"/>
          </p:cNvCxnSpPr>
          <p:nvPr/>
        </p:nvCxnSpPr>
        <p:spPr bwMode="auto">
          <a:xfrm rot="16200000">
            <a:off x="2801938" y="4168775"/>
            <a:ext cx="1231900" cy="727075"/>
          </a:xfrm>
          <a:prstGeom prst="curvedConnector3">
            <a:avLst>
              <a:gd name="adj1" fmla="val 49611"/>
            </a:avLst>
          </a:prstGeom>
          <a:noFill/>
          <a:ln w="38100">
            <a:solidFill>
              <a:srgbClr val="FF0000"/>
            </a:solidFill>
            <a:prstDash val="sysDot"/>
            <a:round/>
            <a:headEnd type="triangle" w="med" len="med"/>
            <a:tailEnd/>
          </a:ln>
        </p:spPr>
      </p:cxn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3708400" y="4365625"/>
            <a:ext cx="606425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Связь</a:t>
            </a:r>
            <a:endParaRPr kumimoji="0"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graphicFrame>
        <p:nvGraphicFramePr>
          <p:cNvPr id="131093" name="Group 21"/>
          <p:cNvGraphicFramePr>
            <a:graphicFrameLocks noGrp="1"/>
          </p:cNvGraphicFramePr>
          <p:nvPr/>
        </p:nvGraphicFramePr>
        <p:xfrm>
          <a:off x="5292725" y="2565400"/>
          <a:ext cx="3421063" cy="2752726"/>
        </p:xfrm>
        <a:graphic>
          <a:graphicData uri="http://schemas.openxmlformats.org/drawingml/2006/table">
            <a:tbl>
              <a:tblPr/>
              <a:tblGrid>
                <a:gridCol w="863600"/>
                <a:gridCol w="1295400"/>
                <a:gridCol w="1262063"/>
              </a:tblGrid>
              <a:tr h="36036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Адресация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Блок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Main MICOM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Sub MICOM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Main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Sub1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Sub2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Sub3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CF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385" name="Text Box 51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Обмен данными в наружном блоке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14386" name="Rectangle 54"/>
          <p:cNvSpPr>
            <a:spLocks noChangeArrowheads="1"/>
          </p:cNvSpPr>
          <p:nvPr/>
        </p:nvSpPr>
        <p:spPr bwMode="auto">
          <a:xfrm>
            <a:off x="438150" y="1081088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36891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5972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latin typeface="Arial Unicode MS" pitchFamily="34" charset="-128"/>
              </a:rPr>
              <a:t>0</a:t>
            </a:r>
            <a:r>
              <a:rPr lang="ru-RU" altLang="ko-KR" sz="3600" b="1">
                <a:latin typeface="Arial Unicode MS" pitchFamily="34" charset="-128"/>
              </a:rPr>
              <a:t>2</a:t>
            </a:r>
            <a:r>
              <a:rPr lang="en-US" altLang="ko-KR" sz="3600" b="1">
                <a:latin typeface="Arial Unicode MS" pitchFamily="34" charset="-128"/>
              </a:rPr>
              <a:t>. </a:t>
            </a:r>
            <a:r>
              <a:rPr lang="ru-RU" altLang="ko-KR" sz="3600" b="1">
                <a:latin typeface="Arial Unicode MS" pitchFamily="34" charset="-128"/>
              </a:rPr>
              <a:t>Плата наружного блока</a:t>
            </a:r>
            <a:endParaRPr lang="en-US" altLang="ko-KR" sz="36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Line 2"/>
          <p:cNvSpPr>
            <a:spLocks noChangeShapeType="1"/>
          </p:cNvSpPr>
          <p:nvPr/>
        </p:nvSpPr>
        <p:spPr bwMode="auto">
          <a:xfrm flipH="1">
            <a:off x="3336925" y="4627563"/>
            <a:ext cx="296227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32803" name="Line 3"/>
          <p:cNvSpPr>
            <a:spLocks noChangeShapeType="1"/>
          </p:cNvSpPr>
          <p:nvPr/>
        </p:nvSpPr>
        <p:spPr bwMode="auto">
          <a:xfrm flipH="1">
            <a:off x="3336925" y="5708650"/>
            <a:ext cx="303371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34148" name="Line 4"/>
          <p:cNvSpPr>
            <a:spLocks noChangeShapeType="1"/>
          </p:cNvSpPr>
          <p:nvPr/>
        </p:nvSpPr>
        <p:spPr bwMode="auto">
          <a:xfrm flipH="1">
            <a:off x="4491038" y="3690938"/>
            <a:ext cx="9525" cy="1719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4149" name="Line 5"/>
          <p:cNvSpPr>
            <a:spLocks noChangeShapeType="1"/>
          </p:cNvSpPr>
          <p:nvPr/>
        </p:nvSpPr>
        <p:spPr bwMode="auto">
          <a:xfrm flipH="1">
            <a:off x="4491038" y="5400675"/>
            <a:ext cx="504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4150" name="Line 6"/>
          <p:cNvSpPr>
            <a:spLocks noChangeShapeType="1"/>
          </p:cNvSpPr>
          <p:nvPr/>
        </p:nvSpPr>
        <p:spPr bwMode="auto">
          <a:xfrm flipH="1" flipV="1">
            <a:off x="5005388" y="5399088"/>
            <a:ext cx="61912" cy="144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4151" name="Line 7"/>
          <p:cNvSpPr>
            <a:spLocks noChangeShapeType="1"/>
          </p:cNvSpPr>
          <p:nvPr/>
        </p:nvSpPr>
        <p:spPr bwMode="auto">
          <a:xfrm flipV="1">
            <a:off x="5067300" y="5400675"/>
            <a:ext cx="73025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4152" name="Line 8"/>
          <p:cNvSpPr>
            <a:spLocks noChangeShapeType="1"/>
          </p:cNvSpPr>
          <p:nvPr/>
        </p:nvSpPr>
        <p:spPr bwMode="auto">
          <a:xfrm flipH="1">
            <a:off x="5140325" y="5400675"/>
            <a:ext cx="504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4153" name="Line 9"/>
          <p:cNvSpPr>
            <a:spLocks noChangeShapeType="1"/>
          </p:cNvSpPr>
          <p:nvPr/>
        </p:nvSpPr>
        <p:spPr bwMode="auto">
          <a:xfrm flipH="1" flipV="1">
            <a:off x="5643563" y="5400675"/>
            <a:ext cx="71437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4154" name="Line 10"/>
          <p:cNvSpPr>
            <a:spLocks noChangeShapeType="1"/>
          </p:cNvSpPr>
          <p:nvPr/>
        </p:nvSpPr>
        <p:spPr bwMode="auto">
          <a:xfrm flipV="1">
            <a:off x="5715000" y="5400675"/>
            <a:ext cx="73025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4155" name="Line 11"/>
          <p:cNvSpPr>
            <a:spLocks noChangeShapeType="1"/>
          </p:cNvSpPr>
          <p:nvPr/>
        </p:nvSpPr>
        <p:spPr bwMode="auto">
          <a:xfrm flipH="1">
            <a:off x="5788025" y="5400675"/>
            <a:ext cx="5762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4156" name="Line 12"/>
          <p:cNvSpPr>
            <a:spLocks noChangeShapeType="1"/>
          </p:cNvSpPr>
          <p:nvPr/>
        </p:nvSpPr>
        <p:spPr bwMode="auto">
          <a:xfrm flipH="1" flipV="1">
            <a:off x="6362700" y="5400675"/>
            <a:ext cx="71438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4157" name="Line 13"/>
          <p:cNvSpPr>
            <a:spLocks noChangeShapeType="1"/>
          </p:cNvSpPr>
          <p:nvPr/>
        </p:nvSpPr>
        <p:spPr bwMode="auto">
          <a:xfrm flipV="1">
            <a:off x="5067300" y="4292600"/>
            <a:ext cx="73025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4158" name="Line 14"/>
          <p:cNvSpPr>
            <a:spLocks noChangeShapeType="1"/>
          </p:cNvSpPr>
          <p:nvPr/>
        </p:nvSpPr>
        <p:spPr bwMode="auto">
          <a:xfrm flipH="1">
            <a:off x="5140325" y="4292600"/>
            <a:ext cx="504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4159" name="Line 15"/>
          <p:cNvSpPr>
            <a:spLocks noChangeShapeType="1"/>
          </p:cNvSpPr>
          <p:nvPr/>
        </p:nvSpPr>
        <p:spPr bwMode="auto">
          <a:xfrm flipH="1" flipV="1">
            <a:off x="5643563" y="4292600"/>
            <a:ext cx="71437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4160" name="Line 16"/>
          <p:cNvSpPr>
            <a:spLocks noChangeShapeType="1"/>
          </p:cNvSpPr>
          <p:nvPr/>
        </p:nvSpPr>
        <p:spPr bwMode="auto">
          <a:xfrm flipV="1">
            <a:off x="5715000" y="4292600"/>
            <a:ext cx="73025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4161" name="Line 17"/>
          <p:cNvSpPr>
            <a:spLocks noChangeShapeType="1"/>
          </p:cNvSpPr>
          <p:nvPr/>
        </p:nvSpPr>
        <p:spPr bwMode="auto">
          <a:xfrm flipH="1">
            <a:off x="5788025" y="4292600"/>
            <a:ext cx="5762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4162" name="Line 18"/>
          <p:cNvSpPr>
            <a:spLocks noChangeShapeType="1"/>
          </p:cNvSpPr>
          <p:nvPr/>
        </p:nvSpPr>
        <p:spPr bwMode="auto">
          <a:xfrm flipH="1" flipV="1">
            <a:off x="6362700" y="4292600"/>
            <a:ext cx="71438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4163" name="Line 19"/>
          <p:cNvSpPr>
            <a:spLocks noChangeShapeType="1"/>
          </p:cNvSpPr>
          <p:nvPr/>
        </p:nvSpPr>
        <p:spPr bwMode="auto">
          <a:xfrm>
            <a:off x="1404938" y="5492750"/>
            <a:ext cx="23653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2820" name="Line 20"/>
          <p:cNvSpPr>
            <a:spLocks noChangeShapeType="1"/>
          </p:cNvSpPr>
          <p:nvPr/>
        </p:nvSpPr>
        <p:spPr bwMode="auto">
          <a:xfrm flipH="1">
            <a:off x="2413000" y="5718175"/>
            <a:ext cx="215900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32821" name="Line 21"/>
          <p:cNvSpPr>
            <a:spLocks noChangeShapeType="1"/>
          </p:cNvSpPr>
          <p:nvPr/>
        </p:nvSpPr>
        <p:spPr bwMode="auto">
          <a:xfrm>
            <a:off x="2411413" y="4767263"/>
            <a:ext cx="0" cy="9620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32822" name="Line 22"/>
          <p:cNvSpPr>
            <a:spLocks noChangeShapeType="1"/>
          </p:cNvSpPr>
          <p:nvPr/>
        </p:nvSpPr>
        <p:spPr bwMode="auto">
          <a:xfrm flipH="1">
            <a:off x="2413000" y="4627563"/>
            <a:ext cx="215900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32823" name="Line 23"/>
          <p:cNvSpPr>
            <a:spLocks noChangeShapeType="1"/>
          </p:cNvSpPr>
          <p:nvPr/>
        </p:nvSpPr>
        <p:spPr bwMode="auto">
          <a:xfrm flipH="1">
            <a:off x="2413000" y="4627563"/>
            <a:ext cx="215900" cy="144462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34168" name="Line 24"/>
          <p:cNvSpPr>
            <a:spLocks noChangeShapeType="1"/>
          </p:cNvSpPr>
          <p:nvPr/>
        </p:nvSpPr>
        <p:spPr bwMode="auto">
          <a:xfrm>
            <a:off x="1908175" y="4411663"/>
            <a:ext cx="1862138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2825" name="Line 25"/>
          <p:cNvSpPr>
            <a:spLocks noChangeShapeType="1"/>
          </p:cNvSpPr>
          <p:nvPr/>
        </p:nvSpPr>
        <p:spPr bwMode="auto">
          <a:xfrm flipH="1">
            <a:off x="2406650" y="3195638"/>
            <a:ext cx="12700" cy="14382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32826" name="Line 26"/>
          <p:cNvSpPr>
            <a:spLocks noChangeShapeType="1"/>
          </p:cNvSpPr>
          <p:nvPr/>
        </p:nvSpPr>
        <p:spPr bwMode="auto">
          <a:xfrm flipH="1">
            <a:off x="1187450" y="3690938"/>
            <a:ext cx="13335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32827" name="Line 27"/>
          <p:cNvSpPr>
            <a:spLocks noChangeShapeType="1"/>
          </p:cNvSpPr>
          <p:nvPr/>
        </p:nvSpPr>
        <p:spPr bwMode="auto">
          <a:xfrm flipH="1" flipV="1">
            <a:off x="1042988" y="4411663"/>
            <a:ext cx="360362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32828" name="Line 28"/>
          <p:cNvSpPr>
            <a:spLocks noChangeShapeType="1"/>
          </p:cNvSpPr>
          <p:nvPr/>
        </p:nvSpPr>
        <p:spPr bwMode="auto">
          <a:xfrm flipH="1">
            <a:off x="900113" y="5445125"/>
            <a:ext cx="503237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32829" name="Line 29"/>
          <p:cNvSpPr>
            <a:spLocks noChangeShapeType="1"/>
          </p:cNvSpPr>
          <p:nvPr/>
        </p:nvSpPr>
        <p:spPr bwMode="auto">
          <a:xfrm flipH="1">
            <a:off x="1044575" y="2278063"/>
            <a:ext cx="1368425" cy="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32830" name="Line 30"/>
          <p:cNvSpPr>
            <a:spLocks noChangeShapeType="1"/>
          </p:cNvSpPr>
          <p:nvPr/>
        </p:nvSpPr>
        <p:spPr bwMode="auto">
          <a:xfrm flipH="1">
            <a:off x="1044575" y="2278063"/>
            <a:ext cx="0" cy="288925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34175" name="Picture 31" descr="최종사진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6600" y="2493963"/>
            <a:ext cx="59531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76" name="Picture 32" descr="ACM-A202_최종사진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2638" y="2493963"/>
            <a:ext cx="71278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2833" name="Line 33"/>
          <p:cNvSpPr>
            <a:spLocks noChangeShapeType="1"/>
          </p:cNvSpPr>
          <p:nvPr/>
        </p:nvSpPr>
        <p:spPr bwMode="auto">
          <a:xfrm flipH="1">
            <a:off x="2413000" y="2278063"/>
            <a:ext cx="0" cy="2159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32834" name="Line 34"/>
          <p:cNvSpPr>
            <a:spLocks noChangeShapeType="1"/>
          </p:cNvSpPr>
          <p:nvPr/>
        </p:nvSpPr>
        <p:spPr bwMode="auto">
          <a:xfrm flipH="1">
            <a:off x="2413000" y="2278063"/>
            <a:ext cx="142875" cy="217487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32835" name="Line 35"/>
          <p:cNvSpPr>
            <a:spLocks noChangeShapeType="1"/>
          </p:cNvSpPr>
          <p:nvPr/>
        </p:nvSpPr>
        <p:spPr bwMode="auto">
          <a:xfrm flipH="1">
            <a:off x="2555875" y="2278063"/>
            <a:ext cx="1584325" cy="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34180" name="Text Box 36"/>
          <p:cNvSpPr txBox="1">
            <a:spLocks noChangeAspect="1" noChangeArrowheads="1"/>
          </p:cNvSpPr>
          <p:nvPr/>
        </p:nvSpPr>
        <p:spPr bwMode="auto">
          <a:xfrm>
            <a:off x="4716463" y="2422525"/>
            <a:ext cx="5794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latin typeface="Arial Unicode MS" pitchFamily="34" charset="-128"/>
              </a:rPr>
              <a:t>DMS</a:t>
            </a:r>
          </a:p>
        </p:txBody>
      </p:sp>
      <p:sp>
        <p:nvSpPr>
          <p:cNvPr id="332837" name="Line 37"/>
          <p:cNvSpPr>
            <a:spLocks noChangeShapeType="1"/>
          </p:cNvSpPr>
          <p:nvPr/>
        </p:nvSpPr>
        <p:spPr bwMode="auto">
          <a:xfrm flipH="1">
            <a:off x="900113" y="3286125"/>
            <a:ext cx="0" cy="2163763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32838" name="Line 38"/>
          <p:cNvSpPr>
            <a:spLocks noChangeShapeType="1"/>
          </p:cNvSpPr>
          <p:nvPr/>
        </p:nvSpPr>
        <p:spPr bwMode="auto">
          <a:xfrm flipH="1">
            <a:off x="1042988" y="3286125"/>
            <a:ext cx="0" cy="112712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32839" name="Line 39"/>
          <p:cNvSpPr>
            <a:spLocks noChangeShapeType="1"/>
          </p:cNvSpPr>
          <p:nvPr/>
        </p:nvSpPr>
        <p:spPr bwMode="auto">
          <a:xfrm flipH="1">
            <a:off x="1187450" y="3286125"/>
            <a:ext cx="0" cy="4064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34184" name="Text Box 40"/>
          <p:cNvSpPr txBox="1">
            <a:spLocks noChangeAspect="1" noChangeArrowheads="1"/>
          </p:cNvSpPr>
          <p:nvPr/>
        </p:nvSpPr>
        <p:spPr bwMode="auto">
          <a:xfrm>
            <a:off x="2555875" y="1984375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latin typeface="Arial Unicode MS" pitchFamily="34" charset="-128"/>
              </a:rPr>
              <a:t>C1-C2</a:t>
            </a:r>
          </a:p>
        </p:txBody>
      </p:sp>
      <p:pic>
        <p:nvPicPr>
          <p:cNvPr id="134185" name="Picture 41" descr="한석테크_3상전력량계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2550" y="4122738"/>
            <a:ext cx="6270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86" name="Picture 42" descr="한석테크_3상전력량계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2550" y="5164138"/>
            <a:ext cx="6270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87" name="Line 43"/>
          <p:cNvSpPr>
            <a:spLocks noChangeShapeType="1"/>
          </p:cNvSpPr>
          <p:nvPr/>
        </p:nvSpPr>
        <p:spPr bwMode="auto">
          <a:xfrm>
            <a:off x="1979613" y="3690938"/>
            <a:ext cx="25209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4188" name="Picture 44" descr="DMS최종사진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5738" y="1989138"/>
            <a:ext cx="935037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89" name="Picture 45" descr="한석전력량계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0325" y="3475038"/>
            <a:ext cx="649288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90" name="Line 46"/>
          <p:cNvSpPr>
            <a:spLocks noChangeShapeType="1"/>
          </p:cNvSpPr>
          <p:nvPr/>
        </p:nvSpPr>
        <p:spPr bwMode="auto">
          <a:xfrm flipH="1">
            <a:off x="4491038" y="4295775"/>
            <a:ext cx="504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4191" name="Line 47"/>
          <p:cNvSpPr>
            <a:spLocks noChangeShapeType="1"/>
          </p:cNvSpPr>
          <p:nvPr/>
        </p:nvSpPr>
        <p:spPr bwMode="auto">
          <a:xfrm flipH="1" flipV="1">
            <a:off x="4994275" y="4295775"/>
            <a:ext cx="71438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4192" name="Text Box 48"/>
          <p:cNvSpPr txBox="1">
            <a:spLocks noChangeArrowheads="1"/>
          </p:cNvSpPr>
          <p:nvPr/>
        </p:nvSpPr>
        <p:spPr bwMode="auto">
          <a:xfrm>
            <a:off x="1933575" y="5484813"/>
            <a:ext cx="336550" cy="3667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rgbClr val="CC0000"/>
                </a:solidFill>
                <a:latin typeface="Arial Unicode MS" pitchFamily="34" charset="-128"/>
              </a:rPr>
              <a:t>A</a:t>
            </a:r>
          </a:p>
        </p:txBody>
      </p:sp>
      <p:sp>
        <p:nvSpPr>
          <p:cNvPr id="134193" name="Text Box 49"/>
          <p:cNvSpPr txBox="1">
            <a:spLocks noChangeArrowheads="1"/>
          </p:cNvSpPr>
          <p:nvPr/>
        </p:nvSpPr>
        <p:spPr bwMode="auto">
          <a:xfrm>
            <a:off x="1949450" y="4403725"/>
            <a:ext cx="336550" cy="3667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rgbClr val="CC0000"/>
                </a:solidFill>
                <a:latin typeface="Arial Unicode MS" pitchFamily="34" charset="-128"/>
              </a:rPr>
              <a:t>B</a:t>
            </a:r>
          </a:p>
        </p:txBody>
      </p:sp>
      <p:sp>
        <p:nvSpPr>
          <p:cNvPr id="134194" name="Text Box 50"/>
          <p:cNvSpPr txBox="1">
            <a:spLocks noChangeArrowheads="1"/>
          </p:cNvSpPr>
          <p:nvPr/>
        </p:nvSpPr>
        <p:spPr bwMode="auto">
          <a:xfrm>
            <a:off x="1936750" y="3716338"/>
            <a:ext cx="368300" cy="3667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800">
                <a:solidFill>
                  <a:srgbClr val="CC0000"/>
                </a:solidFill>
                <a:latin typeface="Arial Unicode MS" pitchFamily="34" charset="-128"/>
              </a:rPr>
              <a:t>C</a:t>
            </a:r>
          </a:p>
        </p:txBody>
      </p:sp>
      <p:sp>
        <p:nvSpPr>
          <p:cNvPr id="134195" name="Text Box 51"/>
          <p:cNvSpPr txBox="1">
            <a:spLocks noChangeAspect="1" noChangeArrowheads="1"/>
          </p:cNvSpPr>
          <p:nvPr/>
        </p:nvSpPr>
        <p:spPr bwMode="auto">
          <a:xfrm>
            <a:off x="1116013" y="5734050"/>
            <a:ext cx="860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b="1">
                <a:latin typeface="Arial Unicode MS" pitchFamily="34" charset="-128"/>
              </a:rPr>
              <a:t>Счетчик</a:t>
            </a:r>
            <a:endParaRPr lang="en-US" altLang="ko-KR" b="1">
              <a:latin typeface="Arial Unicode MS" pitchFamily="34" charset="-128"/>
            </a:endParaRPr>
          </a:p>
        </p:txBody>
      </p:sp>
      <p:sp>
        <p:nvSpPr>
          <p:cNvPr id="134196" name="Text Box 52"/>
          <p:cNvSpPr txBox="1">
            <a:spLocks noChangeAspect="1" noChangeArrowheads="1"/>
          </p:cNvSpPr>
          <p:nvPr/>
        </p:nvSpPr>
        <p:spPr bwMode="auto">
          <a:xfrm>
            <a:off x="1328738" y="2738438"/>
            <a:ext cx="534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</a:rPr>
              <a:t>SiM</a:t>
            </a:r>
          </a:p>
        </p:txBody>
      </p:sp>
      <p:sp>
        <p:nvSpPr>
          <p:cNvPr id="134197" name="Text Box 53"/>
          <p:cNvSpPr txBox="1">
            <a:spLocks noChangeAspect="1" noChangeArrowheads="1"/>
          </p:cNvSpPr>
          <p:nvPr/>
        </p:nvSpPr>
        <p:spPr bwMode="auto">
          <a:xfrm>
            <a:off x="2801938" y="2636838"/>
            <a:ext cx="13604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b="1">
                <a:latin typeface="Arial Unicode MS" pitchFamily="34" charset="-128"/>
              </a:rPr>
              <a:t>Центральный </a:t>
            </a:r>
          </a:p>
          <a:p>
            <a:r>
              <a:rPr lang="ru-RU" altLang="ko-KR" b="1">
                <a:latin typeface="Arial Unicode MS" pitchFamily="34" charset="-128"/>
              </a:rPr>
              <a:t>пульт</a:t>
            </a:r>
            <a:endParaRPr lang="en-US" altLang="ko-KR" b="1">
              <a:latin typeface="Arial Unicode MS" pitchFamily="34" charset="-128"/>
            </a:endParaRPr>
          </a:p>
        </p:txBody>
      </p:sp>
      <p:sp>
        <p:nvSpPr>
          <p:cNvPr id="134198" name="Text Box 54"/>
          <p:cNvSpPr txBox="1">
            <a:spLocks noChangeAspect="1" noChangeArrowheads="1"/>
          </p:cNvSpPr>
          <p:nvPr/>
        </p:nvSpPr>
        <p:spPr bwMode="auto">
          <a:xfrm>
            <a:off x="2671763" y="5780088"/>
            <a:ext cx="74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latin typeface="Arial Unicode MS" pitchFamily="34" charset="-128"/>
              </a:rPr>
              <a:t>I/M</a:t>
            </a:r>
          </a:p>
          <a:p>
            <a:r>
              <a:rPr lang="ru-RU" altLang="ko-KR" sz="1200">
                <a:latin typeface="Arial Unicode MS" pitchFamily="34" charset="-128"/>
              </a:rPr>
              <a:t>Адрес</a:t>
            </a:r>
            <a:r>
              <a:rPr lang="en-US" altLang="ko-KR" sz="1200">
                <a:latin typeface="Arial Unicode MS" pitchFamily="34" charset="-128"/>
              </a:rPr>
              <a:t> 0</a:t>
            </a:r>
          </a:p>
        </p:txBody>
      </p:sp>
      <p:sp>
        <p:nvSpPr>
          <p:cNvPr id="134199" name="Text Box 55"/>
          <p:cNvSpPr txBox="1">
            <a:spLocks noChangeAspect="1" noChangeArrowheads="1"/>
          </p:cNvSpPr>
          <p:nvPr/>
        </p:nvSpPr>
        <p:spPr bwMode="auto">
          <a:xfrm>
            <a:off x="2686050" y="4700588"/>
            <a:ext cx="74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latin typeface="Arial Unicode MS" pitchFamily="34" charset="-128"/>
              </a:rPr>
              <a:t>I/M</a:t>
            </a:r>
          </a:p>
          <a:p>
            <a:r>
              <a:rPr lang="ru-RU" altLang="ko-KR" sz="1200">
                <a:latin typeface="Arial Unicode MS" pitchFamily="34" charset="-128"/>
              </a:rPr>
              <a:t>Адрес</a:t>
            </a:r>
            <a:r>
              <a:rPr lang="en-US" altLang="ko-KR" sz="1200">
                <a:latin typeface="Arial Unicode MS" pitchFamily="34" charset="-128"/>
              </a:rPr>
              <a:t> 1</a:t>
            </a:r>
          </a:p>
        </p:txBody>
      </p:sp>
      <p:sp>
        <p:nvSpPr>
          <p:cNvPr id="134200" name="Text Box 56"/>
          <p:cNvSpPr txBox="1">
            <a:spLocks noChangeAspect="1" noChangeArrowheads="1"/>
          </p:cNvSpPr>
          <p:nvPr/>
        </p:nvSpPr>
        <p:spPr bwMode="auto">
          <a:xfrm>
            <a:off x="4691063" y="4808538"/>
            <a:ext cx="692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>
                <a:latin typeface="Arial Unicode MS" pitchFamily="34" charset="-128"/>
              </a:rPr>
              <a:t>MAIN 0</a:t>
            </a:r>
          </a:p>
        </p:txBody>
      </p:sp>
      <p:sp>
        <p:nvSpPr>
          <p:cNvPr id="134201" name="Text Box 57"/>
          <p:cNvSpPr txBox="1">
            <a:spLocks noChangeAspect="1" noChangeArrowheads="1"/>
          </p:cNvSpPr>
          <p:nvPr/>
        </p:nvSpPr>
        <p:spPr bwMode="auto">
          <a:xfrm>
            <a:off x="5381625" y="4808538"/>
            <a:ext cx="692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>
                <a:latin typeface="Arial Unicode MS" pitchFamily="34" charset="-128"/>
              </a:rPr>
              <a:t>MAIN 1</a:t>
            </a:r>
          </a:p>
        </p:txBody>
      </p:sp>
      <p:sp>
        <p:nvSpPr>
          <p:cNvPr id="134202" name="Text Box 58"/>
          <p:cNvSpPr txBox="1">
            <a:spLocks noChangeAspect="1" noChangeArrowheads="1"/>
          </p:cNvSpPr>
          <p:nvPr/>
        </p:nvSpPr>
        <p:spPr bwMode="auto">
          <a:xfrm>
            <a:off x="6111875" y="4808538"/>
            <a:ext cx="692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>
                <a:latin typeface="Arial Unicode MS" pitchFamily="34" charset="-128"/>
              </a:rPr>
              <a:t>MAIN 2</a:t>
            </a:r>
          </a:p>
        </p:txBody>
      </p:sp>
      <p:sp>
        <p:nvSpPr>
          <p:cNvPr id="134205" name="AutoShape 61"/>
          <p:cNvSpPr>
            <a:spLocks noChangeArrowheads="1"/>
          </p:cNvSpPr>
          <p:nvPr/>
        </p:nvSpPr>
        <p:spPr bwMode="auto">
          <a:xfrm>
            <a:off x="811213" y="1303338"/>
            <a:ext cx="3935412" cy="3968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en-US" altLang="ko-KR" sz="1800" b="1">
                <a:latin typeface="Arial Unicode MS" pitchFamily="34" charset="-128"/>
                <a:sym typeface="Wingdings" pitchFamily="2" charset="2"/>
              </a:rPr>
              <a:t>- </a:t>
            </a:r>
            <a:r>
              <a:rPr lang="ru-RU" altLang="ko-KR" sz="1800" b="1">
                <a:latin typeface="Arial Unicode MS" pitchFamily="34" charset="-128"/>
                <a:sym typeface="Wingdings" pitchFamily="2" charset="2"/>
              </a:rPr>
              <a:t>Раздельный учет электроэнергии</a:t>
            </a:r>
            <a:endParaRPr lang="en-US" altLang="ko-KR" sz="1800" b="1">
              <a:latin typeface="Arial Unicode MS" pitchFamily="34" charset="-128"/>
            </a:endParaRPr>
          </a:p>
        </p:txBody>
      </p:sp>
      <p:sp>
        <p:nvSpPr>
          <p:cNvPr id="332862" name="Text Box 62"/>
          <p:cNvSpPr txBox="1">
            <a:spLocks noChangeAspect="1" noChangeArrowheads="1"/>
          </p:cNvSpPr>
          <p:nvPr/>
        </p:nvSpPr>
        <p:spPr bwMode="auto">
          <a:xfrm>
            <a:off x="4859338" y="2852738"/>
            <a:ext cx="3724275" cy="1247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marL="342900" indent="-342900" algn="l"/>
            <a:r>
              <a:rPr lang="ru-RU" altLang="ko-KR" b="1">
                <a:latin typeface="Arial Unicode MS" pitchFamily="34" charset="-128"/>
              </a:rPr>
              <a:t>Пример:</a:t>
            </a:r>
            <a:endParaRPr lang="en-US" altLang="ko-KR" b="1">
              <a:latin typeface="Arial Unicode MS" pitchFamily="34" charset="-128"/>
            </a:endParaRPr>
          </a:p>
          <a:p>
            <a:pPr marL="342900" indent="-342900" algn="l"/>
            <a:endParaRPr lang="en-US" altLang="ko-KR" sz="600" b="1">
              <a:latin typeface="Arial Unicode MS" pitchFamily="34" charset="-128"/>
            </a:endParaRPr>
          </a:p>
          <a:p>
            <a:pPr marL="342900" indent="-342900" algn="l"/>
            <a:r>
              <a:rPr lang="en-US" altLang="ko-KR">
                <a:latin typeface="Arial Unicode MS" pitchFamily="34" charset="-128"/>
              </a:rPr>
              <a:t>   1. SiM </a:t>
            </a:r>
            <a:r>
              <a:rPr lang="ru-RU" altLang="ko-KR">
                <a:latin typeface="Arial Unicode MS" pitchFamily="34" charset="-128"/>
              </a:rPr>
              <a:t>адрес =</a:t>
            </a:r>
            <a:r>
              <a:rPr lang="en-US" altLang="ko-KR">
                <a:latin typeface="Arial Unicode MS" pitchFamily="34" charset="-128"/>
              </a:rPr>
              <a:t> 0. </a:t>
            </a:r>
          </a:p>
          <a:p>
            <a:pPr marL="342900" indent="-342900" algn="l"/>
            <a:r>
              <a:rPr lang="en-US" altLang="ko-KR">
                <a:latin typeface="Arial Unicode MS" pitchFamily="34" charset="-128"/>
              </a:rPr>
              <a:t>   2. </a:t>
            </a:r>
            <a:r>
              <a:rPr lang="ru-RU" altLang="ko-KR">
                <a:latin typeface="Arial Unicode MS" pitchFamily="34" charset="-128"/>
              </a:rPr>
              <a:t>Счетчик</a:t>
            </a:r>
            <a:r>
              <a:rPr lang="en-US" altLang="ko-KR">
                <a:latin typeface="Arial Unicode MS" pitchFamily="34" charset="-128"/>
              </a:rPr>
              <a:t> A </a:t>
            </a:r>
            <a:r>
              <a:rPr lang="ru-RU" altLang="ko-KR">
                <a:latin typeface="Arial Unicode MS" pitchFamily="34" charset="-128"/>
              </a:rPr>
              <a:t>подключен к каналу</a:t>
            </a:r>
            <a:r>
              <a:rPr lang="en-US" altLang="ko-KR">
                <a:latin typeface="Arial Unicode MS" pitchFamily="34" charset="-128"/>
              </a:rPr>
              <a:t> 1 SiM. </a:t>
            </a:r>
          </a:p>
          <a:p>
            <a:pPr marL="342900" indent="-342900" algn="l"/>
            <a:r>
              <a:rPr lang="en-US" altLang="ko-KR">
                <a:latin typeface="Arial Unicode MS" pitchFamily="34" charset="-128"/>
              </a:rPr>
              <a:t>   3. </a:t>
            </a:r>
            <a:r>
              <a:rPr lang="ru-RU" altLang="ko-KR">
                <a:latin typeface="Arial Unicode MS" pitchFamily="34" charset="-128"/>
              </a:rPr>
              <a:t>Счетчик</a:t>
            </a:r>
            <a:r>
              <a:rPr lang="en-US" altLang="ko-KR">
                <a:latin typeface="Arial Unicode MS" pitchFamily="34" charset="-128"/>
              </a:rPr>
              <a:t> </a:t>
            </a:r>
            <a:r>
              <a:rPr lang="ru-RU" altLang="ko-KR">
                <a:latin typeface="Arial Unicode MS" pitchFamily="34" charset="-128"/>
              </a:rPr>
              <a:t>В</a:t>
            </a:r>
            <a:r>
              <a:rPr lang="en-US" altLang="ko-KR">
                <a:latin typeface="Arial Unicode MS" pitchFamily="34" charset="-128"/>
              </a:rPr>
              <a:t> </a:t>
            </a:r>
            <a:r>
              <a:rPr lang="ru-RU" altLang="ko-KR">
                <a:latin typeface="Arial Unicode MS" pitchFamily="34" charset="-128"/>
              </a:rPr>
              <a:t>подключен к каналу</a:t>
            </a:r>
            <a:r>
              <a:rPr lang="en-US" altLang="ko-KR">
                <a:latin typeface="Arial Unicode MS" pitchFamily="34" charset="-128"/>
              </a:rPr>
              <a:t> </a:t>
            </a:r>
            <a:r>
              <a:rPr lang="ru-RU" altLang="ko-KR">
                <a:latin typeface="Arial Unicode MS" pitchFamily="34" charset="-128"/>
              </a:rPr>
              <a:t> 2</a:t>
            </a:r>
            <a:r>
              <a:rPr lang="en-US" altLang="ko-KR">
                <a:latin typeface="Arial Unicode MS" pitchFamily="34" charset="-128"/>
              </a:rPr>
              <a:t> SiM. </a:t>
            </a:r>
          </a:p>
          <a:p>
            <a:pPr marL="342900" indent="-342900" algn="l"/>
            <a:r>
              <a:rPr lang="en-US" altLang="ko-KR">
                <a:latin typeface="Arial Unicode MS" pitchFamily="34" charset="-128"/>
              </a:rPr>
              <a:t>   4. </a:t>
            </a:r>
            <a:r>
              <a:rPr lang="ru-RU" altLang="ko-KR">
                <a:latin typeface="Arial Unicode MS" pitchFamily="34" charset="-128"/>
              </a:rPr>
              <a:t>Счетчик</a:t>
            </a:r>
            <a:r>
              <a:rPr lang="en-US" altLang="ko-KR">
                <a:latin typeface="Arial Unicode MS" pitchFamily="34" charset="-128"/>
              </a:rPr>
              <a:t> </a:t>
            </a:r>
            <a:r>
              <a:rPr lang="ru-RU" altLang="ko-KR">
                <a:latin typeface="Arial Unicode MS" pitchFamily="34" charset="-128"/>
              </a:rPr>
              <a:t>С</a:t>
            </a:r>
            <a:r>
              <a:rPr lang="en-US" altLang="ko-KR">
                <a:latin typeface="Arial Unicode MS" pitchFamily="34" charset="-128"/>
              </a:rPr>
              <a:t> </a:t>
            </a:r>
            <a:r>
              <a:rPr lang="ru-RU" altLang="ko-KR">
                <a:latin typeface="Arial Unicode MS" pitchFamily="34" charset="-128"/>
              </a:rPr>
              <a:t>подключен к каналу</a:t>
            </a:r>
            <a:r>
              <a:rPr lang="en-US" altLang="ko-KR">
                <a:latin typeface="Arial Unicode MS" pitchFamily="34" charset="-128"/>
              </a:rPr>
              <a:t> </a:t>
            </a:r>
            <a:r>
              <a:rPr lang="ru-RU" altLang="ko-KR">
                <a:latin typeface="Arial Unicode MS" pitchFamily="34" charset="-128"/>
              </a:rPr>
              <a:t> 3</a:t>
            </a:r>
            <a:r>
              <a:rPr lang="en-US" altLang="ko-KR">
                <a:latin typeface="Arial Unicode MS" pitchFamily="34" charset="-128"/>
              </a:rPr>
              <a:t> SiM. </a:t>
            </a:r>
          </a:p>
        </p:txBody>
      </p:sp>
      <p:pic>
        <p:nvPicPr>
          <p:cNvPr id="134207" name="Picture 63" descr="4way_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91063" y="4362450"/>
            <a:ext cx="720725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208" name="Picture 64" descr="4way_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4163" y="4362450"/>
            <a:ext cx="720725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209" name="Picture 65" descr="4way_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3300" y="4362450"/>
            <a:ext cx="720725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210" name="Picture 66" descr="4way_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6463" y="5470525"/>
            <a:ext cx="720725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211" name="Picture 67" descr="4way_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4163" y="5470525"/>
            <a:ext cx="720725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212" name="Picture 68" descr="4way_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3300" y="5470525"/>
            <a:ext cx="720725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213" name="Picture 69" descr="DVMP2중계기_최종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27313" y="4492625"/>
            <a:ext cx="7921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214" name="Picture 70" descr="DVMP2중계기_최종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27313" y="5584825"/>
            <a:ext cx="7921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215" name="Text Box 71"/>
          <p:cNvSpPr txBox="1">
            <a:spLocks noChangeAspect="1" noChangeArrowheads="1"/>
          </p:cNvSpPr>
          <p:nvPr/>
        </p:nvSpPr>
        <p:spPr bwMode="auto">
          <a:xfrm>
            <a:off x="4691063" y="5949950"/>
            <a:ext cx="692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>
                <a:latin typeface="Arial Unicode MS" pitchFamily="34" charset="-128"/>
              </a:rPr>
              <a:t>MAIN 0</a:t>
            </a:r>
          </a:p>
        </p:txBody>
      </p:sp>
      <p:sp>
        <p:nvSpPr>
          <p:cNvPr id="134216" name="Text Box 72"/>
          <p:cNvSpPr txBox="1">
            <a:spLocks noChangeAspect="1" noChangeArrowheads="1"/>
          </p:cNvSpPr>
          <p:nvPr/>
        </p:nvSpPr>
        <p:spPr bwMode="auto">
          <a:xfrm>
            <a:off x="5381625" y="5949950"/>
            <a:ext cx="692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>
                <a:latin typeface="Arial Unicode MS" pitchFamily="34" charset="-128"/>
              </a:rPr>
              <a:t>MAIN 1</a:t>
            </a:r>
          </a:p>
        </p:txBody>
      </p:sp>
      <p:sp>
        <p:nvSpPr>
          <p:cNvPr id="134217" name="Text Box 73"/>
          <p:cNvSpPr txBox="1">
            <a:spLocks noChangeAspect="1" noChangeArrowheads="1"/>
          </p:cNvSpPr>
          <p:nvPr/>
        </p:nvSpPr>
        <p:spPr bwMode="auto">
          <a:xfrm>
            <a:off x="6111875" y="5949950"/>
            <a:ext cx="692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>
                <a:latin typeface="Arial Unicode MS" pitchFamily="34" charset="-128"/>
              </a:rPr>
              <a:t>MAIN 2</a:t>
            </a:r>
          </a:p>
        </p:txBody>
      </p:sp>
      <p:pic>
        <p:nvPicPr>
          <p:cNvPr id="134218" name="Picture 74" descr="DVMP2실외기_3"/>
          <p:cNvPicPr>
            <a:picLocks noChangeAspect="1" noChangeArrowheads="1"/>
          </p:cNvPicPr>
          <p:nvPr/>
        </p:nvPicPr>
        <p:blipFill>
          <a:blip r:embed="rId9">
            <a:lum bright="-10000" contrast="10000"/>
          </a:blip>
          <a:srcRect/>
          <a:stretch>
            <a:fillRect/>
          </a:stretch>
        </p:blipFill>
        <p:spPr bwMode="auto">
          <a:xfrm>
            <a:off x="3708400" y="4217988"/>
            <a:ext cx="479425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219" name="Picture 75" descr="DVMP2실외기_3"/>
          <p:cNvPicPr>
            <a:picLocks noChangeAspect="1" noChangeArrowheads="1"/>
          </p:cNvPicPr>
          <p:nvPr/>
        </p:nvPicPr>
        <p:blipFill>
          <a:blip r:embed="rId9">
            <a:lum bright="-10000" contrast="10000"/>
          </a:blip>
          <a:srcRect/>
          <a:stretch>
            <a:fillRect/>
          </a:stretch>
        </p:blipFill>
        <p:spPr bwMode="auto">
          <a:xfrm>
            <a:off x="3708400" y="5332413"/>
            <a:ext cx="479425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2876" name="Text Box 76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  <p:sp>
        <p:nvSpPr>
          <p:cNvPr id="134222" name="Text Box 35"/>
          <p:cNvSpPr txBox="1">
            <a:spLocks noChangeArrowheads="1"/>
          </p:cNvSpPr>
          <p:nvPr/>
        </p:nvSpPr>
        <p:spPr bwMode="auto">
          <a:xfrm>
            <a:off x="465138" y="879475"/>
            <a:ext cx="74247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Регистрация счетчиков электроэнергии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ChangeArrowheads="1"/>
          </p:cNvSpPr>
          <p:nvPr/>
        </p:nvSpPr>
        <p:spPr bwMode="auto">
          <a:xfrm>
            <a:off x="5719763" y="1433513"/>
            <a:ext cx="3216275" cy="100488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l">
              <a:buFont typeface="Wingdings" pitchFamily="2" charset="2"/>
              <a:buChar char="w"/>
            </a:pPr>
            <a:r>
              <a:rPr lang="ru-RU" altLang="ko-KR" sz="1800">
                <a:latin typeface="Arial Unicode MS" pitchFamily="34" charset="-128"/>
              </a:rPr>
              <a:t>Пример</a:t>
            </a:r>
            <a:endParaRPr lang="en-US" altLang="ko-KR" sz="1800">
              <a:latin typeface="Arial Unicode MS" pitchFamily="34" charset="-128"/>
            </a:endParaRPr>
          </a:p>
          <a:p>
            <a:pPr algn="l">
              <a:buFont typeface="Wingdings" pitchFamily="2" charset="2"/>
              <a:buNone/>
            </a:pPr>
            <a:r>
              <a:rPr lang="en-US" altLang="ko-KR" sz="1800">
                <a:latin typeface="Arial Unicode MS" pitchFamily="34" charset="-128"/>
              </a:rPr>
              <a:t> (</a:t>
            </a:r>
            <a:r>
              <a:rPr lang="ru-RU" altLang="ko-KR" sz="1800">
                <a:latin typeface="Arial Unicode MS" pitchFamily="34" charset="-128"/>
              </a:rPr>
              <a:t>неправильное подключение</a:t>
            </a:r>
            <a:r>
              <a:rPr lang="en-US" altLang="ko-KR" sz="1800">
                <a:latin typeface="Arial Unicode MS" pitchFamily="34" charset="-128"/>
              </a:rPr>
              <a:t>)</a:t>
            </a:r>
          </a:p>
        </p:txBody>
      </p:sp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3509963" y="4530725"/>
            <a:ext cx="3609975" cy="385763"/>
          </a:xfrm>
          <a:prstGeom prst="rect">
            <a:avLst/>
          </a:prstGeom>
          <a:solidFill>
            <a:schemeClr val="bg1">
              <a:alpha val="70195"/>
            </a:schemeClr>
          </a:solidFill>
          <a:ln w="19050" algn="ctr">
            <a:solidFill>
              <a:srgbClr val="C0C0C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35172" name="Rectangle 4"/>
          <p:cNvSpPr>
            <a:spLocks noChangeArrowheads="1"/>
          </p:cNvSpPr>
          <p:nvPr/>
        </p:nvSpPr>
        <p:spPr bwMode="auto">
          <a:xfrm>
            <a:off x="3509963" y="3724275"/>
            <a:ext cx="3609975" cy="385763"/>
          </a:xfrm>
          <a:prstGeom prst="rect">
            <a:avLst/>
          </a:prstGeom>
          <a:solidFill>
            <a:schemeClr val="bg1">
              <a:alpha val="70195"/>
            </a:schemeClr>
          </a:solidFill>
          <a:ln w="19050" algn="ctr">
            <a:solidFill>
              <a:srgbClr val="C0C0C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35173" name="Rectangle 5"/>
          <p:cNvSpPr>
            <a:spLocks noChangeArrowheads="1"/>
          </p:cNvSpPr>
          <p:nvPr/>
        </p:nvSpPr>
        <p:spPr bwMode="auto">
          <a:xfrm>
            <a:off x="3509963" y="5324475"/>
            <a:ext cx="3609975" cy="385763"/>
          </a:xfrm>
          <a:prstGeom prst="rect">
            <a:avLst/>
          </a:prstGeom>
          <a:solidFill>
            <a:schemeClr val="bg1">
              <a:alpha val="70195"/>
            </a:schemeClr>
          </a:solidFill>
          <a:ln w="19050" algn="ctr">
            <a:solidFill>
              <a:srgbClr val="C0C0C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35174" name="Rectangle 6"/>
          <p:cNvSpPr>
            <a:spLocks noChangeArrowheads="1"/>
          </p:cNvSpPr>
          <p:nvPr/>
        </p:nvSpPr>
        <p:spPr bwMode="auto">
          <a:xfrm>
            <a:off x="3509963" y="6116638"/>
            <a:ext cx="3609975" cy="385762"/>
          </a:xfrm>
          <a:prstGeom prst="rect">
            <a:avLst/>
          </a:prstGeom>
          <a:solidFill>
            <a:schemeClr val="bg1">
              <a:alpha val="70195"/>
            </a:schemeClr>
          </a:solidFill>
          <a:ln w="19050" algn="ctr">
            <a:solidFill>
              <a:srgbClr val="C0C0C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35175" name="Text Box 7"/>
          <p:cNvSpPr txBox="1">
            <a:spLocks noChangeArrowheads="1"/>
          </p:cNvSpPr>
          <p:nvPr/>
        </p:nvSpPr>
        <p:spPr bwMode="auto">
          <a:xfrm>
            <a:off x="6640513" y="6192838"/>
            <a:ext cx="4556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>
                <a:solidFill>
                  <a:srgbClr val="006600"/>
                </a:solidFill>
                <a:latin typeface="Arial Unicode MS" pitchFamily="34" charset="-128"/>
              </a:rPr>
              <a:t>G1</a:t>
            </a:r>
          </a:p>
        </p:txBody>
      </p:sp>
      <p:sp>
        <p:nvSpPr>
          <p:cNvPr id="135176" name="Text Box 8"/>
          <p:cNvSpPr txBox="1">
            <a:spLocks noChangeArrowheads="1"/>
          </p:cNvSpPr>
          <p:nvPr/>
        </p:nvSpPr>
        <p:spPr bwMode="auto">
          <a:xfrm>
            <a:off x="6640513" y="5329238"/>
            <a:ext cx="4556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>
                <a:solidFill>
                  <a:srgbClr val="006600"/>
                </a:solidFill>
                <a:latin typeface="Arial Unicode MS" pitchFamily="34" charset="-128"/>
              </a:rPr>
              <a:t>G2</a:t>
            </a:r>
          </a:p>
        </p:txBody>
      </p:sp>
      <p:sp>
        <p:nvSpPr>
          <p:cNvPr id="135177" name="Text Box 9"/>
          <p:cNvSpPr txBox="1">
            <a:spLocks noChangeArrowheads="1"/>
          </p:cNvSpPr>
          <p:nvPr/>
        </p:nvSpPr>
        <p:spPr bwMode="auto">
          <a:xfrm>
            <a:off x="6640513" y="4562475"/>
            <a:ext cx="4556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>
                <a:solidFill>
                  <a:srgbClr val="006600"/>
                </a:solidFill>
                <a:latin typeface="Arial Unicode MS" pitchFamily="34" charset="-128"/>
              </a:rPr>
              <a:t>G3</a:t>
            </a:r>
          </a:p>
        </p:txBody>
      </p:sp>
      <p:sp>
        <p:nvSpPr>
          <p:cNvPr id="135178" name="Text Box 10"/>
          <p:cNvSpPr txBox="1">
            <a:spLocks noChangeArrowheads="1"/>
          </p:cNvSpPr>
          <p:nvPr/>
        </p:nvSpPr>
        <p:spPr bwMode="auto">
          <a:xfrm>
            <a:off x="6659563" y="3792538"/>
            <a:ext cx="4556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>
                <a:solidFill>
                  <a:srgbClr val="006600"/>
                </a:solidFill>
                <a:latin typeface="Arial Unicode MS" pitchFamily="34" charset="-128"/>
              </a:rPr>
              <a:t>G4</a:t>
            </a:r>
          </a:p>
        </p:txBody>
      </p:sp>
      <p:sp>
        <p:nvSpPr>
          <p:cNvPr id="135179" name="Line 11"/>
          <p:cNvSpPr>
            <a:spLocks noChangeShapeType="1"/>
          </p:cNvSpPr>
          <p:nvPr/>
        </p:nvSpPr>
        <p:spPr bwMode="auto">
          <a:xfrm flipH="1">
            <a:off x="3390900" y="4730750"/>
            <a:ext cx="296227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180" name="Line 12"/>
          <p:cNvSpPr>
            <a:spLocks noChangeShapeType="1"/>
          </p:cNvSpPr>
          <p:nvPr/>
        </p:nvSpPr>
        <p:spPr bwMode="auto">
          <a:xfrm flipH="1">
            <a:off x="3330575" y="6361113"/>
            <a:ext cx="3022600" cy="15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181" name="Line 13"/>
          <p:cNvSpPr>
            <a:spLocks noChangeShapeType="1"/>
          </p:cNvSpPr>
          <p:nvPr/>
        </p:nvSpPr>
        <p:spPr bwMode="auto">
          <a:xfrm flipH="1">
            <a:off x="3390900" y="5526088"/>
            <a:ext cx="303371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5182" name="Picture 14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9175" y="5389563"/>
            <a:ext cx="5746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83" name="Picture 15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1163" y="5389563"/>
            <a:ext cx="573087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84" name="Picture 16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9975" y="5389563"/>
            <a:ext cx="5746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85" name="Picture 17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0763" y="6253163"/>
            <a:ext cx="5746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86" name="Picture 18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6875" y="6253163"/>
            <a:ext cx="5746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87" name="Picture 19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37275" y="6253163"/>
            <a:ext cx="5746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88" name="Picture 20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9175" y="4594225"/>
            <a:ext cx="5746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89" name="Picture 21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1163" y="4594225"/>
            <a:ext cx="573087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90" name="Picture 22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9975" y="4594225"/>
            <a:ext cx="5746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91" name="Picture 23" descr="DVMP2중계기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4463" y="4625975"/>
            <a:ext cx="7175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92" name="Line 24"/>
          <p:cNvSpPr>
            <a:spLocks noChangeShapeType="1"/>
          </p:cNvSpPr>
          <p:nvPr/>
        </p:nvSpPr>
        <p:spPr bwMode="auto">
          <a:xfrm flipH="1">
            <a:off x="5119688" y="2557463"/>
            <a:ext cx="3175" cy="12239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193" name="Line 25"/>
          <p:cNvSpPr>
            <a:spLocks noChangeShapeType="1"/>
          </p:cNvSpPr>
          <p:nvPr/>
        </p:nvSpPr>
        <p:spPr bwMode="auto">
          <a:xfrm>
            <a:off x="4543425" y="3133725"/>
            <a:ext cx="3175" cy="21510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194" name="Line 26"/>
          <p:cNvSpPr>
            <a:spLocks noChangeShapeType="1"/>
          </p:cNvSpPr>
          <p:nvPr/>
        </p:nvSpPr>
        <p:spPr bwMode="auto">
          <a:xfrm flipH="1">
            <a:off x="4545013" y="5264150"/>
            <a:ext cx="504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195" name="Line 27"/>
          <p:cNvSpPr>
            <a:spLocks noChangeShapeType="1"/>
          </p:cNvSpPr>
          <p:nvPr/>
        </p:nvSpPr>
        <p:spPr bwMode="auto">
          <a:xfrm flipH="1" flipV="1">
            <a:off x="5060950" y="5259388"/>
            <a:ext cx="60325" cy="1476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196" name="Line 28"/>
          <p:cNvSpPr>
            <a:spLocks noChangeShapeType="1"/>
          </p:cNvSpPr>
          <p:nvPr/>
        </p:nvSpPr>
        <p:spPr bwMode="auto">
          <a:xfrm flipV="1">
            <a:off x="5121275" y="5264150"/>
            <a:ext cx="73025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197" name="Line 29"/>
          <p:cNvSpPr>
            <a:spLocks noChangeShapeType="1"/>
          </p:cNvSpPr>
          <p:nvPr/>
        </p:nvSpPr>
        <p:spPr bwMode="auto">
          <a:xfrm flipH="1">
            <a:off x="5194300" y="5264150"/>
            <a:ext cx="504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198" name="Line 30"/>
          <p:cNvSpPr>
            <a:spLocks noChangeShapeType="1"/>
          </p:cNvSpPr>
          <p:nvPr/>
        </p:nvSpPr>
        <p:spPr bwMode="auto">
          <a:xfrm flipH="1" flipV="1">
            <a:off x="5697538" y="5264150"/>
            <a:ext cx="71437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199" name="Line 31"/>
          <p:cNvSpPr>
            <a:spLocks noChangeShapeType="1"/>
          </p:cNvSpPr>
          <p:nvPr/>
        </p:nvSpPr>
        <p:spPr bwMode="auto">
          <a:xfrm flipV="1">
            <a:off x="5768975" y="5264150"/>
            <a:ext cx="73025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00" name="Line 32"/>
          <p:cNvSpPr>
            <a:spLocks noChangeShapeType="1"/>
          </p:cNvSpPr>
          <p:nvPr/>
        </p:nvSpPr>
        <p:spPr bwMode="auto">
          <a:xfrm flipH="1">
            <a:off x="5842000" y="5264150"/>
            <a:ext cx="5762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01" name="Line 33"/>
          <p:cNvSpPr>
            <a:spLocks noChangeShapeType="1"/>
          </p:cNvSpPr>
          <p:nvPr/>
        </p:nvSpPr>
        <p:spPr bwMode="auto">
          <a:xfrm flipH="1" flipV="1">
            <a:off x="6416675" y="5264150"/>
            <a:ext cx="71438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02" name="Line 34"/>
          <p:cNvSpPr>
            <a:spLocks noChangeShapeType="1"/>
          </p:cNvSpPr>
          <p:nvPr/>
        </p:nvSpPr>
        <p:spPr bwMode="auto">
          <a:xfrm flipV="1">
            <a:off x="5121275" y="4470400"/>
            <a:ext cx="73025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03" name="Line 35"/>
          <p:cNvSpPr>
            <a:spLocks noChangeShapeType="1"/>
          </p:cNvSpPr>
          <p:nvPr/>
        </p:nvSpPr>
        <p:spPr bwMode="auto">
          <a:xfrm flipH="1">
            <a:off x="5194300" y="4470400"/>
            <a:ext cx="504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04" name="Line 36"/>
          <p:cNvSpPr>
            <a:spLocks noChangeShapeType="1"/>
          </p:cNvSpPr>
          <p:nvPr/>
        </p:nvSpPr>
        <p:spPr bwMode="auto">
          <a:xfrm flipH="1" flipV="1">
            <a:off x="5697538" y="4470400"/>
            <a:ext cx="71437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05" name="Line 37"/>
          <p:cNvSpPr>
            <a:spLocks noChangeShapeType="1"/>
          </p:cNvSpPr>
          <p:nvPr/>
        </p:nvSpPr>
        <p:spPr bwMode="auto">
          <a:xfrm flipV="1">
            <a:off x="5768975" y="4470400"/>
            <a:ext cx="73025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06" name="Line 38"/>
          <p:cNvSpPr>
            <a:spLocks noChangeShapeType="1"/>
          </p:cNvSpPr>
          <p:nvPr/>
        </p:nvSpPr>
        <p:spPr bwMode="auto">
          <a:xfrm flipH="1">
            <a:off x="5842000" y="4470400"/>
            <a:ext cx="5762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07" name="Line 39"/>
          <p:cNvSpPr>
            <a:spLocks noChangeShapeType="1"/>
          </p:cNvSpPr>
          <p:nvPr/>
        </p:nvSpPr>
        <p:spPr bwMode="auto">
          <a:xfrm flipH="1" flipV="1">
            <a:off x="6416675" y="4470400"/>
            <a:ext cx="71438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08" name="Line 40"/>
          <p:cNvSpPr>
            <a:spLocks noChangeShapeType="1"/>
          </p:cNvSpPr>
          <p:nvPr/>
        </p:nvSpPr>
        <p:spPr bwMode="auto">
          <a:xfrm flipH="1">
            <a:off x="4040188" y="6108700"/>
            <a:ext cx="10080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09" name="Line 41"/>
          <p:cNvSpPr>
            <a:spLocks noChangeShapeType="1"/>
          </p:cNvSpPr>
          <p:nvPr/>
        </p:nvSpPr>
        <p:spPr bwMode="auto">
          <a:xfrm flipH="1" flipV="1">
            <a:off x="5049838" y="6108700"/>
            <a:ext cx="71437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10" name="Line 42"/>
          <p:cNvSpPr>
            <a:spLocks noChangeShapeType="1"/>
          </p:cNvSpPr>
          <p:nvPr/>
        </p:nvSpPr>
        <p:spPr bwMode="auto">
          <a:xfrm flipV="1">
            <a:off x="5121275" y="6108700"/>
            <a:ext cx="73025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11" name="Line 43"/>
          <p:cNvSpPr>
            <a:spLocks noChangeShapeType="1"/>
          </p:cNvSpPr>
          <p:nvPr/>
        </p:nvSpPr>
        <p:spPr bwMode="auto">
          <a:xfrm flipH="1">
            <a:off x="5194300" y="6108700"/>
            <a:ext cx="504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12" name="Line 44"/>
          <p:cNvSpPr>
            <a:spLocks noChangeShapeType="1"/>
          </p:cNvSpPr>
          <p:nvPr/>
        </p:nvSpPr>
        <p:spPr bwMode="auto">
          <a:xfrm flipH="1" flipV="1">
            <a:off x="5697538" y="6108700"/>
            <a:ext cx="71437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13" name="Line 45"/>
          <p:cNvSpPr>
            <a:spLocks noChangeShapeType="1"/>
          </p:cNvSpPr>
          <p:nvPr/>
        </p:nvSpPr>
        <p:spPr bwMode="auto">
          <a:xfrm flipV="1">
            <a:off x="6459538" y="5661025"/>
            <a:ext cx="0" cy="576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5214" name="Picture 46" descr="DVMP2중계기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4463" y="5429250"/>
            <a:ext cx="7175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215" name="Line 47"/>
          <p:cNvSpPr>
            <a:spLocks noChangeShapeType="1"/>
          </p:cNvSpPr>
          <p:nvPr/>
        </p:nvSpPr>
        <p:spPr bwMode="auto">
          <a:xfrm flipH="1">
            <a:off x="2033588" y="3997325"/>
            <a:ext cx="0" cy="5286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16" name="Line 48"/>
          <p:cNvSpPr>
            <a:spLocks noChangeShapeType="1"/>
          </p:cNvSpPr>
          <p:nvPr/>
        </p:nvSpPr>
        <p:spPr bwMode="auto">
          <a:xfrm flipH="1">
            <a:off x="1449388" y="3997325"/>
            <a:ext cx="9525" cy="1327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17" name="Line 49"/>
          <p:cNvSpPr>
            <a:spLocks noChangeShapeType="1"/>
          </p:cNvSpPr>
          <p:nvPr/>
        </p:nvSpPr>
        <p:spPr bwMode="auto">
          <a:xfrm flipH="1">
            <a:off x="871538" y="3997325"/>
            <a:ext cx="4762" cy="2100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18" name="Line 50"/>
          <p:cNvSpPr>
            <a:spLocks noChangeShapeType="1"/>
          </p:cNvSpPr>
          <p:nvPr/>
        </p:nvSpPr>
        <p:spPr bwMode="auto">
          <a:xfrm>
            <a:off x="1458913" y="5310188"/>
            <a:ext cx="23653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19" name="Line 51"/>
          <p:cNvSpPr>
            <a:spLocks noChangeShapeType="1"/>
          </p:cNvSpPr>
          <p:nvPr/>
        </p:nvSpPr>
        <p:spPr bwMode="auto">
          <a:xfrm>
            <a:off x="882650" y="6102350"/>
            <a:ext cx="29495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20" name="Line 52"/>
          <p:cNvSpPr>
            <a:spLocks noChangeShapeType="1"/>
          </p:cNvSpPr>
          <p:nvPr/>
        </p:nvSpPr>
        <p:spPr bwMode="auto">
          <a:xfrm flipH="1">
            <a:off x="2455863" y="5670550"/>
            <a:ext cx="11112" cy="692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21" name="Line 53"/>
          <p:cNvSpPr>
            <a:spLocks noChangeShapeType="1"/>
          </p:cNvSpPr>
          <p:nvPr/>
        </p:nvSpPr>
        <p:spPr bwMode="auto">
          <a:xfrm flipH="1">
            <a:off x="2455863" y="6362700"/>
            <a:ext cx="3603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22" name="Line 54"/>
          <p:cNvSpPr>
            <a:spLocks noChangeShapeType="1"/>
          </p:cNvSpPr>
          <p:nvPr/>
        </p:nvSpPr>
        <p:spPr bwMode="auto">
          <a:xfrm flipH="1">
            <a:off x="2466975" y="5526088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23" name="Line 55"/>
          <p:cNvSpPr>
            <a:spLocks noChangeShapeType="1"/>
          </p:cNvSpPr>
          <p:nvPr/>
        </p:nvSpPr>
        <p:spPr bwMode="auto">
          <a:xfrm flipH="1">
            <a:off x="2466975" y="5526088"/>
            <a:ext cx="21590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24" name="Line 56"/>
          <p:cNvSpPr>
            <a:spLocks noChangeShapeType="1"/>
          </p:cNvSpPr>
          <p:nvPr/>
        </p:nvSpPr>
        <p:spPr bwMode="auto">
          <a:xfrm>
            <a:off x="2455863" y="4875213"/>
            <a:ext cx="0" cy="641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25" name="Line 57"/>
          <p:cNvSpPr>
            <a:spLocks noChangeShapeType="1"/>
          </p:cNvSpPr>
          <p:nvPr/>
        </p:nvSpPr>
        <p:spPr bwMode="auto">
          <a:xfrm flipH="1">
            <a:off x="2466975" y="4730750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26" name="Line 58"/>
          <p:cNvSpPr>
            <a:spLocks noChangeShapeType="1"/>
          </p:cNvSpPr>
          <p:nvPr/>
        </p:nvSpPr>
        <p:spPr bwMode="auto">
          <a:xfrm flipH="1">
            <a:off x="2466975" y="4730750"/>
            <a:ext cx="21590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27" name="Line 59"/>
          <p:cNvSpPr>
            <a:spLocks noChangeShapeType="1"/>
          </p:cNvSpPr>
          <p:nvPr/>
        </p:nvSpPr>
        <p:spPr bwMode="auto">
          <a:xfrm>
            <a:off x="2033588" y="4514850"/>
            <a:ext cx="17907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28" name="Line 60"/>
          <p:cNvSpPr>
            <a:spLocks noChangeShapeType="1"/>
          </p:cNvSpPr>
          <p:nvPr/>
        </p:nvSpPr>
        <p:spPr bwMode="auto">
          <a:xfrm flipH="1">
            <a:off x="2455863" y="2630488"/>
            <a:ext cx="11112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29" name="Line 61"/>
          <p:cNvSpPr>
            <a:spLocks noChangeShapeType="1"/>
          </p:cNvSpPr>
          <p:nvPr/>
        </p:nvSpPr>
        <p:spPr bwMode="auto">
          <a:xfrm flipH="1">
            <a:off x="1169988" y="2989263"/>
            <a:ext cx="2005012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30" name="Line 62"/>
          <p:cNvSpPr>
            <a:spLocks noChangeShapeType="1"/>
          </p:cNvSpPr>
          <p:nvPr/>
        </p:nvSpPr>
        <p:spPr bwMode="auto">
          <a:xfrm flipH="1">
            <a:off x="1025525" y="3133725"/>
            <a:ext cx="1008063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31" name="Line 63"/>
          <p:cNvSpPr>
            <a:spLocks noChangeShapeType="1"/>
          </p:cNvSpPr>
          <p:nvPr/>
        </p:nvSpPr>
        <p:spPr bwMode="auto">
          <a:xfrm flipH="1">
            <a:off x="954088" y="3192463"/>
            <a:ext cx="503237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32" name="Line 64"/>
          <p:cNvSpPr>
            <a:spLocks noChangeShapeType="1"/>
          </p:cNvSpPr>
          <p:nvPr/>
        </p:nvSpPr>
        <p:spPr bwMode="auto">
          <a:xfrm flipH="1">
            <a:off x="1457325" y="3192463"/>
            <a:ext cx="0" cy="21590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33" name="Line 65"/>
          <p:cNvSpPr>
            <a:spLocks noChangeShapeType="1"/>
          </p:cNvSpPr>
          <p:nvPr/>
        </p:nvSpPr>
        <p:spPr bwMode="auto">
          <a:xfrm flipH="1">
            <a:off x="882650" y="2701925"/>
            <a:ext cx="0" cy="720725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34" name="Line 66"/>
          <p:cNvSpPr>
            <a:spLocks noChangeShapeType="1"/>
          </p:cNvSpPr>
          <p:nvPr/>
        </p:nvSpPr>
        <p:spPr bwMode="auto">
          <a:xfrm flipH="1">
            <a:off x="1098550" y="1693863"/>
            <a:ext cx="1368425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35" name="Line 67"/>
          <p:cNvSpPr>
            <a:spLocks noChangeShapeType="1"/>
          </p:cNvSpPr>
          <p:nvPr/>
        </p:nvSpPr>
        <p:spPr bwMode="auto">
          <a:xfrm flipH="1">
            <a:off x="1098550" y="1693863"/>
            <a:ext cx="0" cy="288925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5236" name="Picture 68" descr="최종사진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0575" y="1909763"/>
            <a:ext cx="59531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237" name="Picture 69" descr="ACM-A202_최종사진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06613" y="1909763"/>
            <a:ext cx="71278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238" name="Line 70"/>
          <p:cNvSpPr>
            <a:spLocks noChangeShapeType="1"/>
          </p:cNvSpPr>
          <p:nvPr/>
        </p:nvSpPr>
        <p:spPr bwMode="auto">
          <a:xfrm flipH="1">
            <a:off x="2466975" y="1693863"/>
            <a:ext cx="0" cy="2159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39" name="Line 71"/>
          <p:cNvSpPr>
            <a:spLocks noChangeShapeType="1"/>
          </p:cNvSpPr>
          <p:nvPr/>
        </p:nvSpPr>
        <p:spPr bwMode="auto">
          <a:xfrm flipH="1">
            <a:off x="2466975" y="1693863"/>
            <a:ext cx="142875" cy="21748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40" name="Line 72"/>
          <p:cNvSpPr>
            <a:spLocks noChangeShapeType="1"/>
          </p:cNvSpPr>
          <p:nvPr/>
        </p:nvSpPr>
        <p:spPr bwMode="auto">
          <a:xfrm flipH="1">
            <a:off x="2609850" y="1693863"/>
            <a:ext cx="1584325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41" name="Text Box 73"/>
          <p:cNvSpPr txBox="1">
            <a:spLocks noChangeAspect="1" noChangeArrowheads="1"/>
          </p:cNvSpPr>
          <p:nvPr/>
        </p:nvSpPr>
        <p:spPr bwMode="auto">
          <a:xfrm rot="-5400000">
            <a:off x="1281906" y="2224882"/>
            <a:ext cx="4905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latin typeface="Arial Unicode MS" pitchFamily="34" charset="-128"/>
              </a:rPr>
              <a:t>SiM</a:t>
            </a:r>
          </a:p>
        </p:txBody>
      </p:sp>
      <p:sp>
        <p:nvSpPr>
          <p:cNvPr id="135243" name="Text Box 75"/>
          <p:cNvSpPr txBox="1">
            <a:spLocks noChangeAspect="1" noChangeArrowheads="1"/>
          </p:cNvSpPr>
          <p:nvPr/>
        </p:nvSpPr>
        <p:spPr bwMode="auto">
          <a:xfrm>
            <a:off x="5048250" y="1838325"/>
            <a:ext cx="579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latin typeface="Arial Unicode MS" pitchFamily="34" charset="-128"/>
              </a:rPr>
              <a:t>DMS</a:t>
            </a:r>
          </a:p>
        </p:txBody>
      </p:sp>
      <p:sp>
        <p:nvSpPr>
          <p:cNvPr id="135244" name="Line 76"/>
          <p:cNvSpPr>
            <a:spLocks noChangeShapeType="1"/>
          </p:cNvSpPr>
          <p:nvPr/>
        </p:nvSpPr>
        <p:spPr bwMode="auto">
          <a:xfrm flipH="1">
            <a:off x="954088" y="2701925"/>
            <a:ext cx="0" cy="504825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45" name="Line 77"/>
          <p:cNvSpPr>
            <a:spLocks noChangeShapeType="1"/>
          </p:cNvSpPr>
          <p:nvPr/>
        </p:nvSpPr>
        <p:spPr bwMode="auto">
          <a:xfrm flipH="1">
            <a:off x="1025525" y="2701925"/>
            <a:ext cx="0" cy="43180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46" name="Line 78"/>
          <p:cNvSpPr>
            <a:spLocks noChangeShapeType="1"/>
          </p:cNvSpPr>
          <p:nvPr/>
        </p:nvSpPr>
        <p:spPr bwMode="auto">
          <a:xfrm flipH="1">
            <a:off x="2033588" y="3133725"/>
            <a:ext cx="0" cy="288925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47" name="Line 79"/>
          <p:cNvSpPr>
            <a:spLocks noChangeShapeType="1"/>
          </p:cNvSpPr>
          <p:nvPr/>
        </p:nvSpPr>
        <p:spPr bwMode="auto">
          <a:xfrm flipH="1">
            <a:off x="1243013" y="2917825"/>
            <a:ext cx="1931987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48" name="Line 80"/>
          <p:cNvSpPr>
            <a:spLocks noChangeShapeType="1"/>
          </p:cNvSpPr>
          <p:nvPr/>
        </p:nvSpPr>
        <p:spPr bwMode="auto">
          <a:xfrm flipH="1">
            <a:off x="1169988" y="2701925"/>
            <a:ext cx="0" cy="288925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49" name="Line 81"/>
          <p:cNvSpPr>
            <a:spLocks noChangeShapeType="1"/>
          </p:cNvSpPr>
          <p:nvPr/>
        </p:nvSpPr>
        <p:spPr bwMode="auto">
          <a:xfrm flipH="1">
            <a:off x="1243013" y="2701925"/>
            <a:ext cx="0" cy="217488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50" name="Text Box 82"/>
          <p:cNvSpPr txBox="1">
            <a:spLocks noChangeAspect="1" noChangeArrowheads="1"/>
          </p:cNvSpPr>
          <p:nvPr/>
        </p:nvSpPr>
        <p:spPr bwMode="auto">
          <a:xfrm>
            <a:off x="2609850" y="1400175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latin typeface="Arial Unicode MS" pitchFamily="34" charset="-128"/>
              </a:rPr>
              <a:t>C1-C2</a:t>
            </a:r>
          </a:p>
        </p:txBody>
      </p:sp>
      <p:sp>
        <p:nvSpPr>
          <p:cNvPr id="135251" name="Text Box 83"/>
          <p:cNvSpPr txBox="1">
            <a:spLocks noChangeAspect="1" noChangeArrowheads="1"/>
          </p:cNvSpPr>
          <p:nvPr/>
        </p:nvSpPr>
        <p:spPr bwMode="auto">
          <a:xfrm rot="-5400000">
            <a:off x="607218" y="4914107"/>
            <a:ext cx="887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b="1">
                <a:latin typeface="Arial Unicode MS" pitchFamily="34" charset="-128"/>
              </a:rPr>
              <a:t>Питание</a:t>
            </a:r>
            <a:endParaRPr lang="en-US" altLang="en-US" b="1">
              <a:latin typeface="Arial Unicode MS" pitchFamily="34" charset="-128"/>
            </a:endParaRPr>
          </a:p>
        </p:txBody>
      </p:sp>
      <p:pic>
        <p:nvPicPr>
          <p:cNvPr id="135252" name="Picture 84" descr="한석테크_3상전력량계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46250" y="3408363"/>
            <a:ext cx="569913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253" name="Picture 85" descr="한석테크_3상전력량계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68400" y="3408363"/>
            <a:ext cx="569913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254" name="Picture 86" descr="한석테크_3상전력량계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3725" y="3408363"/>
            <a:ext cx="569913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255" name="Text Box 87"/>
          <p:cNvSpPr txBox="1">
            <a:spLocks noChangeAspect="1" noChangeArrowheads="1"/>
          </p:cNvSpPr>
          <p:nvPr/>
        </p:nvSpPr>
        <p:spPr bwMode="auto">
          <a:xfrm rot="-5400000">
            <a:off x="4850606" y="2894807"/>
            <a:ext cx="887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b="1">
                <a:latin typeface="Arial Unicode MS" pitchFamily="34" charset="-128"/>
              </a:rPr>
              <a:t>Питание</a:t>
            </a:r>
            <a:endParaRPr lang="en-US" altLang="en-US" b="1">
              <a:latin typeface="Arial Unicode MS" pitchFamily="34" charset="-128"/>
            </a:endParaRPr>
          </a:p>
        </p:txBody>
      </p:sp>
      <p:sp>
        <p:nvSpPr>
          <p:cNvPr id="135256" name="Line 89"/>
          <p:cNvSpPr>
            <a:spLocks noChangeShapeType="1"/>
          </p:cNvSpPr>
          <p:nvPr/>
        </p:nvSpPr>
        <p:spPr bwMode="auto">
          <a:xfrm flipH="1">
            <a:off x="2455863" y="3925888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57" name="Line 90"/>
          <p:cNvSpPr>
            <a:spLocks noChangeShapeType="1"/>
          </p:cNvSpPr>
          <p:nvPr/>
        </p:nvSpPr>
        <p:spPr bwMode="auto">
          <a:xfrm flipH="1">
            <a:off x="2455863" y="3925888"/>
            <a:ext cx="21590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58" name="Line 91"/>
          <p:cNvSpPr>
            <a:spLocks noChangeShapeType="1"/>
          </p:cNvSpPr>
          <p:nvPr/>
        </p:nvSpPr>
        <p:spPr bwMode="auto">
          <a:xfrm flipH="1">
            <a:off x="2455863" y="4070350"/>
            <a:ext cx="0" cy="654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59" name="Line 92"/>
          <p:cNvSpPr>
            <a:spLocks noChangeShapeType="1"/>
          </p:cNvSpPr>
          <p:nvPr/>
        </p:nvSpPr>
        <p:spPr bwMode="auto">
          <a:xfrm flipH="1">
            <a:off x="3319463" y="3925888"/>
            <a:ext cx="296227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60" name="Line 93"/>
          <p:cNvSpPr>
            <a:spLocks noChangeShapeType="1"/>
          </p:cNvSpPr>
          <p:nvPr/>
        </p:nvSpPr>
        <p:spPr bwMode="auto">
          <a:xfrm flipV="1">
            <a:off x="5110163" y="3668713"/>
            <a:ext cx="73025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61" name="Line 94"/>
          <p:cNvSpPr>
            <a:spLocks noChangeShapeType="1"/>
          </p:cNvSpPr>
          <p:nvPr/>
        </p:nvSpPr>
        <p:spPr bwMode="auto">
          <a:xfrm flipH="1">
            <a:off x="5183188" y="3668713"/>
            <a:ext cx="504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62" name="Line 95"/>
          <p:cNvSpPr>
            <a:spLocks noChangeShapeType="1"/>
          </p:cNvSpPr>
          <p:nvPr/>
        </p:nvSpPr>
        <p:spPr bwMode="auto">
          <a:xfrm flipH="1" flipV="1">
            <a:off x="5686425" y="3668713"/>
            <a:ext cx="71438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63" name="Line 96"/>
          <p:cNvSpPr>
            <a:spLocks noChangeShapeType="1"/>
          </p:cNvSpPr>
          <p:nvPr/>
        </p:nvSpPr>
        <p:spPr bwMode="auto">
          <a:xfrm flipV="1">
            <a:off x="5757863" y="3668713"/>
            <a:ext cx="73025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64" name="Line 97"/>
          <p:cNvSpPr>
            <a:spLocks noChangeShapeType="1"/>
          </p:cNvSpPr>
          <p:nvPr/>
        </p:nvSpPr>
        <p:spPr bwMode="auto">
          <a:xfrm flipH="1">
            <a:off x="5830888" y="3668713"/>
            <a:ext cx="5762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65" name="Line 98"/>
          <p:cNvSpPr>
            <a:spLocks noChangeShapeType="1"/>
          </p:cNvSpPr>
          <p:nvPr/>
        </p:nvSpPr>
        <p:spPr bwMode="auto">
          <a:xfrm flipH="1" flipV="1">
            <a:off x="6405563" y="3668713"/>
            <a:ext cx="71437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66" name="Line 99"/>
          <p:cNvSpPr>
            <a:spLocks noChangeShapeType="1"/>
          </p:cNvSpPr>
          <p:nvPr/>
        </p:nvSpPr>
        <p:spPr bwMode="auto">
          <a:xfrm flipH="1">
            <a:off x="3175000" y="2557463"/>
            <a:ext cx="0" cy="36195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67" name="Line 100"/>
          <p:cNvSpPr>
            <a:spLocks noChangeShapeType="1"/>
          </p:cNvSpPr>
          <p:nvPr/>
        </p:nvSpPr>
        <p:spPr bwMode="auto">
          <a:xfrm flipH="1">
            <a:off x="3175000" y="2557463"/>
            <a:ext cx="576263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68" name="Line 101"/>
          <p:cNvSpPr>
            <a:spLocks noChangeShapeType="1"/>
          </p:cNvSpPr>
          <p:nvPr/>
        </p:nvSpPr>
        <p:spPr bwMode="auto">
          <a:xfrm flipH="1">
            <a:off x="3175000" y="2989263"/>
            <a:ext cx="0" cy="144462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69" name="Line 102"/>
          <p:cNvSpPr>
            <a:spLocks noChangeShapeType="1"/>
          </p:cNvSpPr>
          <p:nvPr/>
        </p:nvSpPr>
        <p:spPr bwMode="auto">
          <a:xfrm flipH="1">
            <a:off x="3175000" y="3133725"/>
            <a:ext cx="576263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5270" name="Picture 103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8063" y="3789363"/>
            <a:ext cx="5746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271" name="Picture 104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0050" y="3789363"/>
            <a:ext cx="57308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272" name="Picture 105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38863" y="3789363"/>
            <a:ext cx="5746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273" name="Line 106"/>
          <p:cNvSpPr>
            <a:spLocks noChangeShapeType="1"/>
          </p:cNvSpPr>
          <p:nvPr/>
        </p:nvSpPr>
        <p:spPr bwMode="auto">
          <a:xfrm>
            <a:off x="4256088" y="3133725"/>
            <a:ext cx="2873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74" name="Line 107"/>
          <p:cNvSpPr>
            <a:spLocks noChangeShapeType="1"/>
          </p:cNvSpPr>
          <p:nvPr/>
        </p:nvSpPr>
        <p:spPr bwMode="auto">
          <a:xfrm>
            <a:off x="4256088" y="2557463"/>
            <a:ext cx="863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5275" name="Picture 108" descr="DVMP2중계기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2875" y="3810000"/>
            <a:ext cx="7175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276" name="Line 109"/>
          <p:cNvSpPr>
            <a:spLocks noChangeShapeType="1"/>
          </p:cNvSpPr>
          <p:nvPr/>
        </p:nvSpPr>
        <p:spPr bwMode="auto">
          <a:xfrm flipV="1">
            <a:off x="3319463" y="4141788"/>
            <a:ext cx="1587" cy="3651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77" name="Line 110"/>
          <p:cNvSpPr>
            <a:spLocks noChangeShapeType="1"/>
          </p:cNvSpPr>
          <p:nvPr/>
        </p:nvSpPr>
        <p:spPr bwMode="auto">
          <a:xfrm>
            <a:off x="3319463" y="4141788"/>
            <a:ext cx="504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5278" name="Picture 111" descr="DMS최종사진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94175" y="1268413"/>
            <a:ext cx="115252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279" name="Picture 112" descr="한석전력량계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97263" y="2917825"/>
            <a:ext cx="765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280" name="Picture 113" descr="한석전력량계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97263" y="2341563"/>
            <a:ext cx="765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281" name="Picture 114" descr="DVMP2실외기_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79838" y="5199063"/>
            <a:ext cx="403225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282" name="Picture 115" descr="DVMP2실외기_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98888" y="4414838"/>
            <a:ext cx="384175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283" name="Picture 116" descr="DVMP2실외기_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00475" y="3609975"/>
            <a:ext cx="38258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284" name="Line 117"/>
          <p:cNvSpPr>
            <a:spLocks noChangeShapeType="1"/>
          </p:cNvSpPr>
          <p:nvPr/>
        </p:nvSpPr>
        <p:spPr bwMode="auto">
          <a:xfrm flipH="1">
            <a:off x="4545013" y="4473575"/>
            <a:ext cx="504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85" name="Line 118"/>
          <p:cNvSpPr>
            <a:spLocks noChangeShapeType="1"/>
          </p:cNvSpPr>
          <p:nvPr/>
        </p:nvSpPr>
        <p:spPr bwMode="auto">
          <a:xfrm flipH="1" flipV="1">
            <a:off x="5048250" y="4473575"/>
            <a:ext cx="71438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286" name="Text Box 119"/>
          <p:cNvSpPr txBox="1">
            <a:spLocks noChangeArrowheads="1"/>
          </p:cNvSpPr>
          <p:nvPr/>
        </p:nvSpPr>
        <p:spPr bwMode="auto">
          <a:xfrm>
            <a:off x="868363" y="3989388"/>
            <a:ext cx="336550" cy="3667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rgbClr val="CC0000"/>
                </a:solidFill>
                <a:latin typeface="Arial Unicode MS" pitchFamily="34" charset="-128"/>
              </a:rPr>
              <a:t>A</a:t>
            </a:r>
          </a:p>
        </p:txBody>
      </p:sp>
      <p:sp>
        <p:nvSpPr>
          <p:cNvPr id="135287" name="Text Box 120"/>
          <p:cNvSpPr txBox="1">
            <a:spLocks noChangeArrowheads="1"/>
          </p:cNvSpPr>
          <p:nvPr/>
        </p:nvSpPr>
        <p:spPr bwMode="auto">
          <a:xfrm>
            <a:off x="1447800" y="3995738"/>
            <a:ext cx="336550" cy="3667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rgbClr val="CC0000"/>
                </a:solidFill>
                <a:latin typeface="Arial Unicode MS" pitchFamily="34" charset="-128"/>
              </a:rPr>
              <a:t>B</a:t>
            </a:r>
          </a:p>
        </p:txBody>
      </p:sp>
      <p:sp>
        <p:nvSpPr>
          <p:cNvPr id="135288" name="Text Box 121"/>
          <p:cNvSpPr txBox="1">
            <a:spLocks noChangeArrowheads="1"/>
          </p:cNvSpPr>
          <p:nvPr/>
        </p:nvSpPr>
        <p:spPr bwMode="auto">
          <a:xfrm>
            <a:off x="2017713" y="3989388"/>
            <a:ext cx="349250" cy="3667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rgbClr val="CC0000"/>
                </a:solidFill>
                <a:latin typeface="Arial Unicode MS" pitchFamily="34" charset="-128"/>
              </a:rPr>
              <a:t>C</a:t>
            </a:r>
          </a:p>
        </p:txBody>
      </p:sp>
      <p:sp>
        <p:nvSpPr>
          <p:cNvPr id="135289" name="Text Box 122"/>
          <p:cNvSpPr txBox="1">
            <a:spLocks noChangeArrowheads="1"/>
          </p:cNvSpPr>
          <p:nvPr/>
        </p:nvSpPr>
        <p:spPr bwMode="auto">
          <a:xfrm>
            <a:off x="3176588" y="3146425"/>
            <a:ext cx="368300" cy="3667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800">
                <a:solidFill>
                  <a:srgbClr val="CC0000"/>
                </a:solidFill>
                <a:latin typeface="Arial Unicode MS" pitchFamily="34" charset="-128"/>
              </a:rPr>
              <a:t>D</a:t>
            </a:r>
          </a:p>
        </p:txBody>
      </p:sp>
      <p:sp>
        <p:nvSpPr>
          <p:cNvPr id="135290" name="Text Box 123"/>
          <p:cNvSpPr txBox="1">
            <a:spLocks noChangeArrowheads="1"/>
          </p:cNvSpPr>
          <p:nvPr/>
        </p:nvSpPr>
        <p:spPr bwMode="auto">
          <a:xfrm>
            <a:off x="3184525" y="2570163"/>
            <a:ext cx="334963" cy="3667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rgbClr val="CC0000"/>
                </a:solidFill>
                <a:latin typeface="Arial Unicode MS" pitchFamily="34" charset="-128"/>
              </a:rPr>
              <a:t>E</a:t>
            </a:r>
          </a:p>
        </p:txBody>
      </p:sp>
      <p:sp>
        <p:nvSpPr>
          <p:cNvPr id="135291" name="AutoShape 124"/>
          <p:cNvSpPr>
            <a:spLocks noChangeArrowheads="1"/>
          </p:cNvSpPr>
          <p:nvPr/>
        </p:nvSpPr>
        <p:spPr bwMode="auto">
          <a:xfrm>
            <a:off x="6170613" y="5526088"/>
            <a:ext cx="576262" cy="871537"/>
          </a:xfrm>
          <a:prstGeom prst="irregularSeal1">
            <a:avLst/>
          </a:prstGeom>
          <a:solidFill>
            <a:srgbClr val="FF0000">
              <a:alpha val="50195"/>
            </a:srgbClr>
          </a:solidFill>
          <a:ln w="2857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35292" name="AutoShape 125"/>
          <p:cNvSpPr>
            <a:spLocks noChangeArrowheads="1"/>
          </p:cNvSpPr>
          <p:nvPr/>
        </p:nvSpPr>
        <p:spPr bwMode="auto">
          <a:xfrm>
            <a:off x="5702300" y="2546350"/>
            <a:ext cx="3121025" cy="1054100"/>
          </a:xfrm>
          <a:prstGeom prst="roundRect">
            <a:avLst>
              <a:gd name="adj" fmla="val 16667"/>
            </a:avLst>
          </a:prstGeom>
          <a:solidFill>
            <a:schemeClr val="bg1">
              <a:alpha val="59999"/>
            </a:schemeClr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l"/>
            <a:r>
              <a:rPr lang="ru-RU" altLang="ko-KR" b="1">
                <a:solidFill>
                  <a:srgbClr val="FF0000"/>
                </a:solidFill>
                <a:latin typeface="Arial Unicode MS" pitchFamily="34" charset="-128"/>
              </a:rPr>
              <a:t>Все внутренние блоки одной системы должны быть подключены к одному источнику питания</a:t>
            </a:r>
            <a:r>
              <a:rPr lang="en-US" altLang="ko-KR" b="1">
                <a:solidFill>
                  <a:srgbClr val="FF0000"/>
                </a:solidFill>
                <a:latin typeface="Arial Unicode MS" pitchFamily="34" charset="-128"/>
              </a:rPr>
              <a:t>.</a:t>
            </a:r>
            <a:endParaRPr lang="en-US" altLang="ko-KR" sz="1200">
              <a:solidFill>
                <a:srgbClr val="FF0000"/>
              </a:solidFill>
              <a:latin typeface="Arial Unicode MS" pitchFamily="34" charset="-128"/>
            </a:endParaRPr>
          </a:p>
        </p:txBody>
      </p:sp>
      <p:sp>
        <p:nvSpPr>
          <p:cNvPr id="135293" name="Freeform 127"/>
          <p:cNvSpPr>
            <a:spLocks/>
          </p:cNvSpPr>
          <p:nvPr/>
        </p:nvSpPr>
        <p:spPr bwMode="auto">
          <a:xfrm>
            <a:off x="6659563" y="3751263"/>
            <a:ext cx="1152525" cy="2198687"/>
          </a:xfrm>
          <a:custGeom>
            <a:avLst/>
            <a:gdLst>
              <a:gd name="T0" fmla="*/ 0 w 726"/>
              <a:gd name="T1" fmla="*/ 1633 h 1633"/>
              <a:gd name="T2" fmla="*/ 590 w 726"/>
              <a:gd name="T3" fmla="*/ 1179 h 1633"/>
              <a:gd name="T4" fmla="*/ 726 w 726"/>
              <a:gd name="T5" fmla="*/ 0 h 1633"/>
              <a:gd name="T6" fmla="*/ 0 60000 65536"/>
              <a:gd name="T7" fmla="*/ 0 60000 65536"/>
              <a:gd name="T8" fmla="*/ 0 60000 65536"/>
              <a:gd name="T9" fmla="*/ 0 w 726"/>
              <a:gd name="T10" fmla="*/ 0 h 1633"/>
              <a:gd name="T11" fmla="*/ 726 w 726"/>
              <a:gd name="T12" fmla="*/ 1633 h 16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6" h="1633">
                <a:moveTo>
                  <a:pt x="0" y="1633"/>
                </a:moveTo>
                <a:cubicBezTo>
                  <a:pt x="234" y="1542"/>
                  <a:pt x="469" y="1451"/>
                  <a:pt x="590" y="1179"/>
                </a:cubicBezTo>
                <a:cubicBezTo>
                  <a:pt x="711" y="907"/>
                  <a:pt x="718" y="453"/>
                  <a:pt x="726" y="0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35296" name="Picture 130" descr="DVMP2실외기_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79838" y="5949950"/>
            <a:ext cx="403225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297" name="Picture 131" descr="DVMP2중계기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6237288"/>
            <a:ext cx="7175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6180" name="Text Box 132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  <p:sp>
        <p:nvSpPr>
          <p:cNvPr id="135300" name="Text Box 35"/>
          <p:cNvSpPr txBox="1">
            <a:spLocks noChangeArrowheads="1"/>
          </p:cNvSpPr>
          <p:nvPr/>
        </p:nvSpPr>
        <p:spPr bwMode="auto">
          <a:xfrm>
            <a:off x="465138" y="879475"/>
            <a:ext cx="74247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Регистрация счетчиков электроэнергии</a:t>
            </a:r>
            <a:endParaRPr lang="en-US" altLang="ko-KR" sz="2400" b="1">
              <a:latin typeface="Arial Unicode MS" pitchFamily="34" charset="-128"/>
            </a:endParaRPr>
          </a:p>
        </p:txBody>
      </p:sp>
      <p:sp>
        <p:nvSpPr>
          <p:cNvPr id="135301" name="Text Box 53"/>
          <p:cNvSpPr txBox="1">
            <a:spLocks noChangeAspect="1" noChangeArrowheads="1"/>
          </p:cNvSpPr>
          <p:nvPr/>
        </p:nvSpPr>
        <p:spPr bwMode="auto">
          <a:xfrm>
            <a:off x="2852738" y="1824038"/>
            <a:ext cx="13604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b="1">
                <a:latin typeface="Arial Unicode MS" pitchFamily="34" charset="-128"/>
              </a:rPr>
              <a:t>Центральный </a:t>
            </a:r>
          </a:p>
          <a:p>
            <a:r>
              <a:rPr lang="ru-RU" altLang="ko-KR" b="1">
                <a:latin typeface="Arial Unicode MS" pitchFamily="34" charset="-128"/>
              </a:rPr>
              <a:t>пульт</a:t>
            </a:r>
            <a:endParaRPr lang="en-US" altLang="ko-KR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ChangeArrowheads="1"/>
          </p:cNvSpPr>
          <p:nvPr/>
        </p:nvSpPr>
        <p:spPr bwMode="auto">
          <a:xfrm>
            <a:off x="3635375" y="5519738"/>
            <a:ext cx="649288" cy="7889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399363" name="Rectangle 3"/>
          <p:cNvSpPr>
            <a:spLocks noChangeArrowheads="1"/>
          </p:cNvSpPr>
          <p:nvPr/>
        </p:nvSpPr>
        <p:spPr bwMode="auto">
          <a:xfrm>
            <a:off x="3635375" y="3897313"/>
            <a:ext cx="649288" cy="7667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36196" name="AutoShape 4"/>
          <p:cNvSpPr>
            <a:spLocks noChangeArrowheads="1"/>
          </p:cNvSpPr>
          <p:nvPr/>
        </p:nvSpPr>
        <p:spPr bwMode="auto">
          <a:xfrm>
            <a:off x="5127625" y="4773613"/>
            <a:ext cx="792163" cy="647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0000CC">
                  <a:alpha val="29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569913" y="893763"/>
            <a:ext cx="79740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Учет потребления электроэнергии одним счетчиком</a:t>
            </a:r>
            <a:endParaRPr lang="en-US" altLang="ko-KR" sz="2400" b="1">
              <a:latin typeface="Arial Unicode MS" pitchFamily="34" charset="-128"/>
            </a:endParaRPr>
          </a:p>
        </p:txBody>
      </p:sp>
      <p:sp>
        <p:nvSpPr>
          <p:cNvPr id="399367" name="Line 7"/>
          <p:cNvSpPr>
            <a:spLocks noChangeShapeType="1"/>
          </p:cNvSpPr>
          <p:nvPr/>
        </p:nvSpPr>
        <p:spPr bwMode="auto">
          <a:xfrm flipH="1">
            <a:off x="3386138" y="5862638"/>
            <a:ext cx="3457575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99368" name="Line 8"/>
          <p:cNvSpPr>
            <a:spLocks noChangeShapeType="1"/>
          </p:cNvSpPr>
          <p:nvPr/>
        </p:nvSpPr>
        <p:spPr bwMode="auto">
          <a:xfrm flipH="1">
            <a:off x="3459163" y="5105400"/>
            <a:ext cx="3384550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 flipH="1">
            <a:off x="3419475" y="4351338"/>
            <a:ext cx="3279775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36202" name="Line 10"/>
          <p:cNvSpPr>
            <a:spLocks noChangeAspect="1" noChangeShapeType="1"/>
          </p:cNvSpPr>
          <p:nvPr/>
        </p:nvSpPr>
        <p:spPr bwMode="auto">
          <a:xfrm flipH="1">
            <a:off x="5549900" y="3744913"/>
            <a:ext cx="0" cy="3889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03" name="Line 11"/>
          <p:cNvSpPr>
            <a:spLocks noChangeAspect="1" noChangeShapeType="1"/>
          </p:cNvSpPr>
          <p:nvPr/>
        </p:nvSpPr>
        <p:spPr bwMode="auto">
          <a:xfrm flipH="1">
            <a:off x="4994275" y="3748088"/>
            <a:ext cx="0" cy="1012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04" name="Line 12"/>
          <p:cNvSpPr>
            <a:spLocks noChangeAspect="1" noChangeShapeType="1"/>
          </p:cNvSpPr>
          <p:nvPr/>
        </p:nvSpPr>
        <p:spPr bwMode="auto">
          <a:xfrm flipH="1">
            <a:off x="4994275" y="4760913"/>
            <a:ext cx="4873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05" name="Line 13"/>
          <p:cNvSpPr>
            <a:spLocks noChangeAspect="1" noChangeShapeType="1"/>
          </p:cNvSpPr>
          <p:nvPr/>
        </p:nvSpPr>
        <p:spPr bwMode="auto">
          <a:xfrm flipH="1" flipV="1">
            <a:off x="5481638" y="4760913"/>
            <a:ext cx="68262" cy="1381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06" name="Line 14"/>
          <p:cNvSpPr>
            <a:spLocks noChangeAspect="1" noChangeShapeType="1"/>
          </p:cNvSpPr>
          <p:nvPr/>
        </p:nvSpPr>
        <p:spPr bwMode="auto">
          <a:xfrm flipV="1">
            <a:off x="5549900" y="4760913"/>
            <a:ext cx="71438" cy="1381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07" name="Line 15"/>
          <p:cNvSpPr>
            <a:spLocks noChangeAspect="1" noChangeShapeType="1"/>
          </p:cNvSpPr>
          <p:nvPr/>
        </p:nvSpPr>
        <p:spPr bwMode="auto">
          <a:xfrm flipH="1">
            <a:off x="5621338" y="4760913"/>
            <a:ext cx="4873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08" name="Line 16"/>
          <p:cNvSpPr>
            <a:spLocks noChangeAspect="1" noChangeShapeType="1"/>
          </p:cNvSpPr>
          <p:nvPr/>
        </p:nvSpPr>
        <p:spPr bwMode="auto">
          <a:xfrm flipH="1" flipV="1">
            <a:off x="6108700" y="4760913"/>
            <a:ext cx="68263" cy="1381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09" name="Line 17"/>
          <p:cNvSpPr>
            <a:spLocks noChangeAspect="1" noChangeShapeType="1"/>
          </p:cNvSpPr>
          <p:nvPr/>
        </p:nvSpPr>
        <p:spPr bwMode="auto">
          <a:xfrm flipV="1">
            <a:off x="6176963" y="4760913"/>
            <a:ext cx="69850" cy="1381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10" name="Line 18"/>
          <p:cNvSpPr>
            <a:spLocks noChangeAspect="1" noChangeShapeType="1"/>
          </p:cNvSpPr>
          <p:nvPr/>
        </p:nvSpPr>
        <p:spPr bwMode="auto">
          <a:xfrm flipH="1">
            <a:off x="6246813" y="4760913"/>
            <a:ext cx="558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11" name="Line 19"/>
          <p:cNvSpPr>
            <a:spLocks noChangeAspect="1" noChangeShapeType="1"/>
          </p:cNvSpPr>
          <p:nvPr/>
        </p:nvSpPr>
        <p:spPr bwMode="auto">
          <a:xfrm flipH="1" flipV="1">
            <a:off x="6804025" y="4760913"/>
            <a:ext cx="68263" cy="1381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12" name="Line 20"/>
          <p:cNvSpPr>
            <a:spLocks noChangeAspect="1" noChangeShapeType="1"/>
          </p:cNvSpPr>
          <p:nvPr/>
        </p:nvSpPr>
        <p:spPr bwMode="auto">
          <a:xfrm flipV="1">
            <a:off x="5549900" y="4000500"/>
            <a:ext cx="71438" cy="138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13" name="Line 21"/>
          <p:cNvSpPr>
            <a:spLocks noChangeAspect="1" noChangeShapeType="1"/>
          </p:cNvSpPr>
          <p:nvPr/>
        </p:nvSpPr>
        <p:spPr bwMode="auto">
          <a:xfrm flipH="1">
            <a:off x="5621338" y="4000500"/>
            <a:ext cx="4873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14" name="Line 22"/>
          <p:cNvSpPr>
            <a:spLocks noChangeAspect="1" noChangeShapeType="1"/>
          </p:cNvSpPr>
          <p:nvPr/>
        </p:nvSpPr>
        <p:spPr bwMode="auto">
          <a:xfrm flipH="1" flipV="1">
            <a:off x="6108700" y="4000500"/>
            <a:ext cx="68263" cy="138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15" name="Line 23"/>
          <p:cNvSpPr>
            <a:spLocks noChangeAspect="1" noChangeShapeType="1"/>
          </p:cNvSpPr>
          <p:nvPr/>
        </p:nvSpPr>
        <p:spPr bwMode="auto">
          <a:xfrm flipV="1">
            <a:off x="6176963" y="4000500"/>
            <a:ext cx="69850" cy="138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16" name="Line 24"/>
          <p:cNvSpPr>
            <a:spLocks noChangeAspect="1" noChangeShapeType="1"/>
          </p:cNvSpPr>
          <p:nvPr/>
        </p:nvSpPr>
        <p:spPr bwMode="auto">
          <a:xfrm flipH="1">
            <a:off x="6246813" y="4000500"/>
            <a:ext cx="558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17" name="Line 25"/>
          <p:cNvSpPr>
            <a:spLocks noChangeAspect="1" noChangeShapeType="1"/>
          </p:cNvSpPr>
          <p:nvPr/>
        </p:nvSpPr>
        <p:spPr bwMode="auto">
          <a:xfrm flipH="1" flipV="1">
            <a:off x="6804025" y="4000500"/>
            <a:ext cx="68263" cy="138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18" name="Line 26"/>
          <p:cNvSpPr>
            <a:spLocks noChangeAspect="1" noChangeShapeType="1"/>
          </p:cNvSpPr>
          <p:nvPr/>
        </p:nvSpPr>
        <p:spPr bwMode="auto">
          <a:xfrm flipH="1">
            <a:off x="4435475" y="5527675"/>
            <a:ext cx="1046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19" name="Line 27"/>
          <p:cNvSpPr>
            <a:spLocks noChangeAspect="1" noChangeShapeType="1"/>
          </p:cNvSpPr>
          <p:nvPr/>
        </p:nvSpPr>
        <p:spPr bwMode="auto">
          <a:xfrm flipH="1" flipV="1">
            <a:off x="5481638" y="5527675"/>
            <a:ext cx="68262" cy="138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20" name="Line 28"/>
          <p:cNvSpPr>
            <a:spLocks noChangeAspect="1" noChangeShapeType="1"/>
          </p:cNvSpPr>
          <p:nvPr/>
        </p:nvSpPr>
        <p:spPr bwMode="auto">
          <a:xfrm flipV="1">
            <a:off x="5549900" y="5527675"/>
            <a:ext cx="71438" cy="138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21" name="Line 29"/>
          <p:cNvSpPr>
            <a:spLocks noChangeAspect="1" noChangeShapeType="1"/>
          </p:cNvSpPr>
          <p:nvPr/>
        </p:nvSpPr>
        <p:spPr bwMode="auto">
          <a:xfrm flipH="1">
            <a:off x="5621338" y="5527675"/>
            <a:ext cx="4873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22" name="Line 30"/>
          <p:cNvSpPr>
            <a:spLocks noChangeAspect="1" noChangeShapeType="1"/>
          </p:cNvSpPr>
          <p:nvPr/>
        </p:nvSpPr>
        <p:spPr bwMode="auto">
          <a:xfrm flipH="1" flipV="1">
            <a:off x="6108700" y="5527675"/>
            <a:ext cx="68263" cy="138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23" name="Line 31"/>
          <p:cNvSpPr>
            <a:spLocks noChangeAspect="1" noChangeShapeType="1"/>
          </p:cNvSpPr>
          <p:nvPr/>
        </p:nvSpPr>
        <p:spPr bwMode="auto">
          <a:xfrm flipV="1">
            <a:off x="6176963" y="5527675"/>
            <a:ext cx="69850" cy="138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24" name="Line 32"/>
          <p:cNvSpPr>
            <a:spLocks noChangeAspect="1" noChangeShapeType="1"/>
          </p:cNvSpPr>
          <p:nvPr/>
        </p:nvSpPr>
        <p:spPr bwMode="auto">
          <a:xfrm flipH="1">
            <a:off x="6246813" y="5527675"/>
            <a:ext cx="558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25" name="Line 33"/>
          <p:cNvSpPr>
            <a:spLocks noChangeAspect="1" noChangeShapeType="1"/>
          </p:cNvSpPr>
          <p:nvPr/>
        </p:nvSpPr>
        <p:spPr bwMode="auto">
          <a:xfrm flipH="1" flipV="1">
            <a:off x="6804025" y="5527675"/>
            <a:ext cx="68263" cy="138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26" name="Line 34"/>
          <p:cNvSpPr>
            <a:spLocks noChangeAspect="1" noChangeShapeType="1"/>
          </p:cNvSpPr>
          <p:nvPr/>
        </p:nvSpPr>
        <p:spPr bwMode="auto">
          <a:xfrm flipH="1">
            <a:off x="4435475" y="3752850"/>
            <a:ext cx="0" cy="1774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27" name="Line 35"/>
          <p:cNvSpPr>
            <a:spLocks noChangeAspect="1" noChangeShapeType="1"/>
          </p:cNvSpPr>
          <p:nvPr/>
        </p:nvSpPr>
        <p:spPr bwMode="auto">
          <a:xfrm>
            <a:off x="1565275" y="3363913"/>
            <a:ext cx="7938" cy="23463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28" name="Line 36"/>
          <p:cNvSpPr>
            <a:spLocks noChangeAspect="1" noChangeShapeType="1"/>
          </p:cNvSpPr>
          <p:nvPr/>
        </p:nvSpPr>
        <p:spPr bwMode="auto">
          <a:xfrm flipV="1">
            <a:off x="1587500" y="4962525"/>
            <a:ext cx="2208213" cy="79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29" name="Line 37"/>
          <p:cNvSpPr>
            <a:spLocks noChangeAspect="1" noChangeShapeType="1"/>
          </p:cNvSpPr>
          <p:nvPr/>
        </p:nvSpPr>
        <p:spPr bwMode="auto">
          <a:xfrm>
            <a:off x="1587500" y="5715000"/>
            <a:ext cx="20478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9398" name="Line 38"/>
          <p:cNvSpPr>
            <a:spLocks noChangeAspect="1" noChangeShapeType="1"/>
          </p:cNvSpPr>
          <p:nvPr/>
        </p:nvSpPr>
        <p:spPr bwMode="auto">
          <a:xfrm flipH="1">
            <a:off x="2613025" y="5248275"/>
            <a:ext cx="1588" cy="620713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99399" name="Line 39"/>
          <p:cNvSpPr>
            <a:spLocks noChangeAspect="1" noChangeShapeType="1"/>
          </p:cNvSpPr>
          <p:nvPr/>
        </p:nvSpPr>
        <p:spPr bwMode="auto">
          <a:xfrm flipH="1">
            <a:off x="2614613" y="5868988"/>
            <a:ext cx="206375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99400" name="Line 40"/>
          <p:cNvSpPr>
            <a:spLocks noChangeAspect="1" noChangeShapeType="1"/>
          </p:cNvSpPr>
          <p:nvPr/>
        </p:nvSpPr>
        <p:spPr bwMode="auto">
          <a:xfrm flipH="1">
            <a:off x="2614613" y="5108575"/>
            <a:ext cx="206375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99401" name="Line 41"/>
          <p:cNvSpPr>
            <a:spLocks noChangeAspect="1" noChangeShapeType="1"/>
          </p:cNvSpPr>
          <p:nvPr/>
        </p:nvSpPr>
        <p:spPr bwMode="auto">
          <a:xfrm flipH="1">
            <a:off x="2614613" y="5108575"/>
            <a:ext cx="206375" cy="13970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99402" name="Line 42"/>
          <p:cNvSpPr>
            <a:spLocks noChangeAspect="1" noChangeShapeType="1"/>
          </p:cNvSpPr>
          <p:nvPr/>
        </p:nvSpPr>
        <p:spPr bwMode="auto">
          <a:xfrm flipH="1">
            <a:off x="2613025" y="4481513"/>
            <a:ext cx="1588" cy="63182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99403" name="Line 43"/>
          <p:cNvSpPr>
            <a:spLocks noChangeAspect="1" noChangeShapeType="1"/>
          </p:cNvSpPr>
          <p:nvPr/>
        </p:nvSpPr>
        <p:spPr bwMode="auto">
          <a:xfrm flipH="1">
            <a:off x="2614613" y="4343400"/>
            <a:ext cx="206375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99404" name="Line 44"/>
          <p:cNvSpPr>
            <a:spLocks noChangeAspect="1" noChangeShapeType="1"/>
          </p:cNvSpPr>
          <p:nvPr/>
        </p:nvSpPr>
        <p:spPr bwMode="auto">
          <a:xfrm flipH="1">
            <a:off x="2614613" y="4343400"/>
            <a:ext cx="206375" cy="138113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36237" name="Line 45"/>
          <p:cNvSpPr>
            <a:spLocks noChangeAspect="1" noChangeShapeType="1"/>
          </p:cNvSpPr>
          <p:nvPr/>
        </p:nvSpPr>
        <p:spPr bwMode="auto">
          <a:xfrm>
            <a:off x="1568450" y="4133850"/>
            <a:ext cx="2066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9406" name="Line 46"/>
          <p:cNvSpPr>
            <a:spLocks noChangeAspect="1" noChangeShapeType="1"/>
          </p:cNvSpPr>
          <p:nvPr/>
        </p:nvSpPr>
        <p:spPr bwMode="auto">
          <a:xfrm flipH="1">
            <a:off x="2614613" y="2546350"/>
            <a:ext cx="0" cy="180975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36239" name="Line 47"/>
          <p:cNvSpPr>
            <a:spLocks noChangeAspect="1" noChangeShapeType="1"/>
          </p:cNvSpPr>
          <p:nvPr/>
        </p:nvSpPr>
        <p:spPr bwMode="auto">
          <a:xfrm flipH="1">
            <a:off x="1574800" y="2736850"/>
            <a:ext cx="0" cy="2619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9408" name="Line 48"/>
          <p:cNvSpPr>
            <a:spLocks noChangeAspect="1" noChangeShapeType="1"/>
          </p:cNvSpPr>
          <p:nvPr/>
        </p:nvSpPr>
        <p:spPr bwMode="auto">
          <a:xfrm flipH="1">
            <a:off x="1563688" y="1763713"/>
            <a:ext cx="10509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99409" name="Line 49"/>
          <p:cNvSpPr>
            <a:spLocks noChangeAspect="1" noChangeShapeType="1"/>
          </p:cNvSpPr>
          <p:nvPr/>
        </p:nvSpPr>
        <p:spPr bwMode="auto">
          <a:xfrm flipH="1">
            <a:off x="1574800" y="1763713"/>
            <a:ext cx="0" cy="27781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36242" name="Picture 50" descr="최종사진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7463" y="1971675"/>
            <a:ext cx="5746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43" name="Picture 51" descr="ACM-A202_최종사진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5363" y="1971675"/>
            <a:ext cx="6889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2" name="Line 52"/>
          <p:cNvSpPr>
            <a:spLocks noChangeAspect="1" noChangeShapeType="1"/>
          </p:cNvSpPr>
          <p:nvPr/>
        </p:nvSpPr>
        <p:spPr bwMode="auto">
          <a:xfrm flipH="1">
            <a:off x="2614613" y="1763713"/>
            <a:ext cx="0" cy="2079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99413" name="Line 53"/>
          <p:cNvSpPr>
            <a:spLocks noChangeAspect="1" noChangeShapeType="1"/>
          </p:cNvSpPr>
          <p:nvPr/>
        </p:nvSpPr>
        <p:spPr bwMode="auto">
          <a:xfrm flipH="1">
            <a:off x="2614613" y="1763713"/>
            <a:ext cx="136525" cy="2079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99414" name="Line 54"/>
          <p:cNvSpPr>
            <a:spLocks noChangeAspect="1" noChangeShapeType="1"/>
          </p:cNvSpPr>
          <p:nvPr/>
        </p:nvSpPr>
        <p:spPr bwMode="auto">
          <a:xfrm flipH="1">
            <a:off x="2751138" y="1763713"/>
            <a:ext cx="900112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36247" name="Line 55"/>
          <p:cNvSpPr>
            <a:spLocks noChangeAspect="1" noChangeShapeType="1"/>
          </p:cNvSpPr>
          <p:nvPr/>
        </p:nvSpPr>
        <p:spPr bwMode="auto">
          <a:xfrm flipH="1">
            <a:off x="3932238" y="1763713"/>
            <a:ext cx="269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48" name="Text Box 56"/>
          <p:cNvSpPr txBox="1">
            <a:spLocks noChangeAspect="1" noChangeArrowheads="1"/>
          </p:cNvSpPr>
          <p:nvPr/>
        </p:nvSpPr>
        <p:spPr bwMode="auto">
          <a:xfrm rot="-5400000">
            <a:off x="914400" y="2232025"/>
            <a:ext cx="4460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SiM</a:t>
            </a:r>
          </a:p>
        </p:txBody>
      </p:sp>
      <p:sp>
        <p:nvSpPr>
          <p:cNvPr id="136249" name="Text Box 57"/>
          <p:cNvSpPr txBox="1">
            <a:spLocks noChangeAspect="1" noChangeArrowheads="1"/>
          </p:cNvSpPr>
          <p:nvPr/>
        </p:nvSpPr>
        <p:spPr bwMode="auto">
          <a:xfrm>
            <a:off x="2924175" y="2511425"/>
            <a:ext cx="1587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200" b="1">
                <a:latin typeface="Arial Unicode MS" pitchFamily="34" charset="-128"/>
              </a:rPr>
              <a:t>Центральный пульт</a:t>
            </a:r>
            <a:endParaRPr lang="en-US" altLang="ko-KR" sz="1200" b="1">
              <a:latin typeface="Arial Unicode MS" pitchFamily="34" charset="-128"/>
            </a:endParaRPr>
          </a:p>
        </p:txBody>
      </p:sp>
      <p:sp>
        <p:nvSpPr>
          <p:cNvPr id="136250" name="Text Box 58"/>
          <p:cNvSpPr txBox="1">
            <a:spLocks noChangeAspect="1" noChangeArrowheads="1"/>
          </p:cNvSpPr>
          <p:nvPr/>
        </p:nvSpPr>
        <p:spPr bwMode="auto">
          <a:xfrm>
            <a:off x="3211513" y="2138363"/>
            <a:ext cx="809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MIM-D00</a:t>
            </a:r>
          </a:p>
        </p:txBody>
      </p:sp>
      <p:sp>
        <p:nvSpPr>
          <p:cNvPr id="136251" name="Text Box 59"/>
          <p:cNvSpPr txBox="1">
            <a:spLocks noChangeAspect="1" noChangeArrowheads="1"/>
          </p:cNvSpPr>
          <p:nvPr/>
        </p:nvSpPr>
        <p:spPr bwMode="auto">
          <a:xfrm>
            <a:off x="7359650" y="1649413"/>
            <a:ext cx="906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</a:rPr>
              <a:t>S-NET3</a:t>
            </a:r>
          </a:p>
        </p:txBody>
      </p:sp>
      <p:sp>
        <p:nvSpPr>
          <p:cNvPr id="136252" name="Text Box 60"/>
          <p:cNvSpPr txBox="1">
            <a:spLocks noChangeAspect="1" noChangeArrowheads="1"/>
          </p:cNvSpPr>
          <p:nvPr/>
        </p:nvSpPr>
        <p:spPr bwMode="auto">
          <a:xfrm>
            <a:off x="1916113" y="1484313"/>
            <a:ext cx="622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C1-C2</a:t>
            </a:r>
          </a:p>
        </p:txBody>
      </p:sp>
      <p:sp>
        <p:nvSpPr>
          <p:cNvPr id="136253" name="Text Box 61"/>
          <p:cNvSpPr txBox="1">
            <a:spLocks noChangeAspect="1" noChangeArrowheads="1"/>
          </p:cNvSpPr>
          <p:nvPr/>
        </p:nvSpPr>
        <p:spPr bwMode="auto">
          <a:xfrm>
            <a:off x="4035425" y="1503363"/>
            <a:ext cx="7604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Ethernet</a:t>
            </a:r>
          </a:p>
        </p:txBody>
      </p:sp>
      <p:sp>
        <p:nvSpPr>
          <p:cNvPr id="136254" name="Text Box 62"/>
          <p:cNvSpPr txBox="1">
            <a:spLocks noChangeAspect="1" noChangeArrowheads="1"/>
          </p:cNvSpPr>
          <p:nvPr/>
        </p:nvSpPr>
        <p:spPr bwMode="auto">
          <a:xfrm rot="-5400000">
            <a:off x="2432844" y="3250406"/>
            <a:ext cx="622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R1-R2</a:t>
            </a:r>
            <a:endParaRPr lang="en-US" altLang="en-US" sz="1200" b="1">
              <a:latin typeface="Arial Unicode MS" pitchFamily="34" charset="-128"/>
            </a:endParaRPr>
          </a:p>
        </p:txBody>
      </p:sp>
      <p:sp>
        <p:nvSpPr>
          <p:cNvPr id="136255" name="Text Box 63"/>
          <p:cNvSpPr txBox="1">
            <a:spLocks noChangeAspect="1" noChangeArrowheads="1"/>
          </p:cNvSpPr>
          <p:nvPr/>
        </p:nvSpPr>
        <p:spPr bwMode="auto">
          <a:xfrm rot="-5400000">
            <a:off x="929481" y="4650582"/>
            <a:ext cx="887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b="1">
                <a:latin typeface="Arial Unicode MS" pitchFamily="34" charset="-128"/>
              </a:rPr>
              <a:t>Питание</a:t>
            </a:r>
            <a:endParaRPr lang="en-US" altLang="en-US" b="1">
              <a:latin typeface="Arial Unicode MS" pitchFamily="34" charset="-128"/>
            </a:endParaRPr>
          </a:p>
        </p:txBody>
      </p:sp>
      <p:sp>
        <p:nvSpPr>
          <p:cNvPr id="136256" name="Text Box 64"/>
          <p:cNvSpPr txBox="1">
            <a:spLocks noChangeAspect="1" noChangeArrowheads="1"/>
          </p:cNvSpPr>
          <p:nvPr/>
        </p:nvSpPr>
        <p:spPr bwMode="auto">
          <a:xfrm>
            <a:off x="4238625" y="5851525"/>
            <a:ext cx="590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F1-F2</a:t>
            </a:r>
          </a:p>
        </p:txBody>
      </p:sp>
      <p:pic>
        <p:nvPicPr>
          <p:cNvPr id="136257" name="Picture 65" descr="DMS최종사진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1513" y="1484313"/>
            <a:ext cx="8636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58" name="Picture 66" descr="PC_SNET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125" y="1484313"/>
            <a:ext cx="768350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59" name="Picture 67" descr="허브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95838" y="1658938"/>
            <a:ext cx="792162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260" name="Text Box 68"/>
          <p:cNvSpPr txBox="1">
            <a:spLocks noChangeAspect="1" noChangeArrowheads="1"/>
          </p:cNvSpPr>
          <p:nvPr/>
        </p:nvSpPr>
        <p:spPr bwMode="auto">
          <a:xfrm>
            <a:off x="4929188" y="1916113"/>
            <a:ext cx="504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HUB</a:t>
            </a:r>
          </a:p>
        </p:txBody>
      </p:sp>
      <p:sp>
        <p:nvSpPr>
          <p:cNvPr id="136261" name="Text Box 69"/>
          <p:cNvSpPr txBox="1">
            <a:spLocks noChangeAspect="1" noChangeArrowheads="1"/>
          </p:cNvSpPr>
          <p:nvPr/>
        </p:nvSpPr>
        <p:spPr bwMode="auto">
          <a:xfrm>
            <a:off x="7359650" y="2573338"/>
            <a:ext cx="1181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</a:rPr>
              <a:t>Web Client</a:t>
            </a:r>
          </a:p>
        </p:txBody>
      </p:sp>
      <p:sp>
        <p:nvSpPr>
          <p:cNvPr id="136262" name="Line 70"/>
          <p:cNvSpPr>
            <a:spLocks noChangeShapeType="1"/>
          </p:cNvSpPr>
          <p:nvPr/>
        </p:nvSpPr>
        <p:spPr bwMode="auto">
          <a:xfrm flipV="1">
            <a:off x="6372225" y="1773238"/>
            <a:ext cx="0" cy="935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63" name="Line 71"/>
          <p:cNvSpPr>
            <a:spLocks noChangeAspect="1" noChangeShapeType="1"/>
          </p:cNvSpPr>
          <p:nvPr/>
        </p:nvSpPr>
        <p:spPr bwMode="auto">
          <a:xfrm flipH="1">
            <a:off x="6372225" y="2708275"/>
            <a:ext cx="3286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64" name="Text Box 72"/>
          <p:cNvSpPr txBox="1">
            <a:spLocks noChangeAspect="1" noChangeArrowheads="1"/>
          </p:cNvSpPr>
          <p:nvPr/>
        </p:nvSpPr>
        <p:spPr bwMode="auto">
          <a:xfrm>
            <a:off x="2619375" y="5924550"/>
            <a:ext cx="104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 b="1">
                <a:latin typeface="Arial Unicode MS" pitchFamily="34" charset="-128"/>
              </a:rPr>
              <a:t>Модуль </a:t>
            </a:r>
          </a:p>
          <a:p>
            <a:r>
              <a:rPr lang="ru-RU" altLang="ko-KR" sz="1200" b="1">
                <a:latin typeface="Arial Unicode MS" pitchFamily="34" charset="-128"/>
              </a:rPr>
              <a:t>интерфейса</a:t>
            </a:r>
            <a:endParaRPr lang="en-US" altLang="ko-KR" sz="1200" b="1">
              <a:latin typeface="Arial Unicode MS" pitchFamily="34" charset="-128"/>
            </a:endParaRPr>
          </a:p>
        </p:txBody>
      </p:sp>
      <p:pic>
        <p:nvPicPr>
          <p:cNvPr id="136265" name="Picture 73" descr="DVMP2중계기_최종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3050" y="4229100"/>
            <a:ext cx="7207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66" name="Picture 74" descr="DVMP2중계기_최종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05113" y="4997450"/>
            <a:ext cx="7207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67" name="Picture 75" descr="DVMP2중계기_최종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3050" y="5749925"/>
            <a:ext cx="7207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68" name="Picture 76" descr="4way_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86363" y="4048125"/>
            <a:ext cx="720725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69" name="Picture 77" descr="4way_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34063" y="4048125"/>
            <a:ext cx="720725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70" name="Picture 78" descr="4way_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83350" y="4048125"/>
            <a:ext cx="720725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71" name="Picture 79" descr="4way_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86363" y="4827588"/>
            <a:ext cx="72072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72" name="Picture 80" descr="4way_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34063" y="4827588"/>
            <a:ext cx="72072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73" name="Picture 81" descr="4way_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83350" y="4827588"/>
            <a:ext cx="72072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74" name="Picture 82" descr="4way_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86363" y="5589588"/>
            <a:ext cx="72072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75" name="Picture 83" descr="4way_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34063" y="5589588"/>
            <a:ext cx="72072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76" name="Picture 84" descr="4way_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83350" y="5589588"/>
            <a:ext cx="72072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277" name="Line 85"/>
          <p:cNvSpPr>
            <a:spLocks noChangeAspect="1" noChangeShapeType="1"/>
          </p:cNvSpPr>
          <p:nvPr/>
        </p:nvSpPr>
        <p:spPr bwMode="auto">
          <a:xfrm>
            <a:off x="1573213" y="3756025"/>
            <a:ext cx="39735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278" name="Line 86"/>
          <p:cNvSpPr>
            <a:spLocks noChangeAspect="1" noChangeShapeType="1"/>
          </p:cNvSpPr>
          <p:nvPr/>
        </p:nvSpPr>
        <p:spPr bwMode="auto">
          <a:xfrm>
            <a:off x="1069975" y="3243263"/>
            <a:ext cx="2889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6279" name="Picture 87" descr="한석테크_3상전력량계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93813" y="2938463"/>
            <a:ext cx="55245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80" name="Picture 88" descr="브레이커 스위치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79400" y="2927350"/>
            <a:ext cx="80962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81" name="Picture 89" descr="PC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56375" y="2349500"/>
            <a:ext cx="8953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282" name="Text Box 90"/>
          <p:cNvSpPr txBox="1">
            <a:spLocks noChangeArrowheads="1"/>
          </p:cNvSpPr>
          <p:nvPr/>
        </p:nvSpPr>
        <p:spPr bwMode="auto">
          <a:xfrm>
            <a:off x="3282950" y="3011488"/>
            <a:ext cx="4987925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defTabSz="1103313">
              <a:spcBef>
                <a:spcPct val="50000"/>
              </a:spcBef>
            </a:pPr>
            <a:r>
              <a:rPr lang="ru-RU" altLang="ko-KR" sz="1600" b="1">
                <a:latin typeface="Arial Unicode MS" pitchFamily="34" charset="-128"/>
              </a:rPr>
              <a:t>Потребление всех наружных блоков учитывается </a:t>
            </a:r>
          </a:p>
          <a:p>
            <a:pPr defTabSz="1103313">
              <a:spcBef>
                <a:spcPct val="50000"/>
              </a:spcBef>
            </a:pPr>
            <a:r>
              <a:rPr lang="ru-RU" altLang="ko-KR" sz="1600" b="1">
                <a:latin typeface="Arial Unicode MS" pitchFamily="34" charset="-128"/>
              </a:rPr>
              <a:t>в одном работающем внутреннем блоке</a:t>
            </a:r>
            <a:r>
              <a:rPr lang="en-US" altLang="ko-KR" sz="1600" b="1">
                <a:latin typeface="Arial Unicode MS" pitchFamily="34" charset="-128"/>
              </a:rPr>
              <a:t> !!!</a:t>
            </a:r>
          </a:p>
        </p:txBody>
      </p:sp>
      <p:sp>
        <p:nvSpPr>
          <p:cNvPr id="136283" name="Text Box 91"/>
          <p:cNvSpPr txBox="1">
            <a:spLocks noChangeAspect="1" noChangeArrowheads="1"/>
          </p:cNvSpPr>
          <p:nvPr/>
        </p:nvSpPr>
        <p:spPr bwMode="auto">
          <a:xfrm>
            <a:off x="5305425" y="4403725"/>
            <a:ext cx="4905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OFF</a:t>
            </a:r>
          </a:p>
        </p:txBody>
      </p:sp>
      <p:sp>
        <p:nvSpPr>
          <p:cNvPr id="136284" name="Text Box 92"/>
          <p:cNvSpPr txBox="1">
            <a:spLocks noChangeAspect="1" noChangeArrowheads="1"/>
          </p:cNvSpPr>
          <p:nvPr/>
        </p:nvSpPr>
        <p:spPr bwMode="auto">
          <a:xfrm>
            <a:off x="5921375" y="4400550"/>
            <a:ext cx="4905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OFF</a:t>
            </a:r>
          </a:p>
        </p:txBody>
      </p:sp>
      <p:sp>
        <p:nvSpPr>
          <p:cNvPr id="136285" name="Text Box 93"/>
          <p:cNvSpPr txBox="1">
            <a:spLocks noChangeAspect="1" noChangeArrowheads="1"/>
          </p:cNvSpPr>
          <p:nvPr/>
        </p:nvSpPr>
        <p:spPr bwMode="auto">
          <a:xfrm>
            <a:off x="6569075" y="4400550"/>
            <a:ext cx="4905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OFF</a:t>
            </a:r>
          </a:p>
        </p:txBody>
      </p:sp>
      <p:sp>
        <p:nvSpPr>
          <p:cNvPr id="136286" name="Text Box 94"/>
          <p:cNvSpPr txBox="1">
            <a:spLocks noChangeAspect="1" noChangeArrowheads="1"/>
          </p:cNvSpPr>
          <p:nvPr/>
        </p:nvSpPr>
        <p:spPr bwMode="auto">
          <a:xfrm>
            <a:off x="5305425" y="5257800"/>
            <a:ext cx="412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solidFill>
                  <a:srgbClr val="0000CC"/>
                </a:solidFill>
                <a:latin typeface="Arial Unicode MS" pitchFamily="34" charset="-128"/>
              </a:rPr>
              <a:t>ON</a:t>
            </a:r>
          </a:p>
        </p:txBody>
      </p:sp>
      <p:sp>
        <p:nvSpPr>
          <p:cNvPr id="136287" name="Text Box 95"/>
          <p:cNvSpPr txBox="1">
            <a:spLocks noChangeAspect="1" noChangeArrowheads="1"/>
          </p:cNvSpPr>
          <p:nvPr/>
        </p:nvSpPr>
        <p:spPr bwMode="auto">
          <a:xfrm>
            <a:off x="5921375" y="5254625"/>
            <a:ext cx="4905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OFF</a:t>
            </a:r>
          </a:p>
        </p:txBody>
      </p:sp>
      <p:sp>
        <p:nvSpPr>
          <p:cNvPr id="136288" name="Text Box 96"/>
          <p:cNvSpPr txBox="1">
            <a:spLocks noChangeAspect="1" noChangeArrowheads="1"/>
          </p:cNvSpPr>
          <p:nvPr/>
        </p:nvSpPr>
        <p:spPr bwMode="auto">
          <a:xfrm>
            <a:off x="6569075" y="5254625"/>
            <a:ext cx="4905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OFF</a:t>
            </a:r>
          </a:p>
        </p:txBody>
      </p:sp>
      <p:sp>
        <p:nvSpPr>
          <p:cNvPr id="136289" name="Text Box 97"/>
          <p:cNvSpPr txBox="1">
            <a:spLocks noChangeAspect="1" noChangeArrowheads="1"/>
          </p:cNvSpPr>
          <p:nvPr/>
        </p:nvSpPr>
        <p:spPr bwMode="auto">
          <a:xfrm>
            <a:off x="5305425" y="5988050"/>
            <a:ext cx="4905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OFF</a:t>
            </a:r>
          </a:p>
        </p:txBody>
      </p:sp>
      <p:sp>
        <p:nvSpPr>
          <p:cNvPr id="136290" name="Text Box 98"/>
          <p:cNvSpPr txBox="1">
            <a:spLocks noChangeAspect="1" noChangeArrowheads="1"/>
          </p:cNvSpPr>
          <p:nvPr/>
        </p:nvSpPr>
        <p:spPr bwMode="auto">
          <a:xfrm>
            <a:off x="5921375" y="5984875"/>
            <a:ext cx="4905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OFF</a:t>
            </a:r>
          </a:p>
        </p:txBody>
      </p:sp>
      <p:sp>
        <p:nvSpPr>
          <p:cNvPr id="136291" name="Text Box 99"/>
          <p:cNvSpPr txBox="1">
            <a:spLocks noChangeAspect="1" noChangeArrowheads="1"/>
          </p:cNvSpPr>
          <p:nvPr/>
        </p:nvSpPr>
        <p:spPr bwMode="auto">
          <a:xfrm>
            <a:off x="6569075" y="5984875"/>
            <a:ext cx="4905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OFF</a:t>
            </a:r>
          </a:p>
        </p:txBody>
      </p:sp>
      <p:sp>
        <p:nvSpPr>
          <p:cNvPr id="136292" name="Line 100"/>
          <p:cNvSpPr>
            <a:spLocks noChangeShapeType="1"/>
          </p:cNvSpPr>
          <p:nvPr/>
        </p:nvSpPr>
        <p:spPr bwMode="auto">
          <a:xfrm flipV="1">
            <a:off x="4284663" y="5265738"/>
            <a:ext cx="863600" cy="360362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6293" name="Line 101"/>
          <p:cNvSpPr>
            <a:spLocks noChangeShapeType="1"/>
          </p:cNvSpPr>
          <p:nvPr/>
        </p:nvSpPr>
        <p:spPr bwMode="auto">
          <a:xfrm>
            <a:off x="4284663" y="4616450"/>
            <a:ext cx="863600" cy="360363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6294" name="AutoShape 102"/>
          <p:cNvSpPr>
            <a:spLocks noChangeArrowheads="1"/>
          </p:cNvSpPr>
          <p:nvPr/>
        </p:nvSpPr>
        <p:spPr bwMode="auto">
          <a:xfrm>
            <a:off x="7327900" y="4495800"/>
            <a:ext cx="1225550" cy="1223963"/>
          </a:xfrm>
          <a:custGeom>
            <a:avLst/>
            <a:gdLst>
              <a:gd name="T0" fmla="*/ 612775 w 21600"/>
              <a:gd name="T1" fmla="*/ 0 h 21600"/>
              <a:gd name="T2" fmla="*/ 179464 w 21600"/>
              <a:gd name="T3" fmla="*/ 179231 h 21600"/>
              <a:gd name="T4" fmla="*/ 0 w 21600"/>
              <a:gd name="T5" fmla="*/ 611982 h 21600"/>
              <a:gd name="T6" fmla="*/ 179464 w 21600"/>
              <a:gd name="T7" fmla="*/ 1044732 h 21600"/>
              <a:gd name="T8" fmla="*/ 612775 w 21600"/>
              <a:gd name="T9" fmla="*/ 1223963 h 21600"/>
              <a:gd name="T10" fmla="*/ 1046086 w 21600"/>
              <a:gd name="T11" fmla="*/ 1044732 h 21600"/>
              <a:gd name="T12" fmla="*/ 1225550 w 21600"/>
              <a:gd name="T13" fmla="*/ 611982 h 21600"/>
              <a:gd name="T14" fmla="*/ 1046086 w 21600"/>
              <a:gd name="T15" fmla="*/ 179231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36295" name="Picture 103" descr="DVMP2실외기_3"/>
          <p:cNvPicPr>
            <a:picLocks noChangeAspect="1" noChangeArrowheads="1"/>
          </p:cNvPicPr>
          <p:nvPr/>
        </p:nvPicPr>
        <p:blipFill>
          <a:blip r:embed="rId13">
            <a:lum bright="-10000" contrast="10000"/>
          </a:blip>
          <a:srcRect/>
          <a:stretch>
            <a:fillRect/>
          </a:stretch>
        </p:blipFill>
        <p:spPr bwMode="auto">
          <a:xfrm>
            <a:off x="3778250" y="3967163"/>
            <a:ext cx="390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96" name="Picture 104" descr="DVMP2실외기_3"/>
          <p:cNvPicPr>
            <a:picLocks noChangeAspect="1" noChangeArrowheads="1"/>
          </p:cNvPicPr>
          <p:nvPr/>
        </p:nvPicPr>
        <p:blipFill>
          <a:blip r:embed="rId13">
            <a:lum bright="-10000" contrast="10000"/>
          </a:blip>
          <a:srcRect/>
          <a:stretch>
            <a:fillRect/>
          </a:stretch>
        </p:blipFill>
        <p:spPr bwMode="auto">
          <a:xfrm>
            <a:off x="3779838" y="4789488"/>
            <a:ext cx="390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97" name="Picture 105" descr="DVMP2실외기_3"/>
          <p:cNvPicPr>
            <a:picLocks noChangeAspect="1" noChangeArrowheads="1"/>
          </p:cNvPicPr>
          <p:nvPr/>
        </p:nvPicPr>
        <p:blipFill>
          <a:blip r:embed="rId13">
            <a:lum bright="-10000" contrast="10000"/>
          </a:blip>
          <a:srcRect/>
          <a:stretch>
            <a:fillRect/>
          </a:stretch>
        </p:blipFill>
        <p:spPr bwMode="auto">
          <a:xfrm>
            <a:off x="3779838" y="5597525"/>
            <a:ext cx="390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6" name="Text Box 106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ko-KR" sz="3600" b="1">
                <a:solidFill>
                  <a:schemeClr val="tx2"/>
                </a:solidFill>
                <a:latin typeface="Arial" charset="0"/>
                <a:ea typeface="견고딕" pitchFamily="18" charset="-127"/>
                <a:cs typeface="+mn-cs"/>
              </a:rPr>
              <a:t>01. DMS (MIM-D00)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684213" y="1308100"/>
            <a:ext cx="79914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-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Запрос данных об электропотреблении осуществляется по дате.</a:t>
            </a:r>
            <a:endParaRPr lang="en-US" altLang="ko-KR" sz="1600">
              <a:latin typeface="Arial Unicode MS" pitchFamily="34" charset="-128"/>
              <a:sym typeface="Wingdings" pitchFamily="2" charset="2"/>
            </a:endParaRPr>
          </a:p>
          <a:p>
            <a:pPr algn="l">
              <a:buFontTx/>
              <a:buChar char="-"/>
            </a:pP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Отображается продолжительность работы и потребляемая мощность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внутреннего блока на запрашиваемую дату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.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Файл сохраняется в формате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Microsoft Excel.</a:t>
            </a:r>
            <a:endParaRPr lang="en-US" altLang="ko-KR" sz="1600">
              <a:latin typeface="Arial Unicode MS" pitchFamily="34" charset="-128"/>
            </a:endParaRPr>
          </a:p>
        </p:txBody>
      </p:sp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2701925"/>
            <a:ext cx="424815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2843213" y="2133600"/>
            <a:ext cx="52371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Потребляемая мощность всех внутренних блоков за период.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4438650" y="2376488"/>
            <a:ext cx="4964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Потребляемая мощность по каждому внутреннему блоку.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38248" name="Text Box 8"/>
          <p:cNvSpPr txBox="1">
            <a:spLocks noChangeArrowheads="1"/>
          </p:cNvSpPr>
          <p:nvPr/>
        </p:nvSpPr>
        <p:spPr bwMode="auto">
          <a:xfrm>
            <a:off x="2339975" y="4359275"/>
            <a:ext cx="1806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Потребление в кВт.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4476750" y="4359275"/>
            <a:ext cx="16875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Потребление в %</a:t>
            </a:r>
            <a:r>
              <a:rPr lang="ru-RU" altLang="ko-KR">
                <a:latin typeface="Arial" pitchFamily="34" charset="0"/>
                <a:ea typeface="굴림" pitchFamily="34" charset="-127"/>
                <a:sym typeface="Wingdings" pitchFamily="2" charset="2"/>
              </a:rPr>
              <a:t>.</a:t>
            </a:r>
            <a:endParaRPr lang="en-US" altLang="ko-KR">
              <a:latin typeface="Arial" pitchFamily="34" charset="0"/>
              <a:ea typeface="굴림" pitchFamily="34" charset="-127"/>
            </a:endParaRPr>
          </a:p>
        </p:txBody>
      </p:sp>
      <p:sp>
        <p:nvSpPr>
          <p:cNvPr id="138250" name="Rectangle 10"/>
          <p:cNvSpPr>
            <a:spLocks noChangeArrowheads="1"/>
          </p:cNvSpPr>
          <p:nvPr/>
        </p:nvSpPr>
        <p:spPr bwMode="auto">
          <a:xfrm>
            <a:off x="3025775" y="2730500"/>
            <a:ext cx="735013" cy="21590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38251" name="Rectangle 11"/>
          <p:cNvSpPr>
            <a:spLocks noChangeArrowheads="1"/>
          </p:cNvSpPr>
          <p:nvPr/>
        </p:nvSpPr>
        <p:spPr bwMode="auto">
          <a:xfrm>
            <a:off x="3822700" y="2730500"/>
            <a:ext cx="744538" cy="21590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38252" name="Line 12"/>
          <p:cNvSpPr>
            <a:spLocks noChangeShapeType="1"/>
          </p:cNvSpPr>
          <p:nvPr/>
        </p:nvSpPr>
        <p:spPr bwMode="auto">
          <a:xfrm flipV="1">
            <a:off x="3348038" y="2414588"/>
            <a:ext cx="0" cy="287337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8253" name="Line 13"/>
          <p:cNvSpPr>
            <a:spLocks noChangeShapeType="1"/>
          </p:cNvSpPr>
          <p:nvPr/>
        </p:nvSpPr>
        <p:spPr bwMode="auto">
          <a:xfrm flipV="1">
            <a:off x="4932363" y="2630488"/>
            <a:ext cx="0" cy="2159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8254" name="Line 14"/>
          <p:cNvSpPr>
            <a:spLocks noChangeShapeType="1"/>
          </p:cNvSpPr>
          <p:nvPr/>
        </p:nvSpPr>
        <p:spPr bwMode="auto">
          <a:xfrm>
            <a:off x="3276600" y="3133725"/>
            <a:ext cx="0" cy="1296988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8255" name="Line 15"/>
          <p:cNvSpPr>
            <a:spLocks noChangeShapeType="1"/>
          </p:cNvSpPr>
          <p:nvPr/>
        </p:nvSpPr>
        <p:spPr bwMode="auto">
          <a:xfrm>
            <a:off x="3635375" y="3133725"/>
            <a:ext cx="0" cy="360363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8256" name="Text Box 16"/>
          <p:cNvSpPr txBox="1">
            <a:spLocks noChangeArrowheads="1"/>
          </p:cNvSpPr>
          <p:nvPr/>
        </p:nvSpPr>
        <p:spPr bwMode="auto">
          <a:xfrm>
            <a:off x="6156325" y="4359275"/>
            <a:ext cx="2538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Сохранить в формате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 Excel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.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38257" name="Rectangle 17"/>
          <p:cNvSpPr>
            <a:spLocks noChangeArrowheads="1"/>
          </p:cNvSpPr>
          <p:nvPr/>
        </p:nvSpPr>
        <p:spPr bwMode="auto">
          <a:xfrm>
            <a:off x="6516688" y="3278188"/>
            <a:ext cx="528637" cy="21590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38258" name="Line 18"/>
          <p:cNvSpPr>
            <a:spLocks noChangeShapeType="1"/>
          </p:cNvSpPr>
          <p:nvPr/>
        </p:nvSpPr>
        <p:spPr bwMode="auto">
          <a:xfrm flipH="1">
            <a:off x="6877050" y="3494088"/>
            <a:ext cx="0" cy="865187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8259" name="Rectangle 19"/>
          <p:cNvSpPr>
            <a:spLocks noChangeArrowheads="1"/>
          </p:cNvSpPr>
          <p:nvPr/>
        </p:nvSpPr>
        <p:spPr bwMode="auto">
          <a:xfrm>
            <a:off x="3843338" y="2974975"/>
            <a:ext cx="2592387" cy="144463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38260" name="Text Box 20"/>
          <p:cNvSpPr txBox="1">
            <a:spLocks noChangeArrowheads="1"/>
          </p:cNvSpPr>
          <p:nvPr/>
        </p:nvSpPr>
        <p:spPr bwMode="auto">
          <a:xfrm>
            <a:off x="7045325" y="2908300"/>
            <a:ext cx="1236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Выбор даты</a:t>
            </a:r>
            <a:r>
              <a:rPr lang="ru-RU" altLang="ko-KR">
                <a:latin typeface="Arial" pitchFamily="34" charset="0"/>
                <a:ea typeface="굴림" pitchFamily="34" charset="-127"/>
                <a:sym typeface="Wingdings" pitchFamily="2" charset="2"/>
              </a:rPr>
              <a:t>.</a:t>
            </a:r>
            <a:endParaRPr lang="en-US" altLang="ko-KR">
              <a:latin typeface="Arial" pitchFamily="34" charset="0"/>
              <a:ea typeface="굴림" pitchFamily="34" charset="-127"/>
            </a:endParaRPr>
          </a:p>
        </p:txBody>
      </p:sp>
      <p:sp>
        <p:nvSpPr>
          <p:cNvPr id="138261" name="Line 21"/>
          <p:cNvSpPr>
            <a:spLocks noChangeShapeType="1"/>
          </p:cNvSpPr>
          <p:nvPr/>
        </p:nvSpPr>
        <p:spPr bwMode="auto">
          <a:xfrm flipV="1">
            <a:off x="4572000" y="2846388"/>
            <a:ext cx="360363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8262" name="Line 22"/>
          <p:cNvSpPr>
            <a:spLocks noChangeShapeType="1"/>
          </p:cNvSpPr>
          <p:nvPr/>
        </p:nvSpPr>
        <p:spPr bwMode="auto">
          <a:xfrm>
            <a:off x="4932363" y="3494088"/>
            <a:ext cx="0" cy="865187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8263" name="Line 23"/>
          <p:cNvSpPr>
            <a:spLocks noChangeShapeType="1"/>
          </p:cNvSpPr>
          <p:nvPr/>
        </p:nvSpPr>
        <p:spPr bwMode="auto">
          <a:xfrm>
            <a:off x="3635375" y="3494088"/>
            <a:ext cx="129698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8264" name="Picture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4864100"/>
            <a:ext cx="43211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67" name="Line 27"/>
          <p:cNvSpPr>
            <a:spLocks noChangeShapeType="1"/>
          </p:cNvSpPr>
          <p:nvPr/>
        </p:nvSpPr>
        <p:spPr bwMode="auto">
          <a:xfrm flipH="1">
            <a:off x="3419475" y="5300663"/>
            <a:ext cx="1588" cy="122555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8268" name="Line 28"/>
          <p:cNvSpPr>
            <a:spLocks noChangeShapeType="1"/>
          </p:cNvSpPr>
          <p:nvPr/>
        </p:nvSpPr>
        <p:spPr bwMode="auto">
          <a:xfrm>
            <a:off x="5076825" y="5521325"/>
            <a:ext cx="0" cy="1004888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8269" name="Line 29"/>
          <p:cNvSpPr>
            <a:spLocks noChangeShapeType="1"/>
          </p:cNvSpPr>
          <p:nvPr/>
        </p:nvSpPr>
        <p:spPr bwMode="auto">
          <a:xfrm>
            <a:off x="3852863" y="5307013"/>
            <a:ext cx="0" cy="21431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8270" name="Line 30"/>
          <p:cNvSpPr>
            <a:spLocks noChangeShapeType="1"/>
          </p:cNvSpPr>
          <p:nvPr/>
        </p:nvSpPr>
        <p:spPr bwMode="auto">
          <a:xfrm>
            <a:off x="3852863" y="5521325"/>
            <a:ext cx="1223962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8271" name="Picture 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175" y="2276475"/>
            <a:ext cx="16129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72" name="Rectangle 32"/>
          <p:cNvSpPr>
            <a:spLocks noChangeArrowheads="1"/>
          </p:cNvSpPr>
          <p:nvPr/>
        </p:nvSpPr>
        <p:spPr bwMode="auto">
          <a:xfrm>
            <a:off x="481013" y="5097463"/>
            <a:ext cx="1655762" cy="34766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336929" name="Text Box 33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  <p:sp>
        <p:nvSpPr>
          <p:cNvPr id="138275" name="Text Box 6"/>
          <p:cNvSpPr txBox="1">
            <a:spLocks noChangeArrowheads="1"/>
          </p:cNvSpPr>
          <p:nvPr/>
        </p:nvSpPr>
        <p:spPr bwMode="auto">
          <a:xfrm>
            <a:off x="569913" y="893763"/>
            <a:ext cx="79740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Результаты учета потребления электроэнергии</a:t>
            </a:r>
            <a:endParaRPr lang="en-US" altLang="ko-KR" sz="2400" b="1">
              <a:latin typeface="Arial Unicode MS" pitchFamily="34" charset="-128"/>
            </a:endParaRPr>
          </a:p>
        </p:txBody>
      </p:sp>
      <p:sp>
        <p:nvSpPr>
          <p:cNvPr id="138276" name="Text Box 8"/>
          <p:cNvSpPr txBox="1">
            <a:spLocks noChangeArrowheads="1"/>
          </p:cNvSpPr>
          <p:nvPr/>
        </p:nvSpPr>
        <p:spPr bwMode="auto">
          <a:xfrm>
            <a:off x="2644775" y="6489700"/>
            <a:ext cx="1806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Потребление в кВт.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38277" name="Text Box 9"/>
          <p:cNvSpPr txBox="1">
            <a:spLocks noChangeArrowheads="1"/>
          </p:cNvSpPr>
          <p:nvPr/>
        </p:nvSpPr>
        <p:spPr bwMode="auto">
          <a:xfrm>
            <a:off x="4781550" y="6489700"/>
            <a:ext cx="3440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Продолжительность работы в минутах.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38278" name="Line 18"/>
          <p:cNvSpPr>
            <a:spLocks noChangeShapeType="1"/>
          </p:cNvSpPr>
          <p:nvPr/>
        </p:nvSpPr>
        <p:spPr bwMode="auto">
          <a:xfrm>
            <a:off x="6470650" y="3062288"/>
            <a:ext cx="635000" cy="1587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3500438"/>
            <a:ext cx="5976937" cy="3033712"/>
          </a:xfrm>
          <a:prstGeom prst="rect">
            <a:avLst/>
          </a:prstGeom>
          <a:noFill/>
          <a:ln w="12700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490538" y="3141663"/>
            <a:ext cx="27003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latin typeface="Arial" pitchFamily="34" charset="0"/>
                <a:ea typeface="굴림" pitchFamily="34" charset="-127"/>
                <a:sym typeface="Wingdings" pitchFamily="2" charset="2"/>
              </a:rPr>
              <a:t>Данные в формате</a:t>
            </a:r>
            <a:r>
              <a:rPr lang="en-US" altLang="ko-KR" sz="1600" b="1">
                <a:latin typeface="Arial" pitchFamily="34" charset="0"/>
                <a:ea typeface="Batang" pitchFamily="18" charset="-127"/>
                <a:sym typeface="Wingdings" pitchFamily="2" charset="2"/>
              </a:rPr>
              <a:t> Excel</a:t>
            </a:r>
            <a:endParaRPr lang="en-US" altLang="ko-KR" sz="1600" b="1">
              <a:latin typeface="Arial" pitchFamily="34" charset="0"/>
              <a:ea typeface="Batang" pitchFamily="18" charset="-127"/>
            </a:endParaRPr>
          </a:p>
        </p:txBody>
      </p:sp>
      <p:pic>
        <p:nvPicPr>
          <p:cNvPr id="33792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441450"/>
            <a:ext cx="4248150" cy="1555750"/>
          </a:xfrm>
          <a:prstGeom prst="rect">
            <a:avLst/>
          </a:prstGeom>
          <a:noFill/>
          <a:effectLst>
            <a:outerShdw dist="107763" dir="2700000" algn="ctr" rotWithShape="0">
              <a:schemeClr val="tx2">
                <a:alpha val="50000"/>
              </a:schemeClr>
            </a:outerShdw>
          </a:effectLst>
        </p:spPr>
      </p:pic>
      <p:sp>
        <p:nvSpPr>
          <p:cNvPr id="139271" name="Rectangle 7"/>
          <p:cNvSpPr>
            <a:spLocks noChangeArrowheads="1"/>
          </p:cNvSpPr>
          <p:nvPr/>
        </p:nvSpPr>
        <p:spPr bwMode="auto">
          <a:xfrm>
            <a:off x="8172450" y="1954213"/>
            <a:ext cx="647700" cy="28892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39272" name="Line 8"/>
          <p:cNvSpPr>
            <a:spLocks noChangeShapeType="1"/>
          </p:cNvSpPr>
          <p:nvPr/>
        </p:nvSpPr>
        <p:spPr bwMode="auto">
          <a:xfrm flipH="1">
            <a:off x="6659563" y="2276475"/>
            <a:ext cx="1512887" cy="1152525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337929" name="Text Box 9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ko-KR" sz="3600" b="1">
                <a:solidFill>
                  <a:schemeClr val="tx2"/>
                </a:solidFill>
                <a:latin typeface="Arial" charset="0"/>
                <a:ea typeface="견고딕" pitchFamily="18" charset="-127"/>
                <a:cs typeface="+mn-cs"/>
              </a:rPr>
              <a:t>01. DMS (MIM-D00)</a:t>
            </a:r>
          </a:p>
        </p:txBody>
      </p:sp>
      <p:sp>
        <p:nvSpPr>
          <p:cNvPr id="139275" name="Text Box 6"/>
          <p:cNvSpPr txBox="1">
            <a:spLocks noChangeArrowheads="1"/>
          </p:cNvSpPr>
          <p:nvPr/>
        </p:nvSpPr>
        <p:spPr bwMode="auto">
          <a:xfrm>
            <a:off x="569913" y="893763"/>
            <a:ext cx="79740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Результаты учета потребления электроэнергии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4"/>
          <p:cNvSpPr>
            <a:spLocks noChangeArrowheads="1"/>
          </p:cNvSpPr>
          <p:nvPr/>
        </p:nvSpPr>
        <p:spPr bwMode="auto">
          <a:xfrm>
            <a:off x="2235200" y="4652963"/>
            <a:ext cx="6408738" cy="20177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612775" y="1341438"/>
            <a:ext cx="8280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Системное окружение включает в себя конфигурацию системы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,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установки приоритетов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,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временные установки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,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пароли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,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выбор языка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,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почтовую рассылку сообщений об ошибках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.</a:t>
            </a:r>
            <a:endParaRPr lang="en-US" altLang="ko-KR" sz="1600">
              <a:latin typeface="Arial Unicode MS" pitchFamily="34" charset="-128"/>
            </a:endParaRPr>
          </a:p>
        </p:txBody>
      </p:sp>
      <p:pic>
        <p:nvPicPr>
          <p:cNvPr id="140294" name="Picture 6" descr="영문 환경설정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5200" y="2547938"/>
            <a:ext cx="6408738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5" name="Text Box 7"/>
          <p:cNvSpPr txBox="1">
            <a:spLocks noChangeArrowheads="1"/>
          </p:cNvSpPr>
          <p:nvPr/>
        </p:nvSpPr>
        <p:spPr bwMode="auto">
          <a:xfrm>
            <a:off x="617538" y="2127250"/>
            <a:ext cx="2316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  <a:sym typeface="Wingdings" pitchFamily="2" charset="2"/>
              </a:rPr>
              <a:t>a. </a:t>
            </a:r>
            <a:r>
              <a:rPr lang="ru-RU" altLang="ko-KR" sz="1600" b="1">
                <a:latin typeface="Arial Unicode MS" pitchFamily="34" charset="-128"/>
                <a:sym typeface="Wingdings" pitchFamily="2" charset="2"/>
              </a:rPr>
              <a:t>Конфигурация сети.</a:t>
            </a:r>
            <a:endParaRPr lang="en-US" altLang="ko-KR" sz="1600" b="1">
              <a:latin typeface="Arial Unicode MS" pitchFamily="34" charset="-128"/>
            </a:endParaRPr>
          </a:p>
        </p:txBody>
      </p:sp>
      <p:pic>
        <p:nvPicPr>
          <p:cNvPr id="140296" name="Picture 8" descr="DMS외곽라인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16813" y="5797550"/>
            <a:ext cx="48895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7" name="Text Box 9"/>
          <p:cNvSpPr txBox="1">
            <a:spLocks noChangeArrowheads="1"/>
          </p:cNvSpPr>
          <p:nvPr/>
        </p:nvSpPr>
        <p:spPr bwMode="auto">
          <a:xfrm>
            <a:off x="4783138" y="4762500"/>
            <a:ext cx="1052512" cy="323850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b="1">
                <a:latin typeface="Arial Unicode MS" pitchFamily="34" charset="-128"/>
                <a:sym typeface="Wingdings" pitchFamily="2" charset="2"/>
              </a:rPr>
              <a:t>Internet</a:t>
            </a:r>
            <a:endParaRPr lang="en-US" altLang="ko-KR" b="1">
              <a:latin typeface="Arial Unicode MS" pitchFamily="34" charset="-128"/>
            </a:endParaRPr>
          </a:p>
        </p:txBody>
      </p:sp>
      <p:pic>
        <p:nvPicPr>
          <p:cNvPr id="14029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75525" y="4732338"/>
            <a:ext cx="72231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9" name="Line 11"/>
          <p:cNvSpPr>
            <a:spLocks noChangeShapeType="1"/>
          </p:cNvSpPr>
          <p:nvPr/>
        </p:nvSpPr>
        <p:spPr bwMode="auto">
          <a:xfrm>
            <a:off x="6651625" y="6172200"/>
            <a:ext cx="865188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0300" name="Line 12"/>
          <p:cNvSpPr>
            <a:spLocks noChangeShapeType="1"/>
          </p:cNvSpPr>
          <p:nvPr/>
        </p:nvSpPr>
        <p:spPr bwMode="auto">
          <a:xfrm>
            <a:off x="6654800" y="6027738"/>
            <a:ext cx="360363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0301" name="Line 13"/>
          <p:cNvSpPr>
            <a:spLocks noChangeShapeType="1"/>
          </p:cNvSpPr>
          <p:nvPr/>
        </p:nvSpPr>
        <p:spPr bwMode="auto">
          <a:xfrm>
            <a:off x="7015163" y="5237163"/>
            <a:ext cx="3619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0302" name="Line 14"/>
          <p:cNvSpPr>
            <a:spLocks noChangeShapeType="1"/>
          </p:cNvSpPr>
          <p:nvPr/>
        </p:nvSpPr>
        <p:spPr bwMode="auto">
          <a:xfrm>
            <a:off x="7015163" y="5237163"/>
            <a:ext cx="0" cy="790575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40303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84488" y="5722938"/>
            <a:ext cx="72231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304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81313" y="4716463"/>
            <a:ext cx="72231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305" name="Picture 1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3175" y="5232400"/>
            <a:ext cx="503238" cy="430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0306" name="Line 18"/>
          <p:cNvSpPr>
            <a:spLocks noChangeShapeType="1"/>
          </p:cNvSpPr>
          <p:nvPr/>
        </p:nvSpPr>
        <p:spPr bwMode="auto">
          <a:xfrm flipV="1">
            <a:off x="5329238" y="5595938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0307" name="Line 19"/>
          <p:cNvSpPr>
            <a:spLocks noChangeShapeType="1"/>
          </p:cNvSpPr>
          <p:nvPr/>
        </p:nvSpPr>
        <p:spPr bwMode="auto">
          <a:xfrm>
            <a:off x="3530600" y="6172200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0308" name="Line 20"/>
          <p:cNvSpPr>
            <a:spLocks noChangeShapeType="1"/>
          </p:cNvSpPr>
          <p:nvPr/>
        </p:nvSpPr>
        <p:spPr bwMode="auto">
          <a:xfrm>
            <a:off x="3746500" y="6027738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0309" name="Line 21"/>
          <p:cNvSpPr>
            <a:spLocks noChangeShapeType="1"/>
          </p:cNvSpPr>
          <p:nvPr/>
        </p:nvSpPr>
        <p:spPr bwMode="auto">
          <a:xfrm flipH="1" flipV="1">
            <a:off x="3746500" y="5164138"/>
            <a:ext cx="0" cy="8636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0310" name="Line 22"/>
          <p:cNvSpPr>
            <a:spLocks noChangeShapeType="1"/>
          </p:cNvSpPr>
          <p:nvPr/>
        </p:nvSpPr>
        <p:spPr bwMode="auto">
          <a:xfrm>
            <a:off x="3530600" y="5148263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0311" name="Line 23"/>
          <p:cNvSpPr>
            <a:spLocks noChangeShapeType="1"/>
          </p:cNvSpPr>
          <p:nvPr/>
        </p:nvSpPr>
        <p:spPr bwMode="auto">
          <a:xfrm>
            <a:off x="4467225" y="6100763"/>
            <a:ext cx="433388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0312" name="Text Box 24"/>
          <p:cNvSpPr txBox="1">
            <a:spLocks noChangeArrowheads="1"/>
          </p:cNvSpPr>
          <p:nvPr/>
        </p:nvSpPr>
        <p:spPr bwMode="auto">
          <a:xfrm>
            <a:off x="4611688" y="6337300"/>
            <a:ext cx="1308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latin typeface="Arial Unicode MS" pitchFamily="34" charset="-128"/>
                <a:sym typeface="Wingdings" pitchFamily="2" charset="2"/>
              </a:rPr>
              <a:t>Local Network</a:t>
            </a:r>
            <a:endParaRPr lang="en-US" altLang="ko-KR" b="1">
              <a:latin typeface="Arial Unicode MS" pitchFamily="34" charset="-128"/>
            </a:endParaRPr>
          </a:p>
        </p:txBody>
      </p:sp>
      <p:sp>
        <p:nvSpPr>
          <p:cNvPr id="140313" name="Line 25"/>
          <p:cNvSpPr>
            <a:spLocks noChangeShapeType="1"/>
          </p:cNvSpPr>
          <p:nvPr/>
        </p:nvSpPr>
        <p:spPr bwMode="auto">
          <a:xfrm>
            <a:off x="5761038" y="6100763"/>
            <a:ext cx="43497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0314" name="Line 26"/>
          <p:cNvSpPr>
            <a:spLocks noChangeShapeType="1"/>
          </p:cNvSpPr>
          <p:nvPr/>
        </p:nvSpPr>
        <p:spPr bwMode="auto">
          <a:xfrm flipV="1">
            <a:off x="5329238" y="5086350"/>
            <a:ext cx="0" cy="14605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0315" name="Text Box 27"/>
          <p:cNvSpPr txBox="1">
            <a:spLocks noChangeArrowheads="1"/>
          </p:cNvSpPr>
          <p:nvPr/>
        </p:nvSpPr>
        <p:spPr bwMode="auto">
          <a:xfrm>
            <a:off x="6051550" y="6259513"/>
            <a:ext cx="747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Arial Unicode MS" pitchFamily="34" charset="-128"/>
                <a:sym typeface="Wingdings" pitchFamily="2" charset="2"/>
              </a:rPr>
              <a:t>Router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40316" name="Text Box 28"/>
          <p:cNvSpPr txBox="1">
            <a:spLocks noChangeArrowheads="1"/>
          </p:cNvSpPr>
          <p:nvPr/>
        </p:nvSpPr>
        <p:spPr bwMode="auto">
          <a:xfrm>
            <a:off x="7953375" y="5949950"/>
            <a:ext cx="649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Arial Unicode MS" pitchFamily="34" charset="-128"/>
                <a:sym typeface="Wingdings" pitchFamily="2" charset="2"/>
              </a:rPr>
              <a:t>DMS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40317" name="Text Box 29"/>
          <p:cNvSpPr txBox="1">
            <a:spLocks noChangeArrowheads="1"/>
          </p:cNvSpPr>
          <p:nvPr/>
        </p:nvSpPr>
        <p:spPr bwMode="auto">
          <a:xfrm>
            <a:off x="8026400" y="4997450"/>
            <a:ext cx="649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Arial Unicode MS" pitchFamily="34" charset="-128"/>
                <a:sym typeface="Wingdings" pitchFamily="2" charset="2"/>
              </a:rPr>
              <a:t>Client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40318" name="Text Box 30"/>
          <p:cNvSpPr txBox="1">
            <a:spLocks noChangeArrowheads="1"/>
          </p:cNvSpPr>
          <p:nvPr/>
        </p:nvSpPr>
        <p:spPr bwMode="auto">
          <a:xfrm>
            <a:off x="2235200" y="5949950"/>
            <a:ext cx="649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Arial Unicode MS" pitchFamily="34" charset="-128"/>
                <a:sym typeface="Wingdings" pitchFamily="2" charset="2"/>
              </a:rPr>
              <a:t>Client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40319" name="Text Box 31"/>
          <p:cNvSpPr txBox="1">
            <a:spLocks noChangeArrowheads="1"/>
          </p:cNvSpPr>
          <p:nvPr/>
        </p:nvSpPr>
        <p:spPr bwMode="auto">
          <a:xfrm>
            <a:off x="2235200" y="4941888"/>
            <a:ext cx="649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Arial Unicode MS" pitchFamily="34" charset="-128"/>
                <a:sym typeface="Wingdings" pitchFamily="2" charset="2"/>
              </a:rPr>
              <a:t>Client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40320" name="Text Box 32"/>
          <p:cNvSpPr txBox="1">
            <a:spLocks noChangeArrowheads="1"/>
          </p:cNvSpPr>
          <p:nvPr/>
        </p:nvSpPr>
        <p:spPr bwMode="auto">
          <a:xfrm>
            <a:off x="3862388" y="6245225"/>
            <a:ext cx="747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Arial Unicode MS" pitchFamily="34" charset="-128"/>
                <a:sym typeface="Wingdings" pitchFamily="2" charset="2"/>
              </a:rPr>
              <a:t>Router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40321" name="Text Box 33"/>
          <p:cNvSpPr txBox="1">
            <a:spLocks noChangeArrowheads="1"/>
          </p:cNvSpPr>
          <p:nvPr/>
        </p:nvSpPr>
        <p:spPr bwMode="auto">
          <a:xfrm>
            <a:off x="4392613" y="5257800"/>
            <a:ext cx="747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Arial Unicode MS" pitchFamily="34" charset="-128"/>
                <a:sym typeface="Wingdings" pitchFamily="2" charset="2"/>
              </a:rPr>
              <a:t>Router</a:t>
            </a:r>
            <a:endParaRPr lang="en-US" altLang="ko-KR">
              <a:latin typeface="Arial Unicode MS" pitchFamily="34" charset="-128"/>
            </a:endParaRPr>
          </a:p>
        </p:txBody>
      </p:sp>
      <p:grpSp>
        <p:nvGrpSpPr>
          <p:cNvPr id="140322" name="Group 34"/>
          <p:cNvGrpSpPr>
            <a:grpSpLocks/>
          </p:cNvGrpSpPr>
          <p:nvPr/>
        </p:nvGrpSpPr>
        <p:grpSpPr bwMode="auto">
          <a:xfrm>
            <a:off x="5030788" y="5788025"/>
            <a:ext cx="804862" cy="641350"/>
            <a:chOff x="695" y="1456"/>
            <a:chExt cx="714" cy="925"/>
          </a:xfrm>
        </p:grpSpPr>
        <p:pic>
          <p:nvPicPr>
            <p:cNvPr id="140334" name="Picture 35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95" y="1456"/>
              <a:ext cx="618" cy="8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0335" name="Picture 36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91" y="1552"/>
              <a:ext cx="618" cy="8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140323" name="Picture 37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51388" y="5734050"/>
            <a:ext cx="696912" cy="574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40324" name="Group 38"/>
          <p:cNvGrpSpPr>
            <a:grpSpLocks/>
          </p:cNvGrpSpPr>
          <p:nvPr/>
        </p:nvGrpSpPr>
        <p:grpSpPr bwMode="auto">
          <a:xfrm>
            <a:off x="2366963" y="3700463"/>
            <a:ext cx="6134100" cy="952500"/>
            <a:chOff x="1375" y="2330"/>
            <a:chExt cx="3864" cy="600"/>
          </a:xfrm>
        </p:grpSpPr>
        <p:sp>
          <p:nvSpPr>
            <p:cNvPr id="140330" name="Text Box 39"/>
            <p:cNvSpPr txBox="1">
              <a:spLocks noChangeArrowheads="1"/>
            </p:cNvSpPr>
            <p:nvPr/>
          </p:nvSpPr>
          <p:spPr bwMode="auto">
            <a:xfrm>
              <a:off x="1383" y="2330"/>
              <a:ext cx="170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>
                  <a:latin typeface="Arial Unicode MS" pitchFamily="34" charset="-128"/>
                  <a:sym typeface="Wingdings" pitchFamily="2" charset="2"/>
                </a:rPr>
                <a:t>IP Address    : </a:t>
              </a:r>
              <a:r>
                <a:rPr lang="ru-RU" altLang="ko-KR">
                  <a:latin typeface="Arial Unicode MS" pitchFamily="34" charset="-128"/>
                  <a:sym typeface="Wingdings" pitchFamily="2" charset="2"/>
                </a:rPr>
                <a:t>рабочий </a:t>
              </a:r>
              <a:r>
                <a:rPr lang="en-US" altLang="ko-KR">
                  <a:latin typeface="Arial Unicode MS" pitchFamily="34" charset="-128"/>
                  <a:sym typeface="Wingdings" pitchFamily="2" charset="2"/>
                </a:rPr>
                <a:t>DMS IP</a:t>
              </a:r>
              <a:endParaRPr lang="en-US" altLang="ko-KR">
                <a:latin typeface="Arial Unicode MS" pitchFamily="34" charset="-128"/>
              </a:endParaRPr>
            </a:p>
          </p:txBody>
        </p:sp>
        <p:sp>
          <p:nvSpPr>
            <p:cNvPr id="140331" name="Text Box 40"/>
            <p:cNvSpPr txBox="1">
              <a:spLocks noChangeArrowheads="1"/>
            </p:cNvSpPr>
            <p:nvPr/>
          </p:nvSpPr>
          <p:spPr bwMode="auto">
            <a:xfrm>
              <a:off x="1383" y="2466"/>
              <a:ext cx="385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altLang="ko-KR">
                  <a:latin typeface="Arial Unicode MS" pitchFamily="34" charset="-128"/>
                  <a:sym typeface="Wingdings" pitchFamily="2" charset="2"/>
                </a:rPr>
                <a:t>Gateway       : Gateway </a:t>
              </a:r>
              <a:r>
                <a:rPr lang="ru-RU" altLang="ko-KR">
                  <a:latin typeface="Arial Unicode MS" pitchFamily="34" charset="-128"/>
                  <a:sym typeface="Wingdings" pitchFamily="2" charset="2"/>
                </a:rPr>
                <a:t>или</a:t>
              </a:r>
              <a:r>
                <a:rPr lang="en-US" altLang="ko-KR">
                  <a:latin typeface="Arial Unicode MS" pitchFamily="34" charset="-128"/>
                  <a:sym typeface="Wingdings" pitchFamily="2" charset="2"/>
                </a:rPr>
                <a:t> Router IP </a:t>
              </a:r>
              <a:r>
                <a:rPr lang="ru-RU" altLang="ko-KR">
                  <a:latin typeface="Arial Unicode MS" pitchFamily="34" charset="-128"/>
                  <a:sym typeface="Wingdings" pitchFamily="2" charset="2"/>
                </a:rPr>
                <a:t>каждой подсети</a:t>
              </a:r>
              <a:r>
                <a:rPr lang="en-US" altLang="ko-KR">
                  <a:latin typeface="Arial Unicode MS" pitchFamily="34" charset="-128"/>
                  <a:sym typeface="Wingdings" pitchFamily="2" charset="2"/>
                </a:rPr>
                <a:t>.</a:t>
              </a:r>
              <a:endParaRPr lang="en-US" altLang="ko-KR">
                <a:latin typeface="Arial Unicode MS" pitchFamily="34" charset="-128"/>
              </a:endParaRPr>
            </a:p>
          </p:txBody>
        </p:sp>
        <p:sp>
          <p:nvSpPr>
            <p:cNvPr id="140332" name="Text Box 41"/>
            <p:cNvSpPr txBox="1">
              <a:spLocks noChangeArrowheads="1"/>
            </p:cNvSpPr>
            <p:nvPr/>
          </p:nvSpPr>
          <p:spPr bwMode="auto">
            <a:xfrm>
              <a:off x="1375" y="2602"/>
              <a:ext cx="15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>
                  <a:latin typeface="Arial Unicode MS" pitchFamily="34" charset="-128"/>
                  <a:sym typeface="Wingdings" pitchFamily="2" charset="2"/>
                </a:rPr>
                <a:t>Subnet Mask : IP vfcrf gjlctnb</a:t>
              </a:r>
              <a:endParaRPr lang="en-US" altLang="ko-KR">
                <a:latin typeface="Arial Unicode MS" pitchFamily="34" charset="-128"/>
              </a:endParaRPr>
            </a:p>
          </p:txBody>
        </p:sp>
        <p:sp>
          <p:nvSpPr>
            <p:cNvPr id="140333" name="Text Box 42"/>
            <p:cNvSpPr txBox="1">
              <a:spLocks noChangeArrowheads="1"/>
            </p:cNvSpPr>
            <p:nvPr/>
          </p:nvSpPr>
          <p:spPr bwMode="auto">
            <a:xfrm>
              <a:off x="1383" y="2738"/>
              <a:ext cx="270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>
                  <a:latin typeface="Arial Unicode MS" pitchFamily="34" charset="-128"/>
                  <a:sym typeface="Wingdings" pitchFamily="2" charset="2"/>
                </a:rPr>
                <a:t>DNS Server  : </a:t>
              </a:r>
              <a:r>
                <a:rPr lang="ru-RU" altLang="ko-KR">
                  <a:latin typeface="Arial Unicode MS" pitchFamily="34" charset="-128"/>
                  <a:sym typeface="Wingdings" pitchFamily="2" charset="2"/>
                </a:rPr>
                <a:t>Предпочтительный домен</a:t>
              </a:r>
              <a:r>
                <a:rPr lang="en-US" altLang="ko-KR">
                  <a:latin typeface="Arial Unicode MS" pitchFamily="34" charset="-128"/>
                  <a:sym typeface="Wingdings" pitchFamily="2" charset="2"/>
                </a:rPr>
                <a:t> Server IP</a:t>
              </a:r>
              <a:endParaRPr lang="en-US" altLang="ko-KR">
                <a:latin typeface="Arial Unicode MS" pitchFamily="34" charset="-128"/>
              </a:endParaRPr>
            </a:p>
          </p:txBody>
        </p:sp>
      </p:grpSp>
      <p:pic>
        <p:nvPicPr>
          <p:cNvPr id="140325" name="Picture 4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9100" y="2492375"/>
            <a:ext cx="1557338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326" name="Rectangle 44"/>
          <p:cNvSpPr>
            <a:spLocks noChangeArrowheads="1"/>
          </p:cNvSpPr>
          <p:nvPr/>
        </p:nvSpPr>
        <p:spPr bwMode="auto">
          <a:xfrm>
            <a:off x="382588" y="5551488"/>
            <a:ext cx="1617662" cy="35083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40327" name="Picture 4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8388" y="5888038"/>
            <a:ext cx="503237" cy="430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0328" name="Picture 4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5884863"/>
            <a:ext cx="503238" cy="430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8991" name="Text Box 47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  <p:sp>
        <p:nvSpPr>
          <p:cNvPr id="140337" name="Text Box 6"/>
          <p:cNvSpPr txBox="1">
            <a:spLocks noChangeArrowheads="1"/>
          </p:cNvSpPr>
          <p:nvPr/>
        </p:nvSpPr>
        <p:spPr bwMode="auto">
          <a:xfrm>
            <a:off x="569913" y="893763"/>
            <a:ext cx="79740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Системное окружение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1476375" y="4221163"/>
            <a:ext cx="6121400" cy="23764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41317" name="Picture 5" descr="영문 환경설정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4425" y="2281238"/>
            <a:ext cx="720248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827088" y="1387475"/>
            <a:ext cx="26273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  <a:sym typeface="Wingdings" pitchFamily="2" charset="2"/>
              </a:rPr>
              <a:t>b. </a:t>
            </a:r>
            <a:r>
              <a:rPr lang="ru-RU" altLang="ko-KR" sz="1600" b="1">
                <a:latin typeface="Arial Unicode MS" pitchFamily="34" charset="-128"/>
                <a:sym typeface="Wingdings" pitchFamily="2" charset="2"/>
              </a:rPr>
              <a:t>Установка </a:t>
            </a:r>
            <a:r>
              <a:rPr lang="en-US" altLang="ko-KR" sz="1600" b="1">
                <a:latin typeface="Arial Unicode MS" pitchFamily="34" charset="-128"/>
                <a:sym typeface="Wingdings" pitchFamily="2" charset="2"/>
              </a:rPr>
              <a:t>Master/Slave</a:t>
            </a:r>
            <a:endParaRPr lang="en-US" altLang="ko-KR" sz="1600" b="1">
              <a:latin typeface="Arial Unicode MS" pitchFamily="34" charset="-128"/>
            </a:endParaRPr>
          </a:p>
        </p:txBody>
      </p:sp>
      <p:sp>
        <p:nvSpPr>
          <p:cNvPr id="141319" name="Text Box 7"/>
          <p:cNvSpPr txBox="1">
            <a:spLocks noChangeArrowheads="1"/>
          </p:cNvSpPr>
          <p:nvPr/>
        </p:nvSpPr>
        <p:spPr bwMode="auto">
          <a:xfrm>
            <a:off x="1042988" y="1717675"/>
            <a:ext cx="77771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При объединении несокльких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 DMS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 в одну сеть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, 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один из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 DMS 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может быть задан как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 Master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 для задания аналогичных настроек для других 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DMS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: время, параметры контроля питания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. 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41320" name="Text Box 8"/>
          <p:cNvSpPr txBox="1">
            <a:spLocks noChangeArrowheads="1"/>
          </p:cNvSpPr>
          <p:nvPr/>
        </p:nvSpPr>
        <p:spPr bwMode="auto">
          <a:xfrm>
            <a:off x="1042988" y="3357563"/>
            <a:ext cx="702786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>
                <a:latin typeface="Arial Unicode MS" pitchFamily="34" charset="-128"/>
                <a:sym typeface="Wingdings" pitchFamily="2" charset="2"/>
              </a:rPr>
              <a:t>Master : DMS 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задан как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 Master</a:t>
            </a:r>
          </a:p>
          <a:p>
            <a:pPr algn="l"/>
            <a:r>
              <a:rPr lang="en-US" altLang="ko-KR">
                <a:latin typeface="Arial Unicode MS" pitchFamily="34" charset="-128"/>
                <a:sym typeface="Wingdings" pitchFamily="2" charset="2"/>
              </a:rPr>
              <a:t>Slave   : DMS 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задан как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 Slave 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и пытается получить доступ к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 IP 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адресу 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Master DMS.</a:t>
            </a:r>
          </a:p>
          <a:p>
            <a:pPr algn="l"/>
            <a:r>
              <a:rPr lang="en-US" altLang="ko-KR">
                <a:latin typeface="Arial Unicode MS" pitchFamily="34" charset="-128"/>
                <a:sym typeface="Wingdings" pitchFamily="2" charset="2"/>
              </a:rPr>
              <a:t>IP Address : IP 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адрес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 Master DMS. 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Не действует если 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DMS 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задан как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 Master.</a:t>
            </a:r>
          </a:p>
        </p:txBody>
      </p:sp>
      <p:pic>
        <p:nvPicPr>
          <p:cNvPr id="141321" name="Picture 9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3863" y="5594350"/>
            <a:ext cx="503237" cy="430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1322" name="Picture 10" descr="DMS외곽라인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2288" y="5518150"/>
            <a:ext cx="3873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1000" y="4438650"/>
            <a:ext cx="72231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24" name="Line 12"/>
          <p:cNvSpPr>
            <a:spLocks noChangeShapeType="1"/>
          </p:cNvSpPr>
          <p:nvPr/>
        </p:nvSpPr>
        <p:spPr bwMode="auto">
          <a:xfrm>
            <a:off x="6007100" y="5878513"/>
            <a:ext cx="865188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1325" name="Line 13"/>
          <p:cNvSpPr>
            <a:spLocks noChangeShapeType="1"/>
          </p:cNvSpPr>
          <p:nvPr/>
        </p:nvSpPr>
        <p:spPr bwMode="auto">
          <a:xfrm>
            <a:off x="6010275" y="5734050"/>
            <a:ext cx="360363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1326" name="Line 14"/>
          <p:cNvSpPr>
            <a:spLocks noChangeShapeType="1"/>
          </p:cNvSpPr>
          <p:nvPr/>
        </p:nvSpPr>
        <p:spPr bwMode="auto">
          <a:xfrm>
            <a:off x="6370638" y="4943475"/>
            <a:ext cx="3619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1327" name="Line 15"/>
          <p:cNvSpPr>
            <a:spLocks noChangeShapeType="1"/>
          </p:cNvSpPr>
          <p:nvPr/>
        </p:nvSpPr>
        <p:spPr bwMode="auto">
          <a:xfrm>
            <a:off x="6370638" y="4943475"/>
            <a:ext cx="0" cy="790575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41328" name="Picture 1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2913" y="4870450"/>
            <a:ext cx="503237" cy="430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1329" name="Line 17"/>
          <p:cNvSpPr>
            <a:spLocks noChangeShapeType="1"/>
          </p:cNvSpPr>
          <p:nvPr/>
        </p:nvSpPr>
        <p:spPr bwMode="auto">
          <a:xfrm flipV="1">
            <a:off x="4498975" y="5302250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41330" name="Picture 18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4650" y="5591175"/>
            <a:ext cx="503238" cy="430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1331" name="Line 19"/>
          <p:cNvSpPr>
            <a:spLocks noChangeShapeType="1"/>
          </p:cNvSpPr>
          <p:nvPr/>
        </p:nvSpPr>
        <p:spPr bwMode="auto">
          <a:xfrm>
            <a:off x="2197100" y="5878513"/>
            <a:ext cx="7175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1332" name="Line 20"/>
          <p:cNvSpPr>
            <a:spLocks noChangeShapeType="1"/>
          </p:cNvSpPr>
          <p:nvPr/>
        </p:nvSpPr>
        <p:spPr bwMode="auto">
          <a:xfrm>
            <a:off x="2557463" y="5734050"/>
            <a:ext cx="357187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1333" name="Line 21"/>
          <p:cNvSpPr>
            <a:spLocks noChangeShapeType="1"/>
          </p:cNvSpPr>
          <p:nvPr/>
        </p:nvSpPr>
        <p:spPr bwMode="auto">
          <a:xfrm flipH="1" flipV="1">
            <a:off x="2557463" y="4870450"/>
            <a:ext cx="0" cy="8636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1334" name="Line 22"/>
          <p:cNvSpPr>
            <a:spLocks noChangeShapeType="1"/>
          </p:cNvSpPr>
          <p:nvPr/>
        </p:nvSpPr>
        <p:spPr bwMode="auto">
          <a:xfrm flipV="1">
            <a:off x="2197100" y="4854575"/>
            <a:ext cx="360363" cy="14288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1335" name="Line 23"/>
          <p:cNvSpPr>
            <a:spLocks noChangeShapeType="1"/>
          </p:cNvSpPr>
          <p:nvPr/>
        </p:nvSpPr>
        <p:spPr bwMode="auto">
          <a:xfrm flipV="1">
            <a:off x="3417888" y="5805488"/>
            <a:ext cx="649287" cy="1587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1336" name="Line 24"/>
          <p:cNvSpPr>
            <a:spLocks noChangeShapeType="1"/>
          </p:cNvSpPr>
          <p:nvPr/>
        </p:nvSpPr>
        <p:spPr bwMode="auto">
          <a:xfrm>
            <a:off x="4930775" y="5807075"/>
            <a:ext cx="576263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1337" name="Line 25"/>
          <p:cNvSpPr>
            <a:spLocks noChangeShapeType="1"/>
          </p:cNvSpPr>
          <p:nvPr/>
        </p:nvSpPr>
        <p:spPr bwMode="auto">
          <a:xfrm flipV="1">
            <a:off x="4498975" y="4583113"/>
            <a:ext cx="0" cy="287337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1338" name="Text Box 26"/>
          <p:cNvSpPr txBox="1">
            <a:spLocks noChangeArrowheads="1"/>
          </p:cNvSpPr>
          <p:nvPr/>
        </p:nvSpPr>
        <p:spPr bwMode="auto">
          <a:xfrm>
            <a:off x="5407025" y="5965825"/>
            <a:ext cx="7477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200" b="1">
                <a:latin typeface="Arial Unicode MS" pitchFamily="34" charset="-128"/>
                <a:sym typeface="Wingdings" pitchFamily="2" charset="2"/>
              </a:rPr>
              <a:t>Router</a:t>
            </a:r>
            <a:endParaRPr lang="en-US" altLang="ko-KR" sz="1200" b="1">
              <a:latin typeface="Arial Unicode MS" pitchFamily="34" charset="-128"/>
            </a:endParaRPr>
          </a:p>
        </p:txBody>
      </p:sp>
      <p:sp>
        <p:nvSpPr>
          <p:cNvPr id="141339" name="Text Box 27"/>
          <p:cNvSpPr txBox="1">
            <a:spLocks noChangeArrowheads="1"/>
          </p:cNvSpPr>
          <p:nvPr/>
        </p:nvSpPr>
        <p:spPr bwMode="auto">
          <a:xfrm>
            <a:off x="6731000" y="5159375"/>
            <a:ext cx="64928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100" b="1">
                <a:latin typeface="Arial Unicode MS" pitchFamily="34" charset="-128"/>
                <a:sym typeface="Wingdings" pitchFamily="2" charset="2"/>
              </a:rPr>
              <a:t>Client</a:t>
            </a:r>
            <a:endParaRPr lang="en-US" altLang="ko-KR" sz="1100" b="1">
              <a:latin typeface="Arial Unicode MS" pitchFamily="34" charset="-128"/>
            </a:endParaRPr>
          </a:p>
        </p:txBody>
      </p:sp>
      <p:sp>
        <p:nvSpPr>
          <p:cNvPr id="141340" name="Text Box 28"/>
          <p:cNvSpPr txBox="1">
            <a:spLocks noChangeArrowheads="1"/>
          </p:cNvSpPr>
          <p:nvPr/>
        </p:nvSpPr>
        <p:spPr bwMode="auto">
          <a:xfrm>
            <a:off x="2814638" y="5951538"/>
            <a:ext cx="7477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200" b="1">
                <a:latin typeface="Arial Unicode MS" pitchFamily="34" charset="-128"/>
                <a:sym typeface="Wingdings" pitchFamily="2" charset="2"/>
              </a:rPr>
              <a:t>Router</a:t>
            </a:r>
            <a:endParaRPr lang="en-US" altLang="ko-KR" sz="1200" b="1">
              <a:latin typeface="Arial Unicode MS" pitchFamily="34" charset="-128"/>
            </a:endParaRPr>
          </a:p>
        </p:txBody>
      </p:sp>
      <p:sp>
        <p:nvSpPr>
          <p:cNvPr id="141341" name="Text Box 29"/>
          <p:cNvSpPr txBox="1">
            <a:spLocks noChangeArrowheads="1"/>
          </p:cNvSpPr>
          <p:nvPr/>
        </p:nvSpPr>
        <p:spPr bwMode="auto">
          <a:xfrm>
            <a:off x="3562350" y="4895850"/>
            <a:ext cx="7477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200" b="1">
                <a:latin typeface="Arial Unicode MS" pitchFamily="34" charset="-128"/>
                <a:sym typeface="Wingdings" pitchFamily="2" charset="2"/>
              </a:rPr>
              <a:t>Router</a:t>
            </a:r>
            <a:endParaRPr lang="en-US" altLang="ko-KR" sz="1200" b="1">
              <a:latin typeface="Arial Unicode MS" pitchFamily="34" charset="-128"/>
            </a:endParaRPr>
          </a:p>
        </p:txBody>
      </p:sp>
      <p:pic>
        <p:nvPicPr>
          <p:cNvPr id="141342" name="Picture 30" descr="DMS외곽라인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36738" y="5589588"/>
            <a:ext cx="38735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43" name="Text Box 31"/>
          <p:cNvSpPr txBox="1">
            <a:spLocks noChangeArrowheads="1"/>
          </p:cNvSpPr>
          <p:nvPr/>
        </p:nvSpPr>
        <p:spPr bwMode="auto">
          <a:xfrm>
            <a:off x="1506538" y="6149975"/>
            <a:ext cx="105092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100" b="1">
                <a:latin typeface="Arial Unicode MS" pitchFamily="34" charset="-128"/>
                <a:sym typeface="Wingdings" pitchFamily="2" charset="2"/>
              </a:rPr>
              <a:t>Slave DMS2</a:t>
            </a:r>
          </a:p>
          <a:p>
            <a:r>
              <a:rPr lang="en-US" altLang="ko-KR" sz="1100" b="1">
                <a:latin typeface="Arial Unicode MS" pitchFamily="34" charset="-128"/>
                <a:sym typeface="Wingdings" pitchFamily="2" charset="2"/>
              </a:rPr>
              <a:t>IP:168.219.0.4</a:t>
            </a:r>
            <a:endParaRPr lang="en-US" altLang="ko-KR" sz="1100" b="1">
              <a:latin typeface="Arial Unicode MS" pitchFamily="34" charset="-128"/>
            </a:endParaRPr>
          </a:p>
        </p:txBody>
      </p:sp>
      <p:pic>
        <p:nvPicPr>
          <p:cNvPr id="141344" name="Picture 32" descr="DMS외곽라인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6738" y="4581525"/>
            <a:ext cx="3873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45" name="Text Box 33"/>
          <p:cNvSpPr txBox="1">
            <a:spLocks noChangeArrowheads="1"/>
          </p:cNvSpPr>
          <p:nvPr/>
        </p:nvSpPr>
        <p:spPr bwMode="auto">
          <a:xfrm>
            <a:off x="1506538" y="5119688"/>
            <a:ext cx="105092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100" b="1">
                <a:latin typeface="Arial Unicode MS" pitchFamily="34" charset="-128"/>
                <a:sym typeface="Wingdings" pitchFamily="2" charset="2"/>
              </a:rPr>
              <a:t>Slave DMS1</a:t>
            </a:r>
          </a:p>
          <a:p>
            <a:r>
              <a:rPr lang="en-US" altLang="ko-KR" sz="1100" b="1">
                <a:latin typeface="Arial Unicode MS" pitchFamily="34" charset="-128"/>
                <a:sym typeface="Wingdings" pitchFamily="2" charset="2"/>
              </a:rPr>
              <a:t>IP:168.219.0.3</a:t>
            </a:r>
            <a:endParaRPr lang="en-US" altLang="ko-KR" sz="1100" b="1">
              <a:latin typeface="Arial Unicode MS" pitchFamily="34" charset="-128"/>
            </a:endParaRPr>
          </a:p>
        </p:txBody>
      </p:sp>
      <p:sp>
        <p:nvSpPr>
          <p:cNvPr id="141346" name="Text Box 34"/>
          <p:cNvSpPr txBox="1">
            <a:spLocks noChangeArrowheads="1"/>
          </p:cNvSpPr>
          <p:nvPr/>
        </p:nvSpPr>
        <p:spPr bwMode="auto">
          <a:xfrm>
            <a:off x="6523038" y="6075363"/>
            <a:ext cx="105092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100" b="1">
                <a:latin typeface="Arial Unicode MS" pitchFamily="34" charset="-128"/>
                <a:sym typeface="Wingdings" pitchFamily="2" charset="2"/>
              </a:rPr>
              <a:t>Master DMS3</a:t>
            </a:r>
          </a:p>
          <a:p>
            <a:r>
              <a:rPr lang="en-US" altLang="ko-KR" sz="1100" b="1">
                <a:latin typeface="Arial Unicode MS" pitchFamily="34" charset="-128"/>
                <a:sym typeface="Wingdings" pitchFamily="2" charset="2"/>
              </a:rPr>
              <a:t>IP:192.168.0.2</a:t>
            </a:r>
            <a:endParaRPr lang="en-US" altLang="ko-KR" sz="1100" b="1">
              <a:latin typeface="Arial Unicode MS" pitchFamily="34" charset="-128"/>
            </a:endParaRPr>
          </a:p>
        </p:txBody>
      </p:sp>
      <p:sp>
        <p:nvSpPr>
          <p:cNvPr id="141347" name="Text Box 35"/>
          <p:cNvSpPr txBox="1">
            <a:spLocks noChangeArrowheads="1"/>
          </p:cNvSpPr>
          <p:nvPr/>
        </p:nvSpPr>
        <p:spPr bwMode="auto">
          <a:xfrm>
            <a:off x="3952875" y="4329113"/>
            <a:ext cx="1052513" cy="323850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b="1">
                <a:latin typeface="Arial Unicode MS" pitchFamily="34" charset="-128"/>
                <a:sym typeface="Wingdings" pitchFamily="2" charset="2"/>
              </a:rPr>
              <a:t>Internet</a:t>
            </a:r>
            <a:endParaRPr lang="en-US" altLang="ko-KR" b="1">
              <a:latin typeface="Arial Unicode MS" pitchFamily="34" charset="-128"/>
            </a:endParaRPr>
          </a:p>
        </p:txBody>
      </p:sp>
      <p:grpSp>
        <p:nvGrpSpPr>
          <p:cNvPr id="141348" name="Group 36"/>
          <p:cNvGrpSpPr>
            <a:grpSpLocks/>
          </p:cNvGrpSpPr>
          <p:nvPr/>
        </p:nvGrpSpPr>
        <p:grpSpPr bwMode="auto">
          <a:xfrm>
            <a:off x="3840163" y="5434013"/>
            <a:ext cx="1439862" cy="1092200"/>
            <a:chOff x="1020" y="5604"/>
            <a:chExt cx="576" cy="324"/>
          </a:xfrm>
        </p:grpSpPr>
        <p:sp>
          <p:nvSpPr>
            <p:cNvPr id="141356" name="Oval 37"/>
            <p:cNvSpPr>
              <a:spLocks noChangeArrowheads="1"/>
            </p:cNvSpPr>
            <p:nvPr/>
          </p:nvSpPr>
          <p:spPr bwMode="auto">
            <a:xfrm>
              <a:off x="1287" y="5645"/>
              <a:ext cx="232" cy="189"/>
            </a:xfrm>
            <a:prstGeom prst="ellipse">
              <a:avLst/>
            </a:pr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1357" name="Oval 38"/>
            <p:cNvSpPr>
              <a:spLocks noChangeArrowheads="1"/>
            </p:cNvSpPr>
            <p:nvPr/>
          </p:nvSpPr>
          <p:spPr bwMode="auto">
            <a:xfrm>
              <a:off x="1069" y="5678"/>
              <a:ext cx="162" cy="115"/>
            </a:xfrm>
            <a:prstGeom prst="ellipse">
              <a:avLst/>
            </a:pr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1358" name="Oval 39"/>
            <p:cNvSpPr>
              <a:spLocks noChangeArrowheads="1"/>
            </p:cNvSpPr>
            <p:nvPr/>
          </p:nvSpPr>
          <p:spPr bwMode="auto">
            <a:xfrm>
              <a:off x="1132" y="5705"/>
              <a:ext cx="232" cy="169"/>
            </a:xfrm>
            <a:prstGeom prst="ellipse">
              <a:avLst/>
            </a:pr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1359" name="Oval 40"/>
            <p:cNvSpPr>
              <a:spLocks noChangeArrowheads="1"/>
            </p:cNvSpPr>
            <p:nvPr/>
          </p:nvSpPr>
          <p:spPr bwMode="auto">
            <a:xfrm>
              <a:off x="1364" y="5726"/>
              <a:ext cx="232" cy="135"/>
            </a:xfrm>
            <a:prstGeom prst="ellipse">
              <a:avLst/>
            </a:pr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1360" name="Oval 41"/>
            <p:cNvSpPr>
              <a:spLocks noChangeArrowheads="1"/>
            </p:cNvSpPr>
            <p:nvPr/>
          </p:nvSpPr>
          <p:spPr bwMode="auto">
            <a:xfrm>
              <a:off x="1282" y="5653"/>
              <a:ext cx="218" cy="176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1361" name="Oval 42"/>
            <p:cNvSpPr>
              <a:spLocks noChangeArrowheads="1"/>
            </p:cNvSpPr>
            <p:nvPr/>
          </p:nvSpPr>
          <p:spPr bwMode="auto">
            <a:xfrm>
              <a:off x="1078" y="5684"/>
              <a:ext cx="152" cy="107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1362" name="Oval 43"/>
            <p:cNvSpPr>
              <a:spLocks noChangeArrowheads="1"/>
            </p:cNvSpPr>
            <p:nvPr/>
          </p:nvSpPr>
          <p:spPr bwMode="auto">
            <a:xfrm>
              <a:off x="1137" y="5709"/>
              <a:ext cx="218" cy="158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1363" name="Oval 44"/>
            <p:cNvSpPr>
              <a:spLocks noChangeArrowheads="1"/>
            </p:cNvSpPr>
            <p:nvPr/>
          </p:nvSpPr>
          <p:spPr bwMode="auto">
            <a:xfrm>
              <a:off x="1355" y="5728"/>
              <a:ext cx="217" cy="126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1364" name="Oval 45"/>
            <p:cNvSpPr>
              <a:spLocks noChangeArrowheads="1"/>
            </p:cNvSpPr>
            <p:nvPr/>
          </p:nvSpPr>
          <p:spPr bwMode="auto">
            <a:xfrm>
              <a:off x="1280" y="5663"/>
              <a:ext cx="206" cy="165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1365" name="Oval 46"/>
            <p:cNvSpPr>
              <a:spLocks noChangeArrowheads="1"/>
            </p:cNvSpPr>
            <p:nvPr/>
          </p:nvSpPr>
          <p:spPr bwMode="auto">
            <a:xfrm>
              <a:off x="1088" y="5692"/>
              <a:ext cx="143" cy="101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1366" name="Oval 47"/>
            <p:cNvSpPr>
              <a:spLocks noChangeArrowheads="1"/>
            </p:cNvSpPr>
            <p:nvPr/>
          </p:nvSpPr>
          <p:spPr bwMode="auto">
            <a:xfrm>
              <a:off x="1144" y="5716"/>
              <a:ext cx="205" cy="148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1367" name="Oval 48"/>
            <p:cNvSpPr>
              <a:spLocks noChangeArrowheads="1"/>
            </p:cNvSpPr>
            <p:nvPr/>
          </p:nvSpPr>
          <p:spPr bwMode="auto">
            <a:xfrm>
              <a:off x="1349" y="5734"/>
              <a:ext cx="205" cy="118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1368" name="Oval 49"/>
            <p:cNvSpPr>
              <a:spLocks noChangeArrowheads="1"/>
            </p:cNvSpPr>
            <p:nvPr/>
          </p:nvSpPr>
          <p:spPr bwMode="auto">
            <a:xfrm>
              <a:off x="1146" y="5604"/>
              <a:ext cx="239" cy="169"/>
            </a:xfrm>
            <a:prstGeom prst="ellipse">
              <a:avLst/>
            </a:pr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1369" name="Oval 50"/>
            <p:cNvSpPr>
              <a:spLocks noChangeArrowheads="1"/>
            </p:cNvSpPr>
            <p:nvPr/>
          </p:nvSpPr>
          <p:spPr bwMode="auto">
            <a:xfrm>
              <a:off x="1151" y="5615"/>
              <a:ext cx="223" cy="157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1370" name="Oval 51"/>
            <p:cNvSpPr>
              <a:spLocks noChangeArrowheads="1"/>
            </p:cNvSpPr>
            <p:nvPr/>
          </p:nvSpPr>
          <p:spPr bwMode="auto">
            <a:xfrm>
              <a:off x="1156" y="5627"/>
              <a:ext cx="235" cy="148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1371" name="Oval 52"/>
            <p:cNvSpPr>
              <a:spLocks noChangeArrowheads="1"/>
            </p:cNvSpPr>
            <p:nvPr/>
          </p:nvSpPr>
          <p:spPr bwMode="auto">
            <a:xfrm>
              <a:off x="1020" y="5753"/>
              <a:ext cx="162" cy="108"/>
            </a:xfrm>
            <a:prstGeom prst="ellipse">
              <a:avLst/>
            </a:pr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1372" name="Oval 53"/>
            <p:cNvSpPr>
              <a:spLocks noChangeArrowheads="1"/>
            </p:cNvSpPr>
            <p:nvPr/>
          </p:nvSpPr>
          <p:spPr bwMode="auto">
            <a:xfrm>
              <a:off x="1032" y="5753"/>
              <a:ext cx="151" cy="101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1373" name="Oval 54"/>
            <p:cNvSpPr>
              <a:spLocks noChangeArrowheads="1"/>
            </p:cNvSpPr>
            <p:nvPr/>
          </p:nvSpPr>
          <p:spPr bwMode="auto">
            <a:xfrm>
              <a:off x="1044" y="5757"/>
              <a:ext cx="143" cy="95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1374" name="Oval 55"/>
            <p:cNvSpPr>
              <a:spLocks noChangeArrowheads="1"/>
            </p:cNvSpPr>
            <p:nvPr/>
          </p:nvSpPr>
          <p:spPr bwMode="auto">
            <a:xfrm>
              <a:off x="1090" y="5739"/>
              <a:ext cx="232" cy="169"/>
            </a:xfrm>
            <a:prstGeom prst="ellipse">
              <a:avLst/>
            </a:pr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1375" name="Oval 56"/>
            <p:cNvSpPr>
              <a:spLocks noChangeArrowheads="1"/>
            </p:cNvSpPr>
            <p:nvPr/>
          </p:nvSpPr>
          <p:spPr bwMode="auto">
            <a:xfrm>
              <a:off x="1098" y="5741"/>
              <a:ext cx="217" cy="157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1376" name="Oval 57"/>
            <p:cNvSpPr>
              <a:spLocks noChangeArrowheads="1"/>
            </p:cNvSpPr>
            <p:nvPr/>
          </p:nvSpPr>
          <p:spPr bwMode="auto">
            <a:xfrm>
              <a:off x="1101" y="5713"/>
              <a:ext cx="214" cy="180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1377" name="Oval 58"/>
            <p:cNvSpPr>
              <a:spLocks noChangeArrowheads="1"/>
            </p:cNvSpPr>
            <p:nvPr/>
          </p:nvSpPr>
          <p:spPr bwMode="auto">
            <a:xfrm>
              <a:off x="1273" y="5759"/>
              <a:ext cx="232" cy="169"/>
            </a:xfrm>
            <a:prstGeom prst="ellipse">
              <a:avLst/>
            </a:pr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1378" name="Oval 59"/>
            <p:cNvSpPr>
              <a:spLocks noChangeArrowheads="1"/>
            </p:cNvSpPr>
            <p:nvPr/>
          </p:nvSpPr>
          <p:spPr bwMode="auto">
            <a:xfrm>
              <a:off x="1269" y="5760"/>
              <a:ext cx="217" cy="157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1379" name="Oval 60"/>
            <p:cNvSpPr>
              <a:spLocks noChangeArrowheads="1"/>
            </p:cNvSpPr>
            <p:nvPr/>
          </p:nvSpPr>
          <p:spPr bwMode="auto">
            <a:xfrm>
              <a:off x="1268" y="5751"/>
              <a:ext cx="205" cy="160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sp>
        <p:nvSpPr>
          <p:cNvPr id="141349" name="Text Box 61"/>
          <p:cNvSpPr txBox="1">
            <a:spLocks noChangeArrowheads="1"/>
          </p:cNvSpPr>
          <p:nvPr/>
        </p:nvSpPr>
        <p:spPr bwMode="auto">
          <a:xfrm>
            <a:off x="4171950" y="5518150"/>
            <a:ext cx="863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b="1">
                <a:latin typeface="Arial Unicode MS" pitchFamily="34" charset="-128"/>
                <a:sym typeface="Wingdings" pitchFamily="2" charset="2"/>
              </a:rPr>
              <a:t>Local Network</a:t>
            </a:r>
            <a:endParaRPr lang="en-US" altLang="ko-KR" b="1">
              <a:latin typeface="Arial Unicode MS" pitchFamily="34" charset="-128"/>
            </a:endParaRPr>
          </a:p>
        </p:txBody>
      </p:sp>
      <p:grpSp>
        <p:nvGrpSpPr>
          <p:cNvPr id="141350" name="Group 62"/>
          <p:cNvGrpSpPr>
            <a:grpSpLocks/>
          </p:cNvGrpSpPr>
          <p:nvPr/>
        </p:nvGrpSpPr>
        <p:grpSpPr bwMode="auto">
          <a:xfrm>
            <a:off x="4170363" y="5951538"/>
            <a:ext cx="792162" cy="504825"/>
            <a:chOff x="447" y="1378"/>
            <a:chExt cx="962" cy="1003"/>
          </a:xfrm>
        </p:grpSpPr>
        <p:grpSp>
          <p:nvGrpSpPr>
            <p:cNvPr id="141352" name="Group 63"/>
            <p:cNvGrpSpPr>
              <a:grpSpLocks/>
            </p:cNvGrpSpPr>
            <p:nvPr/>
          </p:nvGrpSpPr>
          <p:grpSpPr bwMode="auto">
            <a:xfrm>
              <a:off x="695" y="1456"/>
              <a:ext cx="714" cy="925"/>
              <a:chOff x="695" y="1456"/>
              <a:chExt cx="714" cy="925"/>
            </a:xfrm>
          </p:grpSpPr>
          <p:pic>
            <p:nvPicPr>
              <p:cNvPr id="141354" name="Picture 64"/>
              <p:cNvPicPr>
                <a:picLocks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95" y="1456"/>
                <a:ext cx="618" cy="82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141355" name="Picture 65"/>
              <p:cNvPicPr>
                <a:picLocks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91" y="1552"/>
                <a:ext cx="618" cy="82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pic>
          <p:nvPicPr>
            <p:cNvPr id="141353" name="Picture 66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47" y="1378"/>
              <a:ext cx="618" cy="8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340035" name="Text Box 67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  <p:sp>
        <p:nvSpPr>
          <p:cNvPr id="141381" name="Text Box 6"/>
          <p:cNvSpPr txBox="1">
            <a:spLocks noChangeArrowheads="1"/>
          </p:cNvSpPr>
          <p:nvPr/>
        </p:nvSpPr>
        <p:spPr bwMode="auto">
          <a:xfrm>
            <a:off x="569913" y="893763"/>
            <a:ext cx="79740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Системное окружение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0" name="Picture 4" descr="영문 환경설정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975" y="1792288"/>
            <a:ext cx="7775575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611188" y="1435100"/>
            <a:ext cx="17287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  <a:sym typeface="Wingdings" pitchFamily="2" charset="2"/>
              </a:rPr>
              <a:t>Slave DMS1</a:t>
            </a:r>
            <a:endParaRPr lang="en-US" altLang="ko-KR" sz="1600" b="1">
              <a:latin typeface="Arial Unicode MS" pitchFamily="34" charset="-128"/>
            </a:endParaRPr>
          </a:p>
        </p:txBody>
      </p:sp>
      <p:sp>
        <p:nvSpPr>
          <p:cNvPr id="142342" name="Text Box 6"/>
          <p:cNvSpPr txBox="1">
            <a:spLocks noChangeArrowheads="1"/>
          </p:cNvSpPr>
          <p:nvPr/>
        </p:nvSpPr>
        <p:spPr bwMode="auto">
          <a:xfrm>
            <a:off x="5335588" y="2105025"/>
            <a:ext cx="1295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  <a:sym typeface="Wingdings" pitchFamily="2" charset="2"/>
              </a:rPr>
              <a:t>192.168.0.2</a:t>
            </a:r>
            <a:endParaRPr lang="en-US" altLang="ko-KR" sz="1200" b="1">
              <a:latin typeface="Arial Unicode MS" pitchFamily="34" charset="-128"/>
            </a:endParaRPr>
          </a:p>
        </p:txBody>
      </p:sp>
      <p:grpSp>
        <p:nvGrpSpPr>
          <p:cNvPr id="142343" name="Group 7"/>
          <p:cNvGrpSpPr>
            <a:grpSpLocks noChangeAspect="1"/>
          </p:cNvGrpSpPr>
          <p:nvPr/>
        </p:nvGrpSpPr>
        <p:grpSpPr bwMode="auto">
          <a:xfrm>
            <a:off x="2509838" y="2184400"/>
            <a:ext cx="120650" cy="120650"/>
            <a:chOff x="1243" y="2631"/>
            <a:chExt cx="66" cy="66"/>
          </a:xfrm>
        </p:grpSpPr>
        <p:sp>
          <p:nvSpPr>
            <p:cNvPr id="142357" name="Oval 8"/>
            <p:cNvSpPr>
              <a:spLocks noChangeAspect="1" noChangeArrowheads="1"/>
            </p:cNvSpPr>
            <p:nvPr/>
          </p:nvSpPr>
          <p:spPr bwMode="auto">
            <a:xfrm>
              <a:off x="1258" y="2647"/>
              <a:ext cx="34" cy="3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2358" name="Oval 9"/>
            <p:cNvSpPr>
              <a:spLocks noChangeAspect="1" noChangeArrowheads="1"/>
            </p:cNvSpPr>
            <p:nvPr/>
          </p:nvSpPr>
          <p:spPr bwMode="auto">
            <a:xfrm>
              <a:off x="1243" y="2631"/>
              <a:ext cx="66" cy="6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pic>
        <p:nvPicPr>
          <p:cNvPr id="142344" name="Picture 10" descr="영문 환경설정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975" y="3282950"/>
            <a:ext cx="7775575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5" name="Picture 11" descr="영문 환경설정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4816475"/>
            <a:ext cx="7775575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6" name="Text Box 12"/>
          <p:cNvSpPr txBox="1">
            <a:spLocks noChangeArrowheads="1"/>
          </p:cNvSpPr>
          <p:nvPr/>
        </p:nvSpPr>
        <p:spPr bwMode="auto">
          <a:xfrm>
            <a:off x="611188" y="2974975"/>
            <a:ext cx="17287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  <a:sym typeface="Wingdings" pitchFamily="2" charset="2"/>
              </a:rPr>
              <a:t>Slave DMS2</a:t>
            </a:r>
            <a:endParaRPr lang="en-US" altLang="ko-KR" sz="1600" b="1">
              <a:latin typeface="Arial Unicode MS" pitchFamily="34" charset="-128"/>
            </a:endParaRPr>
          </a:p>
        </p:txBody>
      </p:sp>
      <p:sp>
        <p:nvSpPr>
          <p:cNvPr id="142347" name="Text Box 13"/>
          <p:cNvSpPr txBox="1">
            <a:spLocks noChangeArrowheads="1"/>
          </p:cNvSpPr>
          <p:nvPr/>
        </p:nvSpPr>
        <p:spPr bwMode="auto">
          <a:xfrm>
            <a:off x="611188" y="4483100"/>
            <a:ext cx="17287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  <a:sym typeface="Wingdings" pitchFamily="2" charset="2"/>
              </a:rPr>
              <a:t>Master DMS3</a:t>
            </a:r>
            <a:endParaRPr lang="en-US" altLang="ko-KR" sz="1600" b="1">
              <a:latin typeface="Arial Unicode MS" pitchFamily="34" charset="-128"/>
            </a:endParaRPr>
          </a:p>
        </p:txBody>
      </p:sp>
      <p:grpSp>
        <p:nvGrpSpPr>
          <p:cNvPr id="142348" name="Group 14"/>
          <p:cNvGrpSpPr>
            <a:grpSpLocks noChangeAspect="1"/>
          </p:cNvGrpSpPr>
          <p:nvPr/>
        </p:nvGrpSpPr>
        <p:grpSpPr bwMode="auto">
          <a:xfrm>
            <a:off x="2513013" y="3668713"/>
            <a:ext cx="120650" cy="120650"/>
            <a:chOff x="1243" y="2631"/>
            <a:chExt cx="66" cy="66"/>
          </a:xfrm>
        </p:grpSpPr>
        <p:sp>
          <p:nvSpPr>
            <p:cNvPr id="142355" name="Oval 15"/>
            <p:cNvSpPr>
              <a:spLocks noChangeAspect="1" noChangeArrowheads="1"/>
            </p:cNvSpPr>
            <p:nvPr/>
          </p:nvSpPr>
          <p:spPr bwMode="auto">
            <a:xfrm>
              <a:off x="1258" y="2647"/>
              <a:ext cx="34" cy="3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2356" name="Oval 16"/>
            <p:cNvSpPr>
              <a:spLocks noChangeAspect="1" noChangeArrowheads="1"/>
            </p:cNvSpPr>
            <p:nvPr/>
          </p:nvSpPr>
          <p:spPr bwMode="auto">
            <a:xfrm>
              <a:off x="1243" y="2631"/>
              <a:ext cx="66" cy="6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grpSp>
        <p:nvGrpSpPr>
          <p:cNvPr id="142349" name="Group 17"/>
          <p:cNvGrpSpPr>
            <a:grpSpLocks noChangeAspect="1"/>
          </p:cNvGrpSpPr>
          <p:nvPr/>
        </p:nvGrpSpPr>
        <p:grpSpPr bwMode="auto">
          <a:xfrm>
            <a:off x="1865313" y="5202238"/>
            <a:ext cx="120650" cy="120650"/>
            <a:chOff x="1243" y="2631"/>
            <a:chExt cx="66" cy="66"/>
          </a:xfrm>
        </p:grpSpPr>
        <p:sp>
          <p:nvSpPr>
            <p:cNvPr id="142353" name="Oval 18"/>
            <p:cNvSpPr>
              <a:spLocks noChangeAspect="1" noChangeArrowheads="1"/>
            </p:cNvSpPr>
            <p:nvPr/>
          </p:nvSpPr>
          <p:spPr bwMode="auto">
            <a:xfrm>
              <a:off x="1258" y="2647"/>
              <a:ext cx="34" cy="3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2354" name="Oval 19"/>
            <p:cNvSpPr>
              <a:spLocks noChangeAspect="1" noChangeArrowheads="1"/>
            </p:cNvSpPr>
            <p:nvPr/>
          </p:nvSpPr>
          <p:spPr bwMode="auto">
            <a:xfrm>
              <a:off x="1243" y="2631"/>
              <a:ext cx="66" cy="6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sp>
        <p:nvSpPr>
          <p:cNvPr id="142350" name="Text Box 20"/>
          <p:cNvSpPr txBox="1">
            <a:spLocks noChangeArrowheads="1"/>
          </p:cNvSpPr>
          <p:nvPr/>
        </p:nvSpPr>
        <p:spPr bwMode="auto">
          <a:xfrm>
            <a:off x="5338763" y="3613150"/>
            <a:ext cx="1295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  <a:sym typeface="Wingdings" pitchFamily="2" charset="2"/>
              </a:rPr>
              <a:t>192.168.0.2</a:t>
            </a:r>
            <a:endParaRPr lang="en-US" altLang="ko-KR" sz="1200" b="1">
              <a:latin typeface="Arial Unicode MS" pitchFamily="34" charset="-128"/>
            </a:endParaRPr>
          </a:p>
        </p:txBody>
      </p:sp>
      <p:sp>
        <p:nvSpPr>
          <p:cNvPr id="142351" name="Text Box 21"/>
          <p:cNvSpPr txBox="1">
            <a:spLocks noChangeArrowheads="1"/>
          </p:cNvSpPr>
          <p:nvPr/>
        </p:nvSpPr>
        <p:spPr bwMode="auto">
          <a:xfrm>
            <a:off x="612775" y="5972175"/>
            <a:ext cx="6119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600" b="1">
                <a:latin typeface="Arial Unicode MS" pitchFamily="34" charset="-128"/>
                <a:sym typeface="Wingdings" pitchFamily="2" charset="2"/>
              </a:rPr>
              <a:t>Прим</a:t>
            </a:r>
            <a:r>
              <a:rPr lang="en-US" altLang="ko-KR" sz="1600" b="1">
                <a:latin typeface="Arial Unicode MS" pitchFamily="34" charset="-128"/>
                <a:sym typeface="Wingdings" pitchFamily="2" charset="2"/>
              </a:rPr>
              <a:t> : </a:t>
            </a:r>
            <a:r>
              <a:rPr lang="ru-RU" altLang="ko-KR" sz="1600" b="1">
                <a:latin typeface="Arial Unicode MS" pitchFamily="34" charset="-128"/>
                <a:sym typeface="Wingdings" pitchFamily="2" charset="2"/>
              </a:rPr>
              <a:t>для </a:t>
            </a:r>
            <a:r>
              <a:rPr lang="en-US" altLang="ko-KR" sz="1600" b="1">
                <a:latin typeface="Arial Unicode MS" pitchFamily="34" charset="-128"/>
                <a:sym typeface="Wingdings" pitchFamily="2" charset="2"/>
              </a:rPr>
              <a:t>DMS Master IP </a:t>
            </a:r>
            <a:r>
              <a:rPr lang="ru-RU" altLang="ko-KR" sz="1600" b="1">
                <a:latin typeface="Arial Unicode MS" pitchFamily="34" charset="-128"/>
                <a:sym typeface="Wingdings" pitchFamily="2" charset="2"/>
              </a:rPr>
              <a:t>адрес не устанавливается</a:t>
            </a:r>
            <a:endParaRPr lang="en-US" altLang="ko-KR" sz="1600" b="1">
              <a:latin typeface="Arial Unicode MS" pitchFamily="34" charset="-128"/>
            </a:endParaRPr>
          </a:p>
        </p:txBody>
      </p:sp>
      <p:sp>
        <p:nvSpPr>
          <p:cNvPr id="341014" name="Text Box 22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  <p:sp>
        <p:nvSpPr>
          <p:cNvPr id="142360" name="Text Box 6"/>
          <p:cNvSpPr txBox="1">
            <a:spLocks noChangeArrowheads="1"/>
          </p:cNvSpPr>
          <p:nvPr/>
        </p:nvSpPr>
        <p:spPr bwMode="auto">
          <a:xfrm>
            <a:off x="569913" y="893763"/>
            <a:ext cx="79740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Системное окружение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 descr="영문 환경설정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092325"/>
            <a:ext cx="7283450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5" name="Picture 5" descr="영문 환경설정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5213" y="4140200"/>
            <a:ext cx="72517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755650" y="1341438"/>
            <a:ext cx="2320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800" b="1">
                <a:latin typeface="Arial Unicode MS" pitchFamily="34" charset="-128"/>
                <a:sym typeface="Wingdings" pitchFamily="2" charset="2"/>
              </a:rPr>
              <a:t>c. </a:t>
            </a:r>
            <a:r>
              <a:rPr lang="ru-RU" altLang="ko-KR" sz="1800" b="1">
                <a:latin typeface="Arial Unicode MS" pitchFamily="34" charset="-128"/>
                <a:sym typeface="Wingdings" pitchFamily="2" charset="2"/>
              </a:rPr>
              <a:t>Системное время</a:t>
            </a:r>
            <a:endParaRPr lang="en-US" altLang="ko-KR" sz="1800" b="1">
              <a:latin typeface="Arial Unicode MS" pitchFamily="34" charset="-128"/>
            </a:endParaRPr>
          </a:p>
        </p:txBody>
      </p:sp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976313" y="1628775"/>
            <a:ext cx="61007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Текущее время и дата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.</a:t>
            </a:r>
            <a:endParaRPr lang="en-US" altLang="ko-KR" sz="1600">
              <a:latin typeface="Arial Unicode MS" pitchFamily="34" charset="-128"/>
            </a:endParaRPr>
          </a:p>
        </p:txBody>
      </p:sp>
      <p:sp>
        <p:nvSpPr>
          <p:cNvPr id="143368" name="Text Box 8"/>
          <p:cNvSpPr txBox="1">
            <a:spLocks noChangeArrowheads="1"/>
          </p:cNvSpPr>
          <p:nvPr/>
        </p:nvSpPr>
        <p:spPr bwMode="auto">
          <a:xfrm>
            <a:off x="755650" y="3213100"/>
            <a:ext cx="363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800" b="1">
                <a:latin typeface="Arial Unicode MS" pitchFamily="34" charset="-128"/>
                <a:sym typeface="Wingdings" pitchFamily="2" charset="2"/>
              </a:rPr>
              <a:t>d. </a:t>
            </a:r>
            <a:r>
              <a:rPr lang="ru-RU" altLang="ko-KR" sz="1800" b="1">
                <a:latin typeface="Arial Unicode MS" pitchFamily="34" charset="-128"/>
                <a:sym typeface="Wingdings" pitchFamily="2" charset="2"/>
              </a:rPr>
              <a:t>Пароль для доступа к</a:t>
            </a:r>
            <a:r>
              <a:rPr lang="en-US" altLang="ko-KR" sz="1800" b="1">
                <a:latin typeface="Arial Unicode MS" pitchFamily="34" charset="-128"/>
                <a:sym typeface="Wingdings" pitchFamily="2" charset="2"/>
              </a:rPr>
              <a:t> S-NET3</a:t>
            </a:r>
            <a:endParaRPr lang="en-US" altLang="ko-KR" sz="1800" b="1">
              <a:latin typeface="Arial Unicode MS" pitchFamily="34" charset="-128"/>
            </a:endParaRPr>
          </a:p>
        </p:txBody>
      </p:sp>
      <p:sp>
        <p:nvSpPr>
          <p:cNvPr id="143369" name="Text Box 9"/>
          <p:cNvSpPr txBox="1">
            <a:spLocks noChangeArrowheads="1"/>
          </p:cNvSpPr>
          <p:nvPr/>
        </p:nvSpPr>
        <p:spPr bwMode="auto">
          <a:xfrm>
            <a:off x="933450" y="3500438"/>
            <a:ext cx="75263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-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Ключ авторизации 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S-NET3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для доступа к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DMS</a:t>
            </a:r>
          </a:p>
          <a:p>
            <a:pPr algn="l"/>
            <a:endParaRPr lang="en-US" altLang="ko-KR" sz="1600">
              <a:latin typeface="Arial Unicode MS" pitchFamily="34" charset="-128"/>
            </a:endParaRPr>
          </a:p>
        </p:txBody>
      </p:sp>
      <p:pic>
        <p:nvPicPr>
          <p:cNvPr id="143370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4365625"/>
            <a:ext cx="4033838" cy="2328863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43371" name="Rectangle 11"/>
          <p:cNvSpPr>
            <a:spLocks noChangeArrowheads="1"/>
          </p:cNvSpPr>
          <p:nvPr/>
        </p:nvSpPr>
        <p:spPr bwMode="auto">
          <a:xfrm>
            <a:off x="1993900" y="4394200"/>
            <a:ext cx="1368425" cy="35877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43372" name="Rectangle 12"/>
          <p:cNvSpPr>
            <a:spLocks noChangeArrowheads="1"/>
          </p:cNvSpPr>
          <p:nvPr/>
        </p:nvSpPr>
        <p:spPr bwMode="auto">
          <a:xfrm>
            <a:off x="6877050" y="5416550"/>
            <a:ext cx="719138" cy="4318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43373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2988" y="5262563"/>
            <a:ext cx="2449512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74" name="Rectangle 14"/>
          <p:cNvSpPr>
            <a:spLocks noChangeArrowheads="1"/>
          </p:cNvSpPr>
          <p:nvPr/>
        </p:nvSpPr>
        <p:spPr bwMode="auto">
          <a:xfrm>
            <a:off x="1476375" y="6165850"/>
            <a:ext cx="1582738" cy="2159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43375" name="Line 15"/>
          <p:cNvSpPr>
            <a:spLocks noChangeShapeType="1"/>
          </p:cNvSpPr>
          <p:nvPr/>
        </p:nvSpPr>
        <p:spPr bwMode="auto">
          <a:xfrm flipH="1">
            <a:off x="1908175" y="4797425"/>
            <a:ext cx="215900" cy="1368425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 rot="1059567">
            <a:off x="4419600" y="4625975"/>
            <a:ext cx="2087563" cy="512763"/>
          </a:xfrm>
          <a:prstGeom prst="rect">
            <a:avLst/>
          </a:prstGeom>
          <a:solidFill>
            <a:srgbClr val="FFFF00">
              <a:alpha val="59999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 anchorCtr="1"/>
          <a:lstStyle/>
          <a:p>
            <a:r>
              <a:rPr lang="ru-RU" altLang="ko-KR" sz="1600" b="1">
                <a:latin typeface="Arial Unicode MS" pitchFamily="34" charset="-128"/>
                <a:sym typeface="Wingdings" pitchFamily="2" charset="2"/>
              </a:rPr>
              <a:t>Должен совпадать</a:t>
            </a:r>
            <a:r>
              <a:rPr lang="ru-RU" altLang="ko-KR" sz="1600" b="1">
                <a:latin typeface="Arial" pitchFamily="34" charset="0"/>
                <a:ea typeface="굴림" pitchFamily="34" charset="-127"/>
                <a:sym typeface="Wingdings" pitchFamily="2" charset="2"/>
              </a:rPr>
              <a:t>!</a:t>
            </a:r>
            <a:endParaRPr lang="en-US" altLang="ko-KR" sz="1600" b="1">
              <a:latin typeface="Arial" pitchFamily="34" charset="0"/>
              <a:ea typeface="굴림" pitchFamily="34" charset="-127"/>
              <a:sym typeface="Wingdings" pitchFamily="2" charset="2"/>
            </a:endParaRPr>
          </a:p>
          <a:p>
            <a:r>
              <a:rPr lang="ru-RU" altLang="ko-KR" sz="1600" b="1">
                <a:latin typeface="Arial Unicode MS" pitchFamily="34" charset="-128"/>
                <a:sym typeface="Wingdings" pitchFamily="2" charset="2"/>
              </a:rPr>
              <a:t>По умолчанию</a:t>
            </a:r>
            <a:r>
              <a:rPr lang="en-US" altLang="ko-KR" sz="1600" b="1">
                <a:latin typeface="Arial Unicode MS" pitchFamily="34" charset="-128"/>
                <a:sym typeface="Wingdings" pitchFamily="2" charset="2"/>
              </a:rPr>
              <a:t> : 1234</a:t>
            </a:r>
            <a:endParaRPr lang="en-US" altLang="ko-KR" sz="1600" b="1">
              <a:latin typeface="Arial Unicode MS" pitchFamily="34" charset="-128"/>
            </a:endParaRPr>
          </a:p>
        </p:txBody>
      </p:sp>
      <p:sp>
        <p:nvSpPr>
          <p:cNvPr id="143378" name="Line 18"/>
          <p:cNvSpPr>
            <a:spLocks noChangeShapeType="1"/>
          </p:cNvSpPr>
          <p:nvPr/>
        </p:nvSpPr>
        <p:spPr bwMode="auto">
          <a:xfrm>
            <a:off x="3348038" y="4581525"/>
            <a:ext cx="3529012" cy="10795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379" name="Text Box 19"/>
          <p:cNvSpPr txBox="1">
            <a:spLocks noChangeArrowheads="1"/>
          </p:cNvSpPr>
          <p:nvPr/>
        </p:nvSpPr>
        <p:spPr bwMode="auto">
          <a:xfrm>
            <a:off x="7812088" y="6302375"/>
            <a:ext cx="996950" cy="36671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800" b="1">
                <a:solidFill>
                  <a:schemeClr val="bg1"/>
                </a:solidFill>
                <a:latin typeface="Arial Unicode MS" pitchFamily="34" charset="-128"/>
                <a:sym typeface="Wingdings" pitchFamily="2" charset="2"/>
              </a:rPr>
              <a:t>S-NET3</a:t>
            </a:r>
            <a:endParaRPr lang="en-US" altLang="ko-KR" sz="1800" b="1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342037" name="Text Box 21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  <p:sp>
        <p:nvSpPr>
          <p:cNvPr id="143383" name="Text Box 6"/>
          <p:cNvSpPr txBox="1">
            <a:spLocks noChangeArrowheads="1"/>
          </p:cNvSpPr>
          <p:nvPr/>
        </p:nvSpPr>
        <p:spPr bwMode="auto">
          <a:xfrm>
            <a:off x="569913" y="893763"/>
            <a:ext cx="79740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Системное окружение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ChangeArrowheads="1"/>
          </p:cNvSpPr>
          <p:nvPr/>
        </p:nvSpPr>
        <p:spPr bwMode="auto">
          <a:xfrm>
            <a:off x="1692275" y="4292600"/>
            <a:ext cx="5832475" cy="2376488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44389" name="Picture 5" descr="영문 환경설정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4425" y="2762250"/>
            <a:ext cx="7129463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827088" y="1387475"/>
            <a:ext cx="142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  <a:sym typeface="Wingdings" pitchFamily="2" charset="2"/>
              </a:rPr>
              <a:t>e. </a:t>
            </a:r>
            <a:r>
              <a:rPr lang="ru-RU" altLang="ko-KR" sz="1600" b="1">
                <a:latin typeface="Arial Unicode MS" pitchFamily="34" charset="-128"/>
                <a:sym typeface="Wingdings" pitchFamily="2" charset="2"/>
              </a:rPr>
              <a:t>Приоритет</a:t>
            </a:r>
            <a:endParaRPr lang="en-US" altLang="ko-KR" sz="1600" b="1">
              <a:latin typeface="Arial Unicode MS" pitchFamily="34" charset="-128"/>
            </a:endParaRPr>
          </a:p>
        </p:txBody>
      </p:sp>
      <p:sp>
        <p:nvSpPr>
          <p:cNvPr id="144391" name="Text Box 7"/>
          <p:cNvSpPr txBox="1">
            <a:spLocks noChangeArrowheads="1"/>
          </p:cNvSpPr>
          <p:nvPr/>
        </p:nvSpPr>
        <p:spPr bwMode="auto">
          <a:xfrm>
            <a:off x="1042988" y="1700213"/>
            <a:ext cx="7561262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Когда несколько контроллеров верхнего уровня им</a:t>
            </a:r>
            <a:r>
              <a:rPr lang="ru-RU" altLang="ko-KR" sz="1600">
                <a:latin typeface="Arial" pitchFamily="34" charset="0"/>
                <a:ea typeface="굴림" pitchFamily="34" charset="-127"/>
                <a:sym typeface="Wingdings" pitchFamily="2" charset="2"/>
              </a:rPr>
              <a:t>е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ют доступ к одному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DMS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, каждый из них способен изменить конфигурацию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DMS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.</a:t>
            </a:r>
            <a:endParaRPr lang="ru-RU" altLang="ko-KR" sz="1600">
              <a:latin typeface="Arial" pitchFamily="34" charset="0"/>
              <a:ea typeface="굴림" pitchFamily="34" charset="-127"/>
              <a:sym typeface="Wingdings" pitchFamily="2" charset="2"/>
            </a:endParaRPr>
          </a:p>
          <a:p>
            <a:pPr algn="l"/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 Данная уставка задает уровни приоритета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для предотвращения несанкционированного изменения конфигурации или условий работы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DMS. </a:t>
            </a:r>
            <a:endParaRPr lang="en-US" altLang="ko-KR" sz="1600">
              <a:latin typeface="Arial Unicode MS" pitchFamily="34" charset="-128"/>
            </a:endParaRPr>
          </a:p>
        </p:txBody>
      </p:sp>
      <p:sp>
        <p:nvSpPr>
          <p:cNvPr id="144392" name="Text Box 8"/>
          <p:cNvSpPr txBox="1">
            <a:spLocks noChangeAspect="1" noChangeArrowheads="1"/>
          </p:cNvSpPr>
          <p:nvPr/>
        </p:nvSpPr>
        <p:spPr bwMode="auto">
          <a:xfrm>
            <a:off x="3997325" y="5803900"/>
            <a:ext cx="862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2400" b="1">
                <a:latin typeface="Arial Unicode MS" pitchFamily="34" charset="-128"/>
              </a:rPr>
              <a:t>DMS</a:t>
            </a:r>
          </a:p>
        </p:txBody>
      </p:sp>
      <p:sp>
        <p:nvSpPr>
          <p:cNvPr id="144393" name="Text Box 9"/>
          <p:cNvSpPr txBox="1">
            <a:spLocks noChangeArrowheads="1"/>
          </p:cNvSpPr>
          <p:nvPr/>
        </p:nvSpPr>
        <p:spPr bwMode="auto">
          <a:xfrm>
            <a:off x="1252538" y="3683000"/>
            <a:ext cx="3917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>
                <a:latin typeface="Arial Unicode MS" pitchFamily="34" charset="-128"/>
                <a:sym typeface="Wingdings" pitchFamily="2" charset="2"/>
              </a:rPr>
              <a:t>Cancel : 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Приоритет управления не действует</a:t>
            </a:r>
            <a:endParaRPr lang="en-US" altLang="ko-KR">
              <a:latin typeface="Arial Unicode MS" pitchFamily="34" charset="-128"/>
              <a:sym typeface="Wingdings" pitchFamily="2" charset="2"/>
            </a:endParaRPr>
          </a:p>
          <a:p>
            <a:pPr algn="l"/>
            <a:r>
              <a:rPr lang="en-US" altLang="ko-KR">
                <a:latin typeface="Arial Unicode MS" pitchFamily="34" charset="-128"/>
                <a:sym typeface="Wingdings" pitchFamily="2" charset="2"/>
              </a:rPr>
              <a:t>Apply  : 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Приоритет управления действует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44394" name="Text Box 10"/>
          <p:cNvSpPr txBox="1">
            <a:spLocks noChangeAspect="1" noChangeArrowheads="1"/>
          </p:cNvSpPr>
          <p:nvPr/>
        </p:nvSpPr>
        <p:spPr bwMode="auto">
          <a:xfrm>
            <a:off x="1992313" y="5170488"/>
            <a:ext cx="7254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S-NET3</a:t>
            </a:r>
          </a:p>
        </p:txBody>
      </p:sp>
      <p:pic>
        <p:nvPicPr>
          <p:cNvPr id="144395" name="Picture 11" descr="PC_SNET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4437063"/>
            <a:ext cx="863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6" name="Picture 12" descr="iMF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0150" y="5643563"/>
            <a:ext cx="884238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7" name="Picture 13" descr="PC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5150" y="5546725"/>
            <a:ext cx="1008063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98" name="Text Box 14"/>
          <p:cNvSpPr txBox="1">
            <a:spLocks noChangeAspect="1" noChangeArrowheads="1"/>
          </p:cNvSpPr>
          <p:nvPr/>
        </p:nvSpPr>
        <p:spPr bwMode="auto">
          <a:xfrm>
            <a:off x="6227763" y="5157788"/>
            <a:ext cx="9620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S-NET mini</a:t>
            </a:r>
          </a:p>
        </p:txBody>
      </p:sp>
      <p:sp>
        <p:nvSpPr>
          <p:cNvPr id="144399" name="Text Box 15"/>
          <p:cNvSpPr txBox="1">
            <a:spLocks noChangeAspect="1" noChangeArrowheads="1"/>
          </p:cNvSpPr>
          <p:nvPr/>
        </p:nvSpPr>
        <p:spPr bwMode="auto">
          <a:xfrm>
            <a:off x="6372225" y="6308725"/>
            <a:ext cx="717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S-NET i</a:t>
            </a:r>
          </a:p>
        </p:txBody>
      </p:sp>
      <p:sp>
        <p:nvSpPr>
          <p:cNvPr id="144400" name="Text Box 16"/>
          <p:cNvSpPr txBox="1">
            <a:spLocks noChangeAspect="1" noChangeArrowheads="1"/>
          </p:cNvSpPr>
          <p:nvPr/>
        </p:nvSpPr>
        <p:spPr bwMode="auto">
          <a:xfrm>
            <a:off x="1846263" y="6323013"/>
            <a:ext cx="9255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Web Client</a:t>
            </a:r>
          </a:p>
        </p:txBody>
      </p:sp>
      <p:sp>
        <p:nvSpPr>
          <p:cNvPr id="144401" name="Line 17"/>
          <p:cNvSpPr>
            <a:spLocks noChangeShapeType="1"/>
          </p:cNvSpPr>
          <p:nvPr/>
        </p:nvSpPr>
        <p:spPr bwMode="auto">
          <a:xfrm>
            <a:off x="2771775" y="4868863"/>
            <a:ext cx="11525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4402" name="Line 18"/>
          <p:cNvSpPr>
            <a:spLocks noChangeShapeType="1"/>
          </p:cNvSpPr>
          <p:nvPr/>
        </p:nvSpPr>
        <p:spPr bwMode="auto">
          <a:xfrm flipV="1">
            <a:off x="2771775" y="5589588"/>
            <a:ext cx="11525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4403" name="Line 19"/>
          <p:cNvSpPr>
            <a:spLocks noChangeShapeType="1"/>
          </p:cNvSpPr>
          <p:nvPr/>
        </p:nvSpPr>
        <p:spPr bwMode="auto">
          <a:xfrm flipH="1">
            <a:off x="4911725" y="4797425"/>
            <a:ext cx="1316038" cy="428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4404" name="Line 20"/>
          <p:cNvSpPr>
            <a:spLocks noChangeShapeType="1"/>
          </p:cNvSpPr>
          <p:nvPr/>
        </p:nvSpPr>
        <p:spPr bwMode="auto">
          <a:xfrm flipH="1" flipV="1">
            <a:off x="4932363" y="5589588"/>
            <a:ext cx="12954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144406" name="Picture 22" descr="SNETmini최종사진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61100" y="4532313"/>
            <a:ext cx="974725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407" name="Text Box 23"/>
          <p:cNvSpPr txBox="1">
            <a:spLocks noChangeAspect="1" noChangeArrowheads="1"/>
          </p:cNvSpPr>
          <p:nvPr/>
        </p:nvSpPr>
        <p:spPr bwMode="auto">
          <a:xfrm rot="1089673">
            <a:off x="4802188" y="5503863"/>
            <a:ext cx="15795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spAutoFit/>
          </a:bodyPr>
          <a:lstStyle/>
          <a:p>
            <a:r>
              <a:rPr lang="ru-RU" altLang="ko-KR" sz="1200" b="1">
                <a:latin typeface="Arial Unicode MS" pitchFamily="34" charset="-128"/>
              </a:rPr>
              <a:t>Средний приоритет</a:t>
            </a:r>
            <a:endParaRPr lang="en-US" altLang="ko-KR" sz="1200" b="1">
              <a:latin typeface="Arial Unicode MS" pitchFamily="34" charset="-128"/>
            </a:endParaRPr>
          </a:p>
        </p:txBody>
      </p:sp>
      <p:sp>
        <p:nvSpPr>
          <p:cNvPr id="144408" name="Text Box 24"/>
          <p:cNvSpPr txBox="1">
            <a:spLocks noChangeAspect="1" noChangeArrowheads="1"/>
          </p:cNvSpPr>
          <p:nvPr/>
        </p:nvSpPr>
        <p:spPr bwMode="auto">
          <a:xfrm rot="-1059250">
            <a:off x="4784725" y="4749800"/>
            <a:ext cx="15795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spAutoFit/>
          </a:bodyPr>
          <a:lstStyle/>
          <a:p>
            <a:r>
              <a:rPr lang="ru-RU" altLang="ko-KR" sz="1200" b="1">
                <a:latin typeface="Arial Unicode MS" pitchFamily="34" charset="-128"/>
              </a:rPr>
              <a:t>Средний приоритет</a:t>
            </a:r>
            <a:endParaRPr lang="en-US" altLang="ko-KR" sz="1200" b="1">
              <a:latin typeface="Arial Unicode MS" pitchFamily="34" charset="-128"/>
            </a:endParaRPr>
          </a:p>
        </p:txBody>
      </p:sp>
      <p:sp>
        <p:nvSpPr>
          <p:cNvPr id="144409" name="Text Box 25"/>
          <p:cNvSpPr txBox="1">
            <a:spLocks noChangeAspect="1" noChangeArrowheads="1"/>
          </p:cNvSpPr>
          <p:nvPr/>
        </p:nvSpPr>
        <p:spPr bwMode="auto">
          <a:xfrm rot="-1295962">
            <a:off x="2552700" y="5561013"/>
            <a:ext cx="1460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spAutoFit/>
          </a:bodyPr>
          <a:lstStyle/>
          <a:p>
            <a:r>
              <a:rPr lang="ru-RU" altLang="ko-KR" sz="1200" b="1">
                <a:latin typeface="Arial Unicode MS" pitchFamily="34" charset="-128"/>
              </a:rPr>
              <a:t>Низкиц приоритет</a:t>
            </a:r>
            <a:endParaRPr lang="en-US" altLang="ko-KR" sz="1200" b="1">
              <a:latin typeface="Arial Unicode MS" pitchFamily="34" charset="-128"/>
            </a:endParaRPr>
          </a:p>
        </p:txBody>
      </p:sp>
      <p:pic>
        <p:nvPicPr>
          <p:cNvPr id="144410" name="Picture 26" descr="3p_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2863" y="4868863"/>
            <a:ext cx="10826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411" name="Picture 27" descr="DMS최종사진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21138" y="5051425"/>
            <a:ext cx="750887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068" name="Text Box 28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  <p:sp>
        <p:nvSpPr>
          <p:cNvPr id="144414" name="Text Box 6"/>
          <p:cNvSpPr txBox="1">
            <a:spLocks noChangeArrowheads="1"/>
          </p:cNvSpPr>
          <p:nvPr/>
        </p:nvSpPr>
        <p:spPr bwMode="auto">
          <a:xfrm>
            <a:off x="569913" y="893763"/>
            <a:ext cx="79740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Системное окружение</a:t>
            </a:r>
            <a:endParaRPr lang="en-US" altLang="ko-KR" sz="2400" b="1">
              <a:latin typeface="Arial Unicode MS" pitchFamily="34" charset="-128"/>
            </a:endParaRPr>
          </a:p>
        </p:txBody>
      </p:sp>
      <p:sp>
        <p:nvSpPr>
          <p:cNvPr id="144405" name="Text Box 21"/>
          <p:cNvSpPr txBox="1">
            <a:spLocks noChangeAspect="1" noChangeArrowheads="1"/>
          </p:cNvSpPr>
          <p:nvPr/>
        </p:nvSpPr>
        <p:spPr bwMode="auto">
          <a:xfrm rot="1089673">
            <a:off x="2605088" y="4797425"/>
            <a:ext cx="15668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spAutoFit/>
          </a:bodyPr>
          <a:lstStyle/>
          <a:p>
            <a:pPr algn="l"/>
            <a:r>
              <a:rPr lang="ru-RU" altLang="ko-KR" sz="1200" b="1">
                <a:latin typeface="Arial Unicode MS" pitchFamily="34" charset="-128"/>
              </a:rPr>
              <a:t>Высокий приоритет</a:t>
            </a:r>
            <a:endParaRPr lang="en-US" altLang="ko-KR" sz="12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11188" y="1543050"/>
            <a:ext cx="8713787" cy="5175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latinLnBrk="0"/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</a:rPr>
              <a:t>На индикаторе дополнительного блока отображается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</a:rPr>
              <a:t>адрес его основного контроллера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</a:rPr>
              <a:t>и адреса коммуницируемых с ним контроллеров других наружных блоков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.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827088" y="2133600"/>
            <a:ext cx="3941762" cy="5175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① </a:t>
            </a:r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Сброс питания</a:t>
            </a:r>
            <a:endParaRPr kumimoji="0" lang="en-US" altLang="ko-KR" b="1">
              <a:solidFill>
                <a:schemeClr val="tx2"/>
              </a:solidFill>
              <a:latin typeface="Arial Unicode MS" pitchFamily="34" charset="-128"/>
            </a:endParaRPr>
          </a:p>
          <a:p>
            <a:pPr algn="l" latinLnBrk="0"/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   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- </a:t>
            </a:r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</a:rPr>
              <a:t>Индикация, начиная с левого сегмента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“8”</a:t>
            </a:r>
          </a:p>
        </p:txBody>
      </p:sp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1303338" y="2921000"/>
            <a:ext cx="5575300" cy="484188"/>
            <a:chOff x="821" y="1840"/>
            <a:chExt cx="3512" cy="305"/>
          </a:xfrm>
        </p:grpSpPr>
        <p:pic>
          <p:nvPicPr>
            <p:cNvPr id="15388" name="Picture 5" descr="n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64" y="1844"/>
              <a:ext cx="329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9" name="Picture 6" descr="8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21" y="1851"/>
              <a:ext cx="317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0" name="Picture 7" descr="88se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59" y="1840"/>
              <a:ext cx="317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1" name="Picture 8" descr="n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89" y="1840"/>
              <a:ext cx="329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2" name="Picture 9" descr="88se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92" y="1846"/>
              <a:ext cx="317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3" name="Picture 10" descr="8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18" y="1845"/>
              <a:ext cx="317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4" name="Picture 11" descr="88se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79" y="1843"/>
              <a:ext cx="317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5" name="Picture 12" descr="88se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16" y="1841"/>
              <a:ext cx="317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96" name="Line 13"/>
            <p:cNvSpPr>
              <a:spLocks noChangeShapeType="1"/>
            </p:cNvSpPr>
            <p:nvPr/>
          </p:nvSpPr>
          <p:spPr bwMode="auto">
            <a:xfrm>
              <a:off x="3391" y="1979"/>
              <a:ext cx="227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97" name="Line 14"/>
            <p:cNvSpPr>
              <a:spLocks noChangeShapeType="1"/>
            </p:cNvSpPr>
            <p:nvPr/>
          </p:nvSpPr>
          <p:spPr bwMode="auto">
            <a:xfrm>
              <a:off x="1519" y="1979"/>
              <a:ext cx="227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98" name="Line 15"/>
            <p:cNvSpPr>
              <a:spLocks noChangeShapeType="1"/>
            </p:cNvSpPr>
            <p:nvPr/>
          </p:nvSpPr>
          <p:spPr bwMode="auto">
            <a:xfrm>
              <a:off x="2435" y="1987"/>
              <a:ext cx="227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365" name="Text Box 16"/>
          <p:cNvSpPr txBox="1">
            <a:spLocks noChangeArrowheads="1"/>
          </p:cNvSpPr>
          <p:nvPr/>
        </p:nvSpPr>
        <p:spPr bwMode="auto">
          <a:xfrm>
            <a:off x="1228725" y="2651125"/>
            <a:ext cx="957263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&lt;</a:t>
            </a:r>
            <a:r>
              <a:rPr kumimoji="0"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Пример</a:t>
            </a:r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&gt; </a:t>
            </a:r>
          </a:p>
        </p:txBody>
      </p:sp>
      <p:sp>
        <p:nvSpPr>
          <p:cNvPr id="15366" name="Text Box 17"/>
          <p:cNvSpPr txBox="1">
            <a:spLocks noChangeArrowheads="1"/>
          </p:cNvSpPr>
          <p:nvPr/>
        </p:nvSpPr>
        <p:spPr bwMode="auto">
          <a:xfrm>
            <a:off x="827088" y="3502025"/>
            <a:ext cx="6732587" cy="1793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② </a:t>
            </a:r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Обмен данными</a:t>
            </a:r>
            <a:endParaRPr kumimoji="0" lang="en-US" altLang="ko-KR" b="1">
              <a:solidFill>
                <a:schemeClr val="tx2"/>
              </a:solidFill>
              <a:latin typeface="Arial Unicode MS" pitchFamily="34" charset="-128"/>
            </a:endParaRPr>
          </a:p>
          <a:p>
            <a:pPr algn="l" latinLnBrk="0"/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  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- </a:t>
            </a:r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SEG1 , SEG2 : </a:t>
            </a:r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</a:rPr>
              <a:t>индикация</a:t>
            </a:r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kumimoji="0" lang="ru-RU" altLang="ko-KR">
                <a:solidFill>
                  <a:srgbClr val="0000FF"/>
                </a:solidFill>
                <a:latin typeface="Arial Unicode MS" pitchFamily="34" charset="-128"/>
              </a:rPr>
              <a:t>адреса основного контроллера (</a:t>
            </a:r>
            <a:r>
              <a:rPr kumimoji="0" lang="en-US" altLang="ko-KR">
                <a:solidFill>
                  <a:srgbClr val="0000FF"/>
                </a:solidFill>
                <a:latin typeface="Arial Unicode MS" pitchFamily="34" charset="-128"/>
              </a:rPr>
              <a:t>MICOM</a:t>
            </a:r>
            <a:r>
              <a:rPr kumimoji="0" lang="ru-RU" altLang="ko-KR">
                <a:solidFill>
                  <a:srgbClr val="0000FF"/>
                </a:solidFill>
                <a:latin typeface="Arial Unicode MS" pitchFamily="34" charset="-128"/>
              </a:rPr>
              <a:t>)</a:t>
            </a:r>
            <a:endParaRPr kumimoji="0" lang="en-US" altLang="ko-KR">
              <a:solidFill>
                <a:srgbClr val="0000FF"/>
              </a:solidFill>
              <a:latin typeface="Arial Unicode MS" pitchFamily="34" charset="-128"/>
            </a:endParaRPr>
          </a:p>
          <a:p>
            <a:pPr algn="l" latinLnBrk="0"/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 - </a:t>
            </a:r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SEG3 , SEG4</a:t>
            </a:r>
          </a:p>
          <a:p>
            <a:pPr algn="l" latinLnBrk="0"/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    a. </a:t>
            </a:r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</a:rPr>
              <a:t>Если дополнительный блок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</a:rPr>
              <a:t>получает сигнал от другого наружного блока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</a:t>
            </a:r>
          </a:p>
          <a:p>
            <a:pPr algn="l" latinLnBrk="0"/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        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  <a:sym typeface="Wingdings" pitchFamily="2" charset="2"/>
              </a:rPr>
              <a:t> </a:t>
            </a:r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  <a:sym typeface="Wingdings" pitchFamily="2" charset="2"/>
              </a:rPr>
              <a:t>на индикаторе отображается адрес ответившего контроллера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  <a:sym typeface="Wingdings" pitchFamily="2" charset="2"/>
              </a:rPr>
              <a:t> (C8~CF)</a:t>
            </a:r>
          </a:p>
          <a:p>
            <a:pPr algn="l" latinLnBrk="0"/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  <a:sym typeface="Wingdings" pitchFamily="2" charset="2"/>
              </a:rPr>
              <a:t>     b. </a:t>
            </a:r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  <a:sym typeface="Wingdings" pitchFamily="2" charset="2"/>
              </a:rPr>
              <a:t>Если ответный сигнал не получен, отображается ошибка:</a:t>
            </a:r>
            <a:endParaRPr kumimoji="0" lang="en-US" altLang="ko-KR">
              <a:solidFill>
                <a:schemeClr val="tx2"/>
              </a:solidFill>
              <a:latin typeface="Arial Unicode MS" pitchFamily="34" charset="-128"/>
              <a:sym typeface="Wingdings" pitchFamily="2" charset="2"/>
            </a:endParaRPr>
          </a:p>
          <a:p>
            <a:pPr algn="l" latinLnBrk="0"/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  <a:sym typeface="Wingdings" pitchFamily="2" charset="2"/>
              </a:rPr>
              <a:t>          </a:t>
            </a:r>
            <a:r>
              <a:rPr kumimoji="0" lang="en-US" altLang="ko-KR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“E203”</a:t>
            </a:r>
            <a:r>
              <a:rPr kumimoji="0" lang="ru-RU" altLang="ko-KR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после 3 минутного ожидания ответа.</a:t>
            </a:r>
            <a:endParaRPr kumimoji="0" lang="en-US" altLang="ko-KR">
              <a:solidFill>
                <a:srgbClr val="FF0000"/>
              </a:solidFill>
              <a:latin typeface="Arial Unicode MS" pitchFamily="34" charset="-128"/>
            </a:endParaRPr>
          </a:p>
          <a:p>
            <a:pPr algn="l" latinLnBrk="0"/>
            <a:endParaRPr kumimoji="0" lang="en-US" altLang="ko-KR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15367" name="Text Box 18"/>
          <p:cNvSpPr txBox="1">
            <a:spLocks noChangeArrowheads="1"/>
          </p:cNvSpPr>
          <p:nvPr/>
        </p:nvSpPr>
        <p:spPr bwMode="auto">
          <a:xfrm>
            <a:off x="1273175" y="5157788"/>
            <a:ext cx="1893888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&lt;</a:t>
            </a:r>
            <a:r>
              <a:rPr kumimoji="0"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Пример</a:t>
            </a:r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 : </a:t>
            </a:r>
            <a:r>
              <a:rPr kumimoji="0"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Доп. блок</a:t>
            </a:r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 1&gt; </a:t>
            </a:r>
          </a:p>
        </p:txBody>
      </p:sp>
      <p:sp>
        <p:nvSpPr>
          <p:cNvPr id="15368" name="Rectangle 19"/>
          <p:cNvSpPr>
            <a:spLocks noChangeArrowheads="1"/>
          </p:cNvSpPr>
          <p:nvPr/>
        </p:nvSpPr>
        <p:spPr bwMode="auto">
          <a:xfrm>
            <a:off x="1408113" y="5405438"/>
            <a:ext cx="917575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ru-RU" altLang="ko-KR" sz="1200">
                <a:solidFill>
                  <a:schemeClr val="tx2"/>
                </a:solidFill>
                <a:latin typeface="Arial Unicode MS" pitchFamily="34" charset="-128"/>
                <a:sym typeface="Wingdings" pitchFamily="2" charset="2"/>
              </a:rPr>
              <a:t>Ожидание</a:t>
            </a:r>
            <a:endParaRPr kumimoji="0" lang="en-US" altLang="ko-KR" sz="1200">
              <a:solidFill>
                <a:schemeClr val="tx2"/>
              </a:solidFill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15369" name="Rectangle 20"/>
          <p:cNvSpPr>
            <a:spLocks noChangeArrowheads="1"/>
          </p:cNvSpPr>
          <p:nvPr/>
        </p:nvSpPr>
        <p:spPr bwMode="auto">
          <a:xfrm>
            <a:off x="2784475" y="5357813"/>
            <a:ext cx="2447925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latinLnBrk="0"/>
            <a:r>
              <a:rPr kumimoji="0" lang="ru-RU" altLang="ko-KR" sz="1200">
                <a:solidFill>
                  <a:schemeClr val="tx2"/>
                </a:solidFill>
                <a:latin typeface="Arial Unicode MS" pitchFamily="34" charset="-128"/>
                <a:sym typeface="Wingdings" pitchFamily="2" charset="2"/>
              </a:rPr>
              <a:t>Обмен данными</a:t>
            </a:r>
            <a:endParaRPr kumimoji="0" lang="en-US" altLang="ko-KR" sz="1200">
              <a:solidFill>
                <a:schemeClr val="tx2"/>
              </a:solidFill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15370" name="Line 21"/>
          <p:cNvSpPr>
            <a:spLocks noChangeShapeType="1"/>
          </p:cNvSpPr>
          <p:nvPr/>
        </p:nvSpPr>
        <p:spPr bwMode="auto">
          <a:xfrm>
            <a:off x="2627313" y="5484813"/>
            <a:ext cx="0" cy="792162"/>
          </a:xfrm>
          <a:prstGeom prst="line">
            <a:avLst/>
          </a:prstGeom>
          <a:noFill/>
          <a:ln w="19050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5371" name="Group 22"/>
          <p:cNvGrpSpPr>
            <a:grpSpLocks/>
          </p:cNvGrpSpPr>
          <p:nvPr/>
        </p:nvGrpSpPr>
        <p:grpSpPr bwMode="auto">
          <a:xfrm>
            <a:off x="1357313" y="5656263"/>
            <a:ext cx="5375275" cy="492125"/>
            <a:chOff x="855" y="3563"/>
            <a:chExt cx="3386" cy="310"/>
          </a:xfrm>
        </p:grpSpPr>
        <p:pic>
          <p:nvPicPr>
            <p:cNvPr id="15377" name="Picture 23" descr="n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92" y="3574"/>
              <a:ext cx="329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 descr="cc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33" y="3563"/>
              <a:ext cx="317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 descr="cd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24" y="3563"/>
              <a:ext cx="317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 descr="c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17" y="3569"/>
              <a:ext cx="317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 descr="c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55" y="3578"/>
              <a:ext cx="317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 descr="c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87" y="3563"/>
              <a:ext cx="317" cy="295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prstDash val="dash"/>
              <a:miter lim="800000"/>
              <a:headEnd/>
              <a:tailEnd/>
            </a:ln>
          </p:spPr>
        </p:pic>
        <p:pic>
          <p:nvPicPr>
            <p:cNvPr id="15383" name="Picture 29" descr="c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707" y="3569"/>
              <a:ext cx="317" cy="295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prstDash val="dash"/>
              <a:miter lim="800000"/>
              <a:headEnd/>
              <a:tailEnd/>
            </a:ln>
          </p:spPr>
        </p:pic>
        <p:pic>
          <p:nvPicPr>
            <p:cNvPr id="15384" name="Picture 30" descr="c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601" y="3569"/>
              <a:ext cx="317" cy="295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prstDash val="dash"/>
              <a:miter lim="800000"/>
              <a:headEnd/>
              <a:tailEnd/>
            </a:ln>
          </p:spPr>
        </p:pic>
        <p:sp>
          <p:nvSpPr>
            <p:cNvPr id="15385" name="Line 31"/>
            <p:cNvSpPr>
              <a:spLocks noChangeShapeType="1"/>
            </p:cNvSpPr>
            <p:nvPr/>
          </p:nvSpPr>
          <p:spPr bwMode="auto">
            <a:xfrm>
              <a:off x="2472" y="3713"/>
              <a:ext cx="227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86" name="Line 32"/>
            <p:cNvSpPr>
              <a:spLocks noChangeShapeType="1"/>
            </p:cNvSpPr>
            <p:nvPr/>
          </p:nvSpPr>
          <p:spPr bwMode="auto">
            <a:xfrm>
              <a:off x="3358" y="3707"/>
              <a:ext cx="227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87" name="Line 33"/>
            <p:cNvSpPr>
              <a:spLocks noChangeShapeType="1"/>
            </p:cNvSpPr>
            <p:nvPr/>
          </p:nvSpPr>
          <p:spPr bwMode="auto">
            <a:xfrm>
              <a:off x="1544" y="3707"/>
              <a:ext cx="227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372" name="Text Box 34"/>
          <p:cNvSpPr txBox="1">
            <a:spLocks noChangeArrowheads="1"/>
          </p:cNvSpPr>
          <p:nvPr/>
        </p:nvSpPr>
        <p:spPr bwMode="auto">
          <a:xfrm>
            <a:off x="4424363" y="6481763"/>
            <a:ext cx="696912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ru-RU" altLang="ko-KR" sz="1200">
                <a:solidFill>
                  <a:schemeClr val="tx2"/>
                </a:solidFill>
                <a:latin typeface="Arial Unicode MS" pitchFamily="34" charset="-128"/>
              </a:rPr>
              <a:t>Повтор</a:t>
            </a:r>
            <a:endParaRPr kumimoji="0" lang="en-US" altLang="ko-KR" sz="1200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15373" name="AutoShape 35"/>
          <p:cNvSpPr>
            <a:spLocks/>
          </p:cNvSpPr>
          <p:nvPr/>
        </p:nvSpPr>
        <p:spPr bwMode="auto">
          <a:xfrm rot="-5400000">
            <a:off x="4644232" y="4610893"/>
            <a:ext cx="215900" cy="3529013"/>
          </a:xfrm>
          <a:prstGeom prst="leftBrace">
            <a:avLst>
              <a:gd name="adj1" fmla="val 136213"/>
              <a:gd name="adj2" fmla="val 50000"/>
            </a:avLst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374" name="Text Box 41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Индикация, дополнительный блок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15375" name="Rectangle 42"/>
          <p:cNvSpPr>
            <a:spLocks noChangeArrowheads="1"/>
          </p:cNvSpPr>
          <p:nvPr/>
        </p:nvSpPr>
        <p:spPr bwMode="auto">
          <a:xfrm>
            <a:off x="438150" y="1082675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36891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5972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latin typeface="Arial Unicode MS" pitchFamily="34" charset="-128"/>
              </a:rPr>
              <a:t>0</a:t>
            </a:r>
            <a:r>
              <a:rPr lang="ru-RU" altLang="ko-KR" sz="3600" b="1">
                <a:latin typeface="Arial Unicode MS" pitchFamily="34" charset="-128"/>
              </a:rPr>
              <a:t>2</a:t>
            </a:r>
            <a:r>
              <a:rPr lang="en-US" altLang="ko-KR" sz="3600" b="1">
                <a:latin typeface="Arial Unicode MS" pitchFamily="34" charset="-128"/>
              </a:rPr>
              <a:t>. </a:t>
            </a:r>
            <a:r>
              <a:rPr lang="ru-RU" altLang="ko-KR" sz="3600" b="1">
                <a:latin typeface="Arial Unicode MS" pitchFamily="34" charset="-128"/>
              </a:rPr>
              <a:t>Плата наружного блока</a:t>
            </a:r>
            <a:endParaRPr lang="en-US" altLang="ko-KR" sz="36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2" name="Picture 4" descr="영문 환경설정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810125"/>
            <a:ext cx="7488237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5442" name="Group 34"/>
          <p:cNvGraphicFramePr>
            <a:graphicFrameLocks noGrp="1"/>
          </p:cNvGraphicFramePr>
          <p:nvPr/>
        </p:nvGraphicFramePr>
        <p:xfrm>
          <a:off x="755650" y="1557338"/>
          <a:ext cx="8059738" cy="2229677"/>
        </p:xfrm>
        <a:graphic>
          <a:graphicData uri="http://schemas.openxmlformats.org/drawingml/2006/table">
            <a:tbl>
              <a:tblPr/>
              <a:tblGrid>
                <a:gridCol w="1282700"/>
                <a:gridCol w="6777038"/>
              </a:tblGrid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Контроллер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Функции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(When priority is applied)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S-NET3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S-NET3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всегда может изменить конфигурацию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DMS (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Высший приоритет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S-NET i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Когда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DMS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сконфигурирован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S-NET3,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через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S-NET i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изменить конфигурацию невозможно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S-NET mini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Когда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DMS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сконфигурирован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S-NET3,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через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S-NET mini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изменить конфигурацию невозможно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9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Web Client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Когда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DMS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сконфигурирован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S-NET3, S-NET i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или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S-NET mini,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через Веб браузер изменить конфигурация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DMS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невозможно.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5433" name="Text Box 25"/>
          <p:cNvSpPr txBox="1">
            <a:spLocks noChangeArrowheads="1"/>
          </p:cNvSpPr>
          <p:nvPr/>
        </p:nvSpPr>
        <p:spPr bwMode="auto">
          <a:xfrm>
            <a:off x="684213" y="4098925"/>
            <a:ext cx="1585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  <a:sym typeface="Wingdings" pitchFamily="2" charset="2"/>
              </a:rPr>
              <a:t>f. </a:t>
            </a:r>
            <a:r>
              <a:rPr lang="ru-RU" altLang="ko-KR" sz="1600" b="1">
                <a:latin typeface="Arial Unicode MS" pitchFamily="34" charset="-128"/>
                <a:sym typeface="Wingdings" pitchFamily="2" charset="2"/>
              </a:rPr>
              <a:t>Выбор языка</a:t>
            </a:r>
            <a:endParaRPr lang="en-US" altLang="ko-KR" sz="1600" b="1">
              <a:latin typeface="Arial Unicode MS" pitchFamily="34" charset="-128"/>
            </a:endParaRPr>
          </a:p>
        </p:txBody>
      </p:sp>
      <p:sp>
        <p:nvSpPr>
          <p:cNvPr id="145434" name="Text Box 26"/>
          <p:cNvSpPr txBox="1">
            <a:spLocks noChangeArrowheads="1"/>
          </p:cNvSpPr>
          <p:nvPr/>
        </p:nvSpPr>
        <p:spPr bwMode="auto">
          <a:xfrm>
            <a:off x="862013" y="4429125"/>
            <a:ext cx="5797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>
                <a:latin typeface="Arial Unicode MS" pitchFamily="34" charset="-128"/>
                <a:sym typeface="Wingdings" pitchFamily="2" charset="2"/>
              </a:rPr>
              <a:t>English, Korean and Chinese.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344094" name="Text Box 30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  <p:sp>
        <p:nvSpPr>
          <p:cNvPr id="145437" name="Text Box 6"/>
          <p:cNvSpPr txBox="1">
            <a:spLocks noChangeArrowheads="1"/>
          </p:cNvSpPr>
          <p:nvPr/>
        </p:nvSpPr>
        <p:spPr bwMode="auto">
          <a:xfrm>
            <a:off x="569913" y="893763"/>
            <a:ext cx="79740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Системное окружение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6" name="Picture 4" descr="영문 환경설정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4559300"/>
            <a:ext cx="59563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777875" y="1296988"/>
            <a:ext cx="2071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  <a:sym typeface="Wingdings" pitchFamily="2" charset="2"/>
              </a:rPr>
              <a:t>g. </a:t>
            </a:r>
            <a:r>
              <a:rPr lang="ru-RU" altLang="ko-KR" sz="1600" b="1">
                <a:latin typeface="Arial Unicode MS" pitchFamily="34" charset="-128"/>
                <a:sym typeface="Wingdings" pitchFamily="2" charset="2"/>
              </a:rPr>
              <a:t>Почтовый сервер</a:t>
            </a:r>
            <a:endParaRPr lang="en-US" altLang="ko-KR" sz="1600" b="1">
              <a:latin typeface="Arial Unicode MS" pitchFamily="34" charset="-128"/>
            </a:endParaRPr>
          </a:p>
        </p:txBody>
      </p:sp>
      <p:sp>
        <p:nvSpPr>
          <p:cNvPr id="146438" name="Text Box 6"/>
          <p:cNvSpPr txBox="1">
            <a:spLocks noChangeArrowheads="1"/>
          </p:cNvSpPr>
          <p:nvPr/>
        </p:nvSpPr>
        <p:spPr bwMode="auto">
          <a:xfrm>
            <a:off x="993775" y="1609725"/>
            <a:ext cx="76819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При возникновении ошибки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 DMS 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отправляет по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 e-mail 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сообщение, используя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 SMTP 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сервер.</a:t>
            </a:r>
            <a:endParaRPr lang="en-US" altLang="ko-KR">
              <a:latin typeface="Arial Unicode MS" pitchFamily="34" charset="-128"/>
            </a:endParaRPr>
          </a:p>
        </p:txBody>
      </p:sp>
      <p:pic>
        <p:nvPicPr>
          <p:cNvPr id="146439" name="Picture 7" descr="영문 환경설정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2700" y="2152650"/>
            <a:ext cx="49688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40" name="Text Box 8"/>
          <p:cNvSpPr txBox="1">
            <a:spLocks noChangeArrowheads="1"/>
          </p:cNvSpPr>
          <p:nvPr/>
        </p:nvSpPr>
        <p:spPr bwMode="auto">
          <a:xfrm>
            <a:off x="1449388" y="3068638"/>
            <a:ext cx="4195762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>
                <a:latin typeface="Arial Unicode MS" pitchFamily="34" charset="-128"/>
                <a:sym typeface="Wingdings" pitchFamily="2" charset="2"/>
              </a:rPr>
              <a:t>ID : ID 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доступа на почтовый сервер.</a:t>
            </a:r>
            <a:endParaRPr lang="en-US" altLang="ko-KR">
              <a:latin typeface="Arial Unicode MS" pitchFamily="34" charset="-128"/>
              <a:sym typeface="Wingdings" pitchFamily="2" charset="2"/>
            </a:endParaRPr>
          </a:p>
          <a:p>
            <a:pPr algn="l"/>
            <a:r>
              <a:rPr lang="en-US" altLang="ko-KR">
                <a:latin typeface="Arial Unicode MS" pitchFamily="34" charset="-128"/>
                <a:sym typeface="Wingdings" pitchFamily="2" charset="2"/>
              </a:rPr>
              <a:t>Password : 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Пароль доступа на почтовый сервер.</a:t>
            </a:r>
            <a:endParaRPr lang="en-US" altLang="ko-KR">
              <a:latin typeface="Arial Unicode MS" pitchFamily="34" charset="-128"/>
              <a:sym typeface="Wingdings" pitchFamily="2" charset="2"/>
            </a:endParaRPr>
          </a:p>
          <a:p>
            <a:pPr algn="l"/>
            <a:r>
              <a:rPr lang="en-US" altLang="ko-KR">
                <a:latin typeface="Arial Unicode MS" pitchFamily="34" charset="-128"/>
                <a:sym typeface="Wingdings" pitchFamily="2" charset="2"/>
              </a:rPr>
              <a:t>Email : 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почтовый адрес для рассылки.</a:t>
            </a:r>
            <a:endParaRPr lang="en-US" altLang="ko-KR">
              <a:latin typeface="Arial Unicode MS" pitchFamily="34" charset="-128"/>
              <a:sym typeface="Wingdings" pitchFamily="2" charset="2"/>
            </a:endParaRPr>
          </a:p>
          <a:p>
            <a:pPr algn="l"/>
            <a:r>
              <a:rPr lang="en-US" altLang="ko-KR">
                <a:latin typeface="Arial Unicode MS" pitchFamily="34" charset="-128"/>
                <a:sym typeface="Wingdings" pitchFamily="2" charset="2"/>
              </a:rPr>
              <a:t>SMTP server : IP 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адрес почтового сервера </a:t>
            </a:r>
            <a:endParaRPr lang="en-US" altLang="ko-KR">
              <a:latin typeface="Arial Unicode MS" pitchFamily="34" charset="-128"/>
              <a:sym typeface="Wingdings" pitchFamily="2" charset="2"/>
            </a:endParaRPr>
          </a:p>
        </p:txBody>
      </p:sp>
      <p:pic>
        <p:nvPicPr>
          <p:cNvPr id="14644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5489575"/>
            <a:ext cx="41052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42" name="Text Box 10"/>
          <p:cNvSpPr txBox="1">
            <a:spLocks noChangeArrowheads="1"/>
          </p:cNvSpPr>
          <p:nvPr/>
        </p:nvSpPr>
        <p:spPr bwMode="auto">
          <a:xfrm>
            <a:off x="777875" y="3933825"/>
            <a:ext cx="2298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  <a:sym typeface="Wingdings" pitchFamily="2" charset="2"/>
              </a:rPr>
              <a:t>h. DMS</a:t>
            </a:r>
            <a:r>
              <a:rPr lang="ru-RU" altLang="ko-KR" sz="1600" b="1">
                <a:latin typeface="Arial Unicode MS" pitchFamily="34" charset="-128"/>
                <a:sym typeface="Wingdings" pitchFamily="2" charset="2"/>
              </a:rPr>
              <a:t> наименование</a:t>
            </a:r>
            <a:endParaRPr lang="en-US" altLang="ko-KR" sz="1600" b="1">
              <a:latin typeface="Arial Unicode MS" pitchFamily="34" charset="-128"/>
            </a:endParaRPr>
          </a:p>
        </p:txBody>
      </p:sp>
      <p:sp>
        <p:nvSpPr>
          <p:cNvPr id="146443" name="Text Box 11"/>
          <p:cNvSpPr txBox="1">
            <a:spLocks noChangeArrowheads="1"/>
          </p:cNvSpPr>
          <p:nvPr/>
        </p:nvSpPr>
        <p:spPr bwMode="auto">
          <a:xfrm>
            <a:off x="993775" y="4246563"/>
            <a:ext cx="5665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  <a:sym typeface="Wingdings" pitchFamily="2" charset="2"/>
              </a:rPr>
              <a:t>Имя 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DMS </a:t>
            </a:r>
            <a:r>
              <a:rPr lang="ru-RU" altLang="ko-KR">
                <a:latin typeface="Arial Unicode MS" pitchFamily="34" charset="-128"/>
                <a:sym typeface="Wingdings" pitchFamily="2" charset="2"/>
              </a:rPr>
              <a:t>отображается в окне Веб-браузера</a:t>
            </a:r>
            <a:r>
              <a:rPr lang="en-US" altLang="ko-KR">
                <a:latin typeface="Arial Unicode MS" pitchFamily="34" charset="-128"/>
                <a:sym typeface="Wingdings" pitchFamily="2" charset="2"/>
              </a:rPr>
              <a:t>.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46444" name="Text Box 12"/>
          <p:cNvSpPr txBox="1">
            <a:spLocks noChangeArrowheads="1"/>
          </p:cNvSpPr>
          <p:nvPr/>
        </p:nvSpPr>
        <p:spPr bwMode="auto">
          <a:xfrm>
            <a:off x="1973263" y="4789488"/>
            <a:ext cx="9334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800" b="1">
                <a:solidFill>
                  <a:schemeClr val="tx2"/>
                </a:solidFill>
                <a:latin typeface="Arial Unicode MS" pitchFamily="34" charset="-128"/>
                <a:sym typeface="Wingdings" pitchFamily="2" charset="2"/>
              </a:rPr>
              <a:t>Business Center</a:t>
            </a:r>
          </a:p>
        </p:txBody>
      </p:sp>
      <p:sp>
        <p:nvSpPr>
          <p:cNvPr id="146445" name="Line 13"/>
          <p:cNvSpPr>
            <a:spLocks noChangeShapeType="1"/>
          </p:cNvSpPr>
          <p:nvPr/>
        </p:nvSpPr>
        <p:spPr bwMode="auto">
          <a:xfrm flipH="1">
            <a:off x="2195513" y="4991100"/>
            <a:ext cx="287337" cy="427038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6446" name="Rectangle 14"/>
          <p:cNvSpPr>
            <a:spLocks noChangeArrowheads="1"/>
          </p:cNvSpPr>
          <p:nvPr/>
        </p:nvSpPr>
        <p:spPr bwMode="auto">
          <a:xfrm>
            <a:off x="1403350" y="5418138"/>
            <a:ext cx="1223963" cy="36036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345103" name="Text Box 15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DMS (MIM-D00)</a:t>
            </a:r>
          </a:p>
        </p:txBody>
      </p:sp>
      <p:sp>
        <p:nvSpPr>
          <p:cNvPr id="146449" name="Text Box 6"/>
          <p:cNvSpPr txBox="1">
            <a:spLocks noChangeArrowheads="1"/>
          </p:cNvSpPr>
          <p:nvPr/>
        </p:nvSpPr>
        <p:spPr bwMode="auto">
          <a:xfrm>
            <a:off x="569913" y="893763"/>
            <a:ext cx="79740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Системное окружение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ChangeArrowheads="1"/>
          </p:cNvSpPr>
          <p:nvPr/>
        </p:nvSpPr>
        <p:spPr bwMode="auto">
          <a:xfrm>
            <a:off x="611188" y="2016125"/>
            <a:ext cx="5472112" cy="379413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969696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41347" name="Rectangle 3"/>
          <p:cNvSpPr>
            <a:spLocks noChangeArrowheads="1"/>
          </p:cNvSpPr>
          <p:nvPr/>
        </p:nvSpPr>
        <p:spPr bwMode="auto">
          <a:xfrm>
            <a:off x="611188" y="3851275"/>
            <a:ext cx="5472112" cy="379413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969696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41348" name="Rectangle 4"/>
          <p:cNvSpPr>
            <a:spLocks noChangeArrowheads="1"/>
          </p:cNvSpPr>
          <p:nvPr/>
        </p:nvSpPr>
        <p:spPr bwMode="auto">
          <a:xfrm>
            <a:off x="611188" y="5616575"/>
            <a:ext cx="5472112" cy="379413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969696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47461" name="Line 5"/>
          <p:cNvSpPr>
            <a:spLocks noChangeShapeType="1"/>
          </p:cNvSpPr>
          <p:nvPr/>
        </p:nvSpPr>
        <p:spPr bwMode="auto">
          <a:xfrm>
            <a:off x="3840163" y="2709863"/>
            <a:ext cx="1511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7462" name="Line 6"/>
          <p:cNvSpPr>
            <a:spLocks noChangeShapeType="1"/>
          </p:cNvSpPr>
          <p:nvPr/>
        </p:nvSpPr>
        <p:spPr bwMode="auto">
          <a:xfrm>
            <a:off x="3768725" y="1704975"/>
            <a:ext cx="1511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47463" name="Picture 7" descr="DMS최종사진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9800" y="1412875"/>
            <a:ext cx="720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4" name="Picture 8" descr="DMS최종사진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9800" y="2416175"/>
            <a:ext cx="720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5" name="Line 9"/>
          <p:cNvSpPr>
            <a:spLocks noChangeShapeType="1"/>
          </p:cNvSpPr>
          <p:nvPr/>
        </p:nvSpPr>
        <p:spPr bwMode="auto">
          <a:xfrm>
            <a:off x="2903538" y="1704975"/>
            <a:ext cx="5762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7466" name="Line 10"/>
          <p:cNvSpPr>
            <a:spLocks noChangeShapeType="1"/>
          </p:cNvSpPr>
          <p:nvPr/>
        </p:nvSpPr>
        <p:spPr bwMode="auto">
          <a:xfrm flipH="1">
            <a:off x="2976563" y="1793875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7467" name="Line 11"/>
          <p:cNvSpPr>
            <a:spLocks noChangeShapeType="1"/>
          </p:cNvSpPr>
          <p:nvPr/>
        </p:nvSpPr>
        <p:spPr bwMode="auto">
          <a:xfrm flipH="1" flipV="1">
            <a:off x="3192463" y="1793875"/>
            <a:ext cx="0" cy="342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7468" name="Line 12"/>
          <p:cNvSpPr>
            <a:spLocks noChangeShapeType="1"/>
          </p:cNvSpPr>
          <p:nvPr/>
        </p:nvSpPr>
        <p:spPr bwMode="auto">
          <a:xfrm flipH="1" flipV="1">
            <a:off x="3192463" y="2709863"/>
            <a:ext cx="287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7469" name="Line 13"/>
          <p:cNvSpPr>
            <a:spLocks noChangeShapeType="1"/>
          </p:cNvSpPr>
          <p:nvPr/>
        </p:nvSpPr>
        <p:spPr bwMode="auto">
          <a:xfrm flipH="1" flipV="1">
            <a:off x="3192463" y="2136775"/>
            <a:ext cx="0" cy="360363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7470" name="Line 14"/>
          <p:cNvSpPr>
            <a:spLocks noChangeShapeType="1"/>
          </p:cNvSpPr>
          <p:nvPr/>
        </p:nvSpPr>
        <p:spPr bwMode="auto">
          <a:xfrm flipH="1" flipV="1">
            <a:off x="3192463" y="2422525"/>
            <a:ext cx="0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47471" name="Group 15"/>
          <p:cNvGrpSpPr>
            <a:grpSpLocks/>
          </p:cNvGrpSpPr>
          <p:nvPr/>
        </p:nvGrpSpPr>
        <p:grpSpPr bwMode="auto">
          <a:xfrm>
            <a:off x="3833813" y="2090738"/>
            <a:ext cx="71437" cy="242887"/>
            <a:chOff x="2374" y="1436"/>
            <a:chExt cx="45" cy="153"/>
          </a:xfrm>
        </p:grpSpPr>
        <p:sp>
          <p:nvSpPr>
            <p:cNvPr id="147536" name="Oval 16"/>
            <p:cNvSpPr>
              <a:spLocks noChangeArrowheads="1"/>
            </p:cNvSpPr>
            <p:nvPr/>
          </p:nvSpPr>
          <p:spPr bwMode="auto">
            <a:xfrm>
              <a:off x="2374" y="1436"/>
              <a:ext cx="45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7537" name="Oval 17"/>
            <p:cNvSpPr>
              <a:spLocks noChangeArrowheads="1"/>
            </p:cNvSpPr>
            <p:nvPr/>
          </p:nvSpPr>
          <p:spPr bwMode="auto">
            <a:xfrm>
              <a:off x="2374" y="1543"/>
              <a:ext cx="45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sp>
        <p:nvSpPr>
          <p:cNvPr id="147472" name="Line 18"/>
          <p:cNvSpPr>
            <a:spLocks noChangeShapeType="1"/>
          </p:cNvSpPr>
          <p:nvPr/>
        </p:nvSpPr>
        <p:spPr bwMode="auto">
          <a:xfrm>
            <a:off x="2832100" y="4551363"/>
            <a:ext cx="28067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7473" name="Line 19"/>
          <p:cNvSpPr>
            <a:spLocks noChangeShapeType="1"/>
          </p:cNvSpPr>
          <p:nvPr/>
        </p:nvSpPr>
        <p:spPr bwMode="auto">
          <a:xfrm>
            <a:off x="2832100" y="3540125"/>
            <a:ext cx="2735263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47474" name="Picture 20" descr="4w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3763" y="3348038"/>
            <a:ext cx="503237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75" name="Picture 21" descr="4w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5750" y="3348038"/>
            <a:ext cx="501650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76" name="Line 22"/>
          <p:cNvSpPr>
            <a:spLocks noChangeShapeType="1"/>
          </p:cNvSpPr>
          <p:nvPr/>
        </p:nvSpPr>
        <p:spPr bwMode="auto">
          <a:xfrm>
            <a:off x="1619250" y="3541713"/>
            <a:ext cx="852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7477" name="Line 23"/>
          <p:cNvSpPr>
            <a:spLocks noChangeShapeType="1"/>
          </p:cNvSpPr>
          <p:nvPr/>
        </p:nvSpPr>
        <p:spPr bwMode="auto">
          <a:xfrm flipV="1">
            <a:off x="2268538" y="3541713"/>
            <a:ext cx="203200" cy="10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7478" name="Line 24"/>
          <p:cNvSpPr>
            <a:spLocks noChangeShapeType="1"/>
          </p:cNvSpPr>
          <p:nvPr/>
        </p:nvSpPr>
        <p:spPr bwMode="auto">
          <a:xfrm flipH="1" flipV="1">
            <a:off x="2266950" y="3644900"/>
            <a:ext cx="1588" cy="328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7479" name="Line 25"/>
          <p:cNvSpPr>
            <a:spLocks noChangeShapeType="1"/>
          </p:cNvSpPr>
          <p:nvPr/>
        </p:nvSpPr>
        <p:spPr bwMode="auto">
          <a:xfrm flipH="1" flipV="1">
            <a:off x="2268538" y="4552950"/>
            <a:ext cx="203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7480" name="Line 26"/>
          <p:cNvSpPr>
            <a:spLocks noChangeShapeType="1"/>
          </p:cNvSpPr>
          <p:nvPr/>
        </p:nvSpPr>
        <p:spPr bwMode="auto">
          <a:xfrm flipH="1" flipV="1">
            <a:off x="2268538" y="397351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7481" name="Line 27"/>
          <p:cNvSpPr>
            <a:spLocks noChangeShapeType="1"/>
          </p:cNvSpPr>
          <p:nvPr/>
        </p:nvSpPr>
        <p:spPr bwMode="auto">
          <a:xfrm flipH="1" flipV="1">
            <a:off x="2268538" y="4184650"/>
            <a:ext cx="0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47482" name="Group 28"/>
          <p:cNvGrpSpPr>
            <a:grpSpLocks/>
          </p:cNvGrpSpPr>
          <p:nvPr/>
        </p:nvGrpSpPr>
        <p:grpSpPr bwMode="auto">
          <a:xfrm>
            <a:off x="2687638" y="3900488"/>
            <a:ext cx="71437" cy="250825"/>
            <a:chOff x="1693" y="2637"/>
            <a:chExt cx="45" cy="158"/>
          </a:xfrm>
        </p:grpSpPr>
        <p:sp>
          <p:nvSpPr>
            <p:cNvPr id="147534" name="Oval 29"/>
            <p:cNvSpPr>
              <a:spLocks noChangeArrowheads="1"/>
            </p:cNvSpPr>
            <p:nvPr/>
          </p:nvSpPr>
          <p:spPr bwMode="auto">
            <a:xfrm>
              <a:off x="1693" y="2637"/>
              <a:ext cx="45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147535" name="Oval 30"/>
            <p:cNvSpPr>
              <a:spLocks noChangeArrowheads="1"/>
            </p:cNvSpPr>
            <p:nvPr/>
          </p:nvSpPr>
          <p:spPr bwMode="auto">
            <a:xfrm>
              <a:off x="1693" y="2749"/>
              <a:ext cx="45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sp>
        <p:nvSpPr>
          <p:cNvPr id="147483" name="Line 31"/>
          <p:cNvSpPr>
            <a:spLocks noChangeShapeType="1"/>
          </p:cNvSpPr>
          <p:nvPr/>
        </p:nvSpPr>
        <p:spPr bwMode="auto">
          <a:xfrm>
            <a:off x="3109913" y="6207125"/>
            <a:ext cx="1798637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7484" name="Line 32"/>
          <p:cNvSpPr>
            <a:spLocks noChangeShapeType="1"/>
          </p:cNvSpPr>
          <p:nvPr/>
        </p:nvSpPr>
        <p:spPr bwMode="auto">
          <a:xfrm>
            <a:off x="3181350" y="5411788"/>
            <a:ext cx="1655763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7485" name="Line 33"/>
          <p:cNvSpPr>
            <a:spLocks noChangeShapeType="1"/>
          </p:cNvSpPr>
          <p:nvPr/>
        </p:nvSpPr>
        <p:spPr bwMode="auto">
          <a:xfrm>
            <a:off x="1692275" y="5413375"/>
            <a:ext cx="779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7486" name="Line 34"/>
          <p:cNvSpPr>
            <a:spLocks noChangeShapeType="1"/>
          </p:cNvSpPr>
          <p:nvPr/>
        </p:nvSpPr>
        <p:spPr bwMode="auto">
          <a:xfrm flipV="1">
            <a:off x="2268538" y="5413375"/>
            <a:ext cx="203200" cy="10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7487" name="Line 35"/>
          <p:cNvSpPr>
            <a:spLocks noChangeShapeType="1"/>
          </p:cNvSpPr>
          <p:nvPr/>
        </p:nvSpPr>
        <p:spPr bwMode="auto">
          <a:xfrm flipH="1" flipV="1">
            <a:off x="2266950" y="5516563"/>
            <a:ext cx="1588" cy="201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7488" name="Line 36"/>
          <p:cNvSpPr>
            <a:spLocks noChangeShapeType="1"/>
          </p:cNvSpPr>
          <p:nvPr/>
        </p:nvSpPr>
        <p:spPr bwMode="auto">
          <a:xfrm flipH="1" flipV="1">
            <a:off x="2268538" y="6200775"/>
            <a:ext cx="203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7489" name="Line 37"/>
          <p:cNvSpPr>
            <a:spLocks noChangeShapeType="1"/>
          </p:cNvSpPr>
          <p:nvPr/>
        </p:nvSpPr>
        <p:spPr bwMode="auto">
          <a:xfrm flipH="1" flipV="1">
            <a:off x="2268538" y="5718175"/>
            <a:ext cx="0" cy="233363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7490" name="Line 38"/>
          <p:cNvSpPr>
            <a:spLocks noChangeShapeType="1"/>
          </p:cNvSpPr>
          <p:nvPr/>
        </p:nvSpPr>
        <p:spPr bwMode="auto">
          <a:xfrm flipH="1" flipV="1">
            <a:off x="2268538" y="5969000"/>
            <a:ext cx="0" cy="233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7491" name="Oval 39"/>
          <p:cNvSpPr>
            <a:spLocks noChangeArrowheads="1"/>
          </p:cNvSpPr>
          <p:nvPr/>
        </p:nvSpPr>
        <p:spPr bwMode="auto">
          <a:xfrm>
            <a:off x="2687638" y="5734050"/>
            <a:ext cx="71437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47492" name="Oval 40"/>
          <p:cNvSpPr>
            <a:spLocks noChangeArrowheads="1"/>
          </p:cNvSpPr>
          <p:nvPr/>
        </p:nvSpPr>
        <p:spPr bwMode="auto">
          <a:xfrm>
            <a:off x="2687638" y="5913438"/>
            <a:ext cx="71437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47493" name="Text Box 41"/>
          <p:cNvSpPr txBox="1">
            <a:spLocks noChangeArrowheads="1"/>
          </p:cNvSpPr>
          <p:nvPr/>
        </p:nvSpPr>
        <p:spPr bwMode="auto">
          <a:xfrm rot="-5400000">
            <a:off x="2675731" y="2118519"/>
            <a:ext cx="758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>
                <a:latin typeface="Arial Unicode MS" pitchFamily="34" charset="-128"/>
              </a:rPr>
              <a:t>Ethernet</a:t>
            </a:r>
          </a:p>
        </p:txBody>
      </p:sp>
      <p:sp>
        <p:nvSpPr>
          <p:cNvPr id="147494" name="Text Box 42"/>
          <p:cNvSpPr txBox="1">
            <a:spLocks noChangeArrowheads="1"/>
          </p:cNvSpPr>
          <p:nvPr/>
        </p:nvSpPr>
        <p:spPr bwMode="auto">
          <a:xfrm rot="-5400000">
            <a:off x="1808957" y="3950494"/>
            <a:ext cx="647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latin typeface="Arial Unicode MS" pitchFamily="34" charset="-128"/>
              </a:rPr>
              <a:t>RS485</a:t>
            </a:r>
          </a:p>
        </p:txBody>
      </p:sp>
      <p:sp>
        <p:nvSpPr>
          <p:cNvPr id="147495" name="Text Box 43"/>
          <p:cNvSpPr txBox="1">
            <a:spLocks noChangeArrowheads="1"/>
          </p:cNvSpPr>
          <p:nvPr/>
        </p:nvSpPr>
        <p:spPr bwMode="auto">
          <a:xfrm rot="-5400000">
            <a:off x="1808957" y="5714206"/>
            <a:ext cx="647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latin typeface="Arial Unicode MS" pitchFamily="34" charset="-128"/>
              </a:rPr>
              <a:t>RS485</a:t>
            </a:r>
          </a:p>
        </p:txBody>
      </p:sp>
      <p:pic>
        <p:nvPicPr>
          <p:cNvPr id="147496" name="Picture 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1631950"/>
            <a:ext cx="7620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97" name="Line 45"/>
          <p:cNvSpPr>
            <a:spLocks noChangeShapeType="1"/>
          </p:cNvSpPr>
          <p:nvPr/>
        </p:nvSpPr>
        <p:spPr bwMode="auto">
          <a:xfrm>
            <a:off x="1692275" y="1755775"/>
            <a:ext cx="5953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7498" name="Text Box 46"/>
          <p:cNvSpPr txBox="1">
            <a:spLocks noChangeArrowheads="1"/>
          </p:cNvSpPr>
          <p:nvPr/>
        </p:nvSpPr>
        <p:spPr bwMode="auto">
          <a:xfrm>
            <a:off x="6261100" y="1852613"/>
            <a:ext cx="1228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800" b="1">
                <a:latin typeface="Arial Unicode MS" pitchFamily="34" charset="-128"/>
              </a:rPr>
              <a:t>До</a:t>
            </a:r>
            <a:r>
              <a:rPr lang="en-US" altLang="ko-KR" sz="1800" b="1">
                <a:latin typeface="Arial Unicode MS" pitchFamily="34" charset="-128"/>
              </a:rPr>
              <a:t> 4 DMS</a:t>
            </a:r>
          </a:p>
        </p:txBody>
      </p:sp>
      <p:sp>
        <p:nvSpPr>
          <p:cNvPr id="147499" name="Text Box 47"/>
          <p:cNvSpPr txBox="1">
            <a:spLocks noChangeArrowheads="1"/>
          </p:cNvSpPr>
          <p:nvPr/>
        </p:nvSpPr>
        <p:spPr bwMode="auto">
          <a:xfrm>
            <a:off x="6223000" y="3573463"/>
            <a:ext cx="2306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800" b="1">
                <a:latin typeface="Arial Unicode MS" pitchFamily="34" charset="-128"/>
              </a:rPr>
              <a:t>До</a:t>
            </a:r>
            <a:r>
              <a:rPr lang="en-US" altLang="ko-KR" sz="1800" b="1">
                <a:latin typeface="Arial Unicode MS" pitchFamily="34" charset="-128"/>
              </a:rPr>
              <a:t> 16 </a:t>
            </a:r>
            <a:r>
              <a:rPr lang="ru-RU" altLang="ko-KR" sz="1800" b="1">
                <a:latin typeface="Arial Unicode MS" pitchFamily="34" charset="-128"/>
              </a:rPr>
              <a:t>центральных </a:t>
            </a:r>
          </a:p>
          <a:p>
            <a:pPr algn="l"/>
            <a:r>
              <a:rPr lang="ru-RU" altLang="ko-KR" sz="1800" b="1">
                <a:latin typeface="Arial Unicode MS" pitchFamily="34" charset="-128"/>
              </a:rPr>
              <a:t>пультов</a:t>
            </a:r>
            <a:endParaRPr lang="en-US" altLang="ko-KR" sz="1800" b="1">
              <a:latin typeface="Arial Unicode MS" pitchFamily="34" charset="-128"/>
            </a:endParaRPr>
          </a:p>
        </p:txBody>
      </p:sp>
      <p:sp>
        <p:nvSpPr>
          <p:cNvPr id="147500" name="Text Box 48"/>
          <p:cNvSpPr txBox="1">
            <a:spLocks noChangeArrowheads="1"/>
          </p:cNvSpPr>
          <p:nvPr/>
        </p:nvSpPr>
        <p:spPr bwMode="auto">
          <a:xfrm>
            <a:off x="6223000" y="5380038"/>
            <a:ext cx="18907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800" b="1">
                <a:latin typeface="Arial Unicode MS" pitchFamily="34" charset="-128"/>
              </a:rPr>
              <a:t>До </a:t>
            </a:r>
            <a:r>
              <a:rPr lang="en-US" altLang="ko-KR" sz="1800" b="1">
                <a:latin typeface="Arial Unicode MS" pitchFamily="34" charset="-128"/>
              </a:rPr>
              <a:t> 16 </a:t>
            </a:r>
            <a:r>
              <a:rPr lang="ru-RU" altLang="ko-KR" sz="1800" b="1">
                <a:latin typeface="Arial Unicode MS" pitchFamily="34" charset="-128"/>
              </a:rPr>
              <a:t>модулей </a:t>
            </a:r>
          </a:p>
          <a:p>
            <a:pPr algn="l"/>
            <a:r>
              <a:rPr lang="ru-RU" altLang="ko-KR" sz="1800" b="1">
                <a:latin typeface="Arial Unicode MS" pitchFamily="34" charset="-128"/>
              </a:rPr>
              <a:t>интерфейса</a:t>
            </a:r>
            <a:endParaRPr lang="en-US" altLang="ko-KR" sz="1800" b="1">
              <a:latin typeface="Arial Unicode MS" pitchFamily="34" charset="-128"/>
            </a:endParaRPr>
          </a:p>
        </p:txBody>
      </p:sp>
      <p:sp>
        <p:nvSpPr>
          <p:cNvPr id="147502" name="Text Box 50"/>
          <p:cNvSpPr txBox="1">
            <a:spLocks noChangeArrowheads="1"/>
          </p:cNvSpPr>
          <p:nvPr/>
        </p:nvSpPr>
        <p:spPr bwMode="auto">
          <a:xfrm>
            <a:off x="619125" y="801688"/>
            <a:ext cx="54371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400" b="1">
                <a:latin typeface="Arial Unicode MS" pitchFamily="34" charset="-128"/>
              </a:rPr>
              <a:t>S-NET mini – </a:t>
            </a:r>
            <a:r>
              <a:rPr lang="ru-RU" altLang="ko-KR" sz="2400" b="1">
                <a:latin typeface="Arial Unicode MS" pitchFamily="34" charset="-128"/>
              </a:rPr>
              <a:t>варианты подключения</a:t>
            </a:r>
            <a:endParaRPr lang="en-US" altLang="ko-KR" sz="2400" b="1">
              <a:latin typeface="Arial Unicode MS" pitchFamily="34" charset="-128"/>
              <a:cs typeface="Times New Roman" pitchFamily="18" charset="0"/>
            </a:endParaRPr>
          </a:p>
        </p:txBody>
      </p:sp>
      <p:grpSp>
        <p:nvGrpSpPr>
          <p:cNvPr id="147503" name="Group 51"/>
          <p:cNvGrpSpPr>
            <a:grpSpLocks noChangeAspect="1"/>
          </p:cNvGrpSpPr>
          <p:nvPr/>
        </p:nvGrpSpPr>
        <p:grpSpPr bwMode="auto">
          <a:xfrm>
            <a:off x="755650" y="1427163"/>
            <a:ext cx="1079500" cy="636587"/>
            <a:chOff x="1565" y="1979"/>
            <a:chExt cx="2600" cy="1532"/>
          </a:xfrm>
        </p:grpSpPr>
        <p:pic>
          <p:nvPicPr>
            <p:cNvPr id="147532" name="Picture 52" descr="SNETmini최종사진 저해상도"/>
            <p:cNvPicPr>
              <a:picLocks noChangeAspect="1" noChangeArrowheads="1"/>
            </p:cNvPicPr>
            <p:nvPr/>
          </p:nvPicPr>
          <p:blipFill>
            <a:blip r:embed="rId5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1565" y="1979"/>
              <a:ext cx="2600" cy="1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7533" name="Picture 53" descr="제어 및 모니터링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800" y="2205"/>
              <a:ext cx="1736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7504" name="Group 54"/>
          <p:cNvGrpSpPr>
            <a:grpSpLocks noChangeAspect="1"/>
          </p:cNvGrpSpPr>
          <p:nvPr/>
        </p:nvGrpSpPr>
        <p:grpSpPr bwMode="auto">
          <a:xfrm>
            <a:off x="755650" y="3227388"/>
            <a:ext cx="1079500" cy="636587"/>
            <a:chOff x="1565" y="1979"/>
            <a:chExt cx="2600" cy="1532"/>
          </a:xfrm>
        </p:grpSpPr>
        <p:pic>
          <p:nvPicPr>
            <p:cNvPr id="147530" name="Picture 55" descr="SNETmini최종사진 저해상도"/>
            <p:cNvPicPr>
              <a:picLocks noChangeAspect="1" noChangeArrowheads="1"/>
            </p:cNvPicPr>
            <p:nvPr/>
          </p:nvPicPr>
          <p:blipFill>
            <a:blip r:embed="rId5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1565" y="1979"/>
              <a:ext cx="2600" cy="1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7531" name="Picture 56" descr="제어 및 모니터링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800" y="2205"/>
              <a:ext cx="1736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7505" name="Group 57"/>
          <p:cNvGrpSpPr>
            <a:grpSpLocks noChangeAspect="1"/>
          </p:cNvGrpSpPr>
          <p:nvPr/>
        </p:nvGrpSpPr>
        <p:grpSpPr bwMode="auto">
          <a:xfrm>
            <a:off x="755650" y="5086350"/>
            <a:ext cx="1079500" cy="636588"/>
            <a:chOff x="1565" y="1979"/>
            <a:chExt cx="2600" cy="1532"/>
          </a:xfrm>
        </p:grpSpPr>
        <p:pic>
          <p:nvPicPr>
            <p:cNvPr id="147528" name="Picture 58" descr="SNETmini최종사진 저해상도"/>
            <p:cNvPicPr>
              <a:picLocks noChangeAspect="1" noChangeArrowheads="1"/>
            </p:cNvPicPr>
            <p:nvPr/>
          </p:nvPicPr>
          <p:blipFill>
            <a:blip r:embed="rId5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1565" y="1979"/>
              <a:ext cx="2600" cy="1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7529" name="Picture 59" descr="제어 및 모니터링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800" y="2205"/>
              <a:ext cx="1736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7506" name="Picture 60" descr="PLUS2실외기그림자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0200" y="3203575"/>
            <a:ext cx="4238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507" name="Picture 61" descr="MCM-A202_Low해상도"/>
          <p:cNvPicPr>
            <a:picLocks noChangeAspect="1" noChangeArrowheads="1"/>
          </p:cNvPicPr>
          <p:nvPr/>
        </p:nvPicPr>
        <p:blipFill>
          <a:blip r:embed="rId8">
            <a:lum bright="10000" contrast="10000"/>
          </a:blip>
          <a:srcRect/>
          <a:stretch>
            <a:fillRect/>
          </a:stretch>
        </p:blipFill>
        <p:spPr bwMode="auto">
          <a:xfrm>
            <a:off x="4465638" y="1474788"/>
            <a:ext cx="3937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508" name="Picture 62" descr="MCM-A202_Low해상도"/>
          <p:cNvPicPr>
            <a:picLocks noChangeAspect="1" noChangeArrowheads="1"/>
          </p:cNvPicPr>
          <p:nvPr/>
        </p:nvPicPr>
        <p:blipFill>
          <a:blip r:embed="rId9">
            <a:lum bright="10000" contrast="10000"/>
          </a:blip>
          <a:srcRect/>
          <a:stretch>
            <a:fillRect/>
          </a:stretch>
        </p:blipFill>
        <p:spPr bwMode="auto">
          <a:xfrm>
            <a:off x="4465638" y="2482850"/>
            <a:ext cx="3937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509" name="Picture 63" descr="MCM-A202_Low해상도"/>
          <p:cNvPicPr>
            <a:picLocks noChangeAspect="1" noChangeArrowheads="1"/>
          </p:cNvPicPr>
          <p:nvPr/>
        </p:nvPicPr>
        <p:blipFill>
          <a:blip r:embed="rId10">
            <a:lum bright="10000" contrast="10000"/>
          </a:blip>
          <a:srcRect/>
          <a:stretch>
            <a:fillRect/>
          </a:stretch>
        </p:blipFill>
        <p:spPr bwMode="auto">
          <a:xfrm>
            <a:off x="2474913" y="3255963"/>
            <a:ext cx="52228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510" name="Picture 64" descr="MCM-A202_Low해상도"/>
          <p:cNvPicPr>
            <a:picLocks noChangeAspect="1" noChangeArrowheads="1"/>
          </p:cNvPicPr>
          <p:nvPr/>
        </p:nvPicPr>
        <p:blipFill>
          <a:blip r:embed="rId10">
            <a:lum bright="10000" contrast="10000"/>
          </a:blip>
          <a:srcRect/>
          <a:stretch>
            <a:fillRect/>
          </a:stretch>
        </p:blipFill>
        <p:spPr bwMode="auto">
          <a:xfrm>
            <a:off x="2474913" y="4264025"/>
            <a:ext cx="52228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511" name="Picture 65" descr="PLUS2실외기그림자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0200" y="4202113"/>
            <a:ext cx="4238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512" name="Picture 66" descr="PLUS2실외기그림자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19475" y="5067300"/>
            <a:ext cx="4238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513" name="Picture 67" descr="PLUS2실외기그림자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19475" y="5848350"/>
            <a:ext cx="4238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514" name="Picture 68" descr="4w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4356100"/>
            <a:ext cx="503237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515" name="Picture 69" descr="4w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8450" y="4356100"/>
            <a:ext cx="501650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516" name="Picture 70" descr="4w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5219700"/>
            <a:ext cx="503238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517" name="Picture 71" descr="4w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9163" y="5219700"/>
            <a:ext cx="501650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518" name="Picture 72" descr="4w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6011863"/>
            <a:ext cx="503238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519" name="Picture 73" descr="4w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9163" y="6011863"/>
            <a:ext cx="501650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520" name="Picture 74" descr="DVMP2중계기_최종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146675" y="1595438"/>
            <a:ext cx="72072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521" name="Picture 75" descr="DVMP2중계기_최종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148263" y="2589213"/>
            <a:ext cx="72072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522" name="Picture 76" descr="DVMP2중계기_최종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75013" y="3429000"/>
            <a:ext cx="72072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523" name="Picture 77" descr="DVMP2중계기_최종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76600" y="4427538"/>
            <a:ext cx="72072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524" name="Picture 78" descr="DVMP2중계기_최종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59038" y="5299075"/>
            <a:ext cx="72072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525" name="Picture 79" descr="DVMP2중계기_최종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59038" y="6083300"/>
            <a:ext cx="72072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1425" name="Text Box 81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건물제어사진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4141788"/>
            <a:ext cx="39751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3" name="Picture 3" descr="건물제어사진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5050" y="3567113"/>
            <a:ext cx="39751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4" name="Picture 4" descr="건물제어사진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5050" y="2970213"/>
            <a:ext cx="39751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5" name="Picture 5" descr="건물제어사진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2373313"/>
            <a:ext cx="39751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2374" name="Text Box 6"/>
          <p:cNvSpPr txBox="1">
            <a:spLocks noChangeArrowheads="1"/>
          </p:cNvSpPr>
          <p:nvPr/>
        </p:nvSpPr>
        <p:spPr bwMode="auto">
          <a:xfrm>
            <a:off x="5548313" y="1309688"/>
            <a:ext cx="109220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27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r>
              <a:rPr lang="ru-RU" altLang="ko-KR" sz="1800" b="1">
                <a:latin typeface="Arial Unicode MS" pitchFamily="34" charset="-128"/>
              </a:rPr>
              <a:t>Питание</a:t>
            </a:r>
            <a:endParaRPr lang="en-US" altLang="ko-KR" sz="1800" b="1">
              <a:latin typeface="Arial Unicode MS" pitchFamily="34" charset="-128"/>
            </a:endParaRPr>
          </a:p>
        </p:txBody>
      </p:sp>
      <p:sp>
        <p:nvSpPr>
          <p:cNvPr id="442375" name="Line 7"/>
          <p:cNvSpPr>
            <a:spLocks noChangeAspect="1" noChangeShapeType="1"/>
          </p:cNvSpPr>
          <p:nvPr/>
        </p:nvSpPr>
        <p:spPr bwMode="auto">
          <a:xfrm rot="5400000" flipV="1">
            <a:off x="2443163" y="1533525"/>
            <a:ext cx="0" cy="1584325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48488" name="Line 8"/>
          <p:cNvSpPr>
            <a:spLocks noChangeShapeType="1"/>
          </p:cNvSpPr>
          <p:nvPr/>
        </p:nvSpPr>
        <p:spPr bwMode="auto">
          <a:xfrm flipH="1" flipV="1">
            <a:off x="7402513" y="2093913"/>
            <a:ext cx="0" cy="3746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42377" name="Text Box 9"/>
          <p:cNvSpPr txBox="1">
            <a:spLocks noChangeArrowheads="1"/>
          </p:cNvSpPr>
          <p:nvPr/>
        </p:nvSpPr>
        <p:spPr bwMode="auto">
          <a:xfrm>
            <a:off x="3916363" y="3260725"/>
            <a:ext cx="1192212" cy="5175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r>
              <a:rPr lang="ru-RU" altLang="ko-KR" b="1">
                <a:latin typeface="Arial Unicode MS" pitchFamily="34" charset="-128"/>
              </a:rPr>
              <a:t>Модуль</a:t>
            </a:r>
          </a:p>
          <a:p>
            <a:r>
              <a:rPr lang="ru-RU" altLang="ko-KR" b="1">
                <a:latin typeface="Arial Unicode MS" pitchFamily="34" charset="-128"/>
              </a:rPr>
              <a:t>интерфейса</a:t>
            </a:r>
            <a:endParaRPr lang="en-US" altLang="ko-KR" b="1">
              <a:latin typeface="Arial Unicode MS" pitchFamily="34" charset="-128"/>
            </a:endParaRPr>
          </a:p>
        </p:txBody>
      </p:sp>
      <p:sp>
        <p:nvSpPr>
          <p:cNvPr id="442378" name="Text Box 10"/>
          <p:cNvSpPr txBox="1">
            <a:spLocks noChangeArrowheads="1"/>
          </p:cNvSpPr>
          <p:nvPr/>
        </p:nvSpPr>
        <p:spPr bwMode="auto">
          <a:xfrm>
            <a:off x="2684463" y="6127750"/>
            <a:ext cx="1092200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r>
              <a:rPr lang="en-US" altLang="ko-KR" b="1">
                <a:latin typeface="Arial Unicode MS" pitchFamily="34" charset="-128"/>
              </a:rPr>
              <a:t>S-NET mini</a:t>
            </a:r>
          </a:p>
        </p:txBody>
      </p:sp>
      <p:sp>
        <p:nvSpPr>
          <p:cNvPr id="442379" name="Text Box 11"/>
          <p:cNvSpPr txBox="1">
            <a:spLocks noChangeArrowheads="1"/>
          </p:cNvSpPr>
          <p:nvPr/>
        </p:nvSpPr>
        <p:spPr bwMode="auto">
          <a:xfrm>
            <a:off x="3114675" y="1420813"/>
            <a:ext cx="1743075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r>
              <a:rPr lang="en-US" altLang="ko-KR" sz="2400" b="1">
                <a:latin typeface="Arial Unicode MS" pitchFamily="34" charset="-128"/>
              </a:rPr>
              <a:t>S-NET mini</a:t>
            </a:r>
          </a:p>
        </p:txBody>
      </p:sp>
      <p:sp>
        <p:nvSpPr>
          <p:cNvPr id="148492" name="Text Box 12"/>
          <p:cNvSpPr txBox="1">
            <a:spLocks noChangeArrowheads="1"/>
          </p:cNvSpPr>
          <p:nvPr/>
        </p:nvSpPr>
        <p:spPr bwMode="auto">
          <a:xfrm>
            <a:off x="2197100" y="1985963"/>
            <a:ext cx="952500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b="1" i="1">
                <a:latin typeface="Arial Unicode MS" pitchFamily="34" charset="-128"/>
              </a:rPr>
              <a:t>Ethernet</a:t>
            </a:r>
          </a:p>
        </p:txBody>
      </p:sp>
      <p:sp>
        <p:nvSpPr>
          <p:cNvPr id="442381" name="Text Box 13"/>
          <p:cNvSpPr txBox="1">
            <a:spLocks noChangeArrowheads="1"/>
          </p:cNvSpPr>
          <p:nvPr/>
        </p:nvSpPr>
        <p:spPr bwMode="auto">
          <a:xfrm>
            <a:off x="2252663" y="3213100"/>
            <a:ext cx="1822450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r>
              <a:rPr lang="ru-RU" altLang="ko-KR" b="1">
                <a:latin typeface="Arial Unicode MS" pitchFamily="34" charset="-128"/>
              </a:rPr>
              <a:t>Центральный пульт</a:t>
            </a:r>
            <a:endParaRPr lang="en-US" altLang="ko-KR" b="1">
              <a:latin typeface="Arial Unicode MS" pitchFamily="34" charset="-128"/>
            </a:endParaRPr>
          </a:p>
        </p:txBody>
      </p:sp>
      <p:sp>
        <p:nvSpPr>
          <p:cNvPr id="442382" name="Line 14"/>
          <p:cNvSpPr>
            <a:spLocks noChangeAspect="1" noChangeShapeType="1"/>
          </p:cNvSpPr>
          <p:nvPr/>
        </p:nvSpPr>
        <p:spPr bwMode="auto">
          <a:xfrm flipV="1">
            <a:off x="1395413" y="2006600"/>
            <a:ext cx="0" cy="2027238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42383" name="Line 15"/>
          <p:cNvSpPr>
            <a:spLocks noChangeAspect="1" noChangeShapeType="1"/>
          </p:cNvSpPr>
          <p:nvPr/>
        </p:nvSpPr>
        <p:spPr bwMode="auto">
          <a:xfrm flipV="1">
            <a:off x="2771775" y="4089400"/>
            <a:ext cx="0" cy="482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42384" name="Line 16"/>
          <p:cNvSpPr>
            <a:spLocks noChangeAspect="1" noChangeShapeType="1"/>
          </p:cNvSpPr>
          <p:nvPr/>
        </p:nvSpPr>
        <p:spPr bwMode="auto">
          <a:xfrm rot="5400000" flipV="1">
            <a:off x="4059238" y="3746500"/>
            <a:ext cx="0" cy="28638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42385" name="Line 17"/>
          <p:cNvSpPr>
            <a:spLocks noChangeAspect="1" noChangeShapeType="1"/>
          </p:cNvSpPr>
          <p:nvPr/>
        </p:nvSpPr>
        <p:spPr bwMode="auto">
          <a:xfrm rot="5400000" flipV="1">
            <a:off x="4093369" y="3248819"/>
            <a:ext cx="0" cy="264318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42386" name="Line 18"/>
          <p:cNvSpPr>
            <a:spLocks noChangeAspect="1" noChangeShapeType="1"/>
          </p:cNvSpPr>
          <p:nvPr/>
        </p:nvSpPr>
        <p:spPr bwMode="auto">
          <a:xfrm rot="5400000" flipV="1">
            <a:off x="3416301" y="1882775"/>
            <a:ext cx="0" cy="41687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48499" name="Group 19"/>
          <p:cNvGrpSpPr>
            <a:grpSpLocks/>
          </p:cNvGrpSpPr>
          <p:nvPr/>
        </p:nvGrpSpPr>
        <p:grpSpPr bwMode="auto">
          <a:xfrm>
            <a:off x="6615113" y="2566988"/>
            <a:ext cx="1574800" cy="1138237"/>
            <a:chOff x="5647" y="527"/>
            <a:chExt cx="1950" cy="1270"/>
          </a:xfrm>
        </p:grpSpPr>
        <p:pic>
          <p:nvPicPr>
            <p:cNvPr id="148543" name="Picture 20" descr="0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47" y="527"/>
              <a:ext cx="1950" cy="1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8544" name="Picture 21" descr="엘리베이터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95" y="617"/>
              <a:ext cx="421" cy="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8545" name="Picture 22" descr="프린터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985" y="1298"/>
              <a:ext cx="454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8546" name="Picture 23" descr="가로등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05" y="617"/>
              <a:ext cx="464" cy="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8547" name="Picture 24" descr="PC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939" y="754"/>
              <a:ext cx="498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8548" name="Picture 25" descr="백열등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760" y="1343"/>
              <a:ext cx="454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8549" name="Picture 26" descr="TV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350" y="1253"/>
              <a:ext cx="577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42395" name="Picture 27" descr="변전소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89725" y="1201738"/>
            <a:ext cx="1385888" cy="9398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148501" name="Text Box 28"/>
          <p:cNvSpPr txBox="1">
            <a:spLocks noChangeArrowheads="1"/>
          </p:cNvSpPr>
          <p:nvPr/>
        </p:nvSpPr>
        <p:spPr bwMode="auto">
          <a:xfrm rot="-5400000">
            <a:off x="711200" y="3062288"/>
            <a:ext cx="952500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b="1" i="1">
                <a:latin typeface="Arial Unicode MS" pitchFamily="34" charset="-128"/>
              </a:rPr>
              <a:t>Ethernet</a:t>
            </a:r>
          </a:p>
        </p:txBody>
      </p:sp>
      <p:sp>
        <p:nvSpPr>
          <p:cNvPr id="442397" name="Text Box 29"/>
          <p:cNvSpPr txBox="1">
            <a:spLocks noChangeArrowheads="1"/>
          </p:cNvSpPr>
          <p:nvPr/>
        </p:nvSpPr>
        <p:spPr bwMode="auto">
          <a:xfrm>
            <a:off x="5148263" y="2959100"/>
            <a:ext cx="1524000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r"/>
            <a:r>
              <a:rPr lang="ru-RU" altLang="ko-KR" b="1">
                <a:latin typeface="Arial Unicode MS" pitchFamily="34" charset="-128"/>
              </a:rPr>
              <a:t>Общая нагрузка</a:t>
            </a:r>
            <a:endParaRPr lang="en-US" altLang="ko-KR" b="1">
              <a:latin typeface="Arial Unicode MS" pitchFamily="34" charset="-128"/>
            </a:endParaRPr>
          </a:p>
        </p:txBody>
      </p:sp>
      <p:grpSp>
        <p:nvGrpSpPr>
          <p:cNvPr id="148503" name="Group 30"/>
          <p:cNvGrpSpPr>
            <a:grpSpLocks/>
          </p:cNvGrpSpPr>
          <p:nvPr/>
        </p:nvGrpSpPr>
        <p:grpSpPr bwMode="auto">
          <a:xfrm>
            <a:off x="755650" y="1770063"/>
            <a:ext cx="1295400" cy="1044575"/>
            <a:chOff x="4559" y="595"/>
            <a:chExt cx="919" cy="817"/>
          </a:xfrm>
        </p:grpSpPr>
        <p:pic>
          <p:nvPicPr>
            <p:cNvPr id="148541" name="Picture 31" descr="j0223568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59" y="595"/>
              <a:ext cx="55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8542" name="Picture 32" descr="j0223568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921" y="618"/>
              <a:ext cx="55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8504" name="WordArt 33"/>
          <p:cNvSpPr>
            <a:spLocks noChangeArrowheads="1" noChangeShapeType="1" noTextEdit="1"/>
          </p:cNvSpPr>
          <p:nvPr/>
        </p:nvSpPr>
        <p:spPr bwMode="auto">
          <a:xfrm>
            <a:off x="684213" y="2166938"/>
            <a:ext cx="1439862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i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17961" dir="2700000" algn="ctr" rotWithShape="0">
                    <a:schemeClr val="tx1"/>
                  </a:outerShdw>
                </a:effectLst>
                <a:latin typeface="Arial Narrow"/>
              </a:rPr>
              <a:t>NETWORK</a:t>
            </a:r>
            <a:endParaRPr lang="ru-RU" sz="3600" b="1" i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17961" dir="2700000" algn="ctr" rotWithShape="0">
                  <a:schemeClr val="tx1"/>
                </a:outerShdw>
              </a:effectLst>
              <a:latin typeface="Arial Narrow"/>
            </a:endParaRPr>
          </a:p>
        </p:txBody>
      </p:sp>
      <p:pic>
        <p:nvPicPr>
          <p:cNvPr id="442402" name="Picture 34" descr="PLUS2실외기그림자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64163" y="3654425"/>
            <a:ext cx="361950" cy="576263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148506" name="Picture 35" descr="MCM-A202_Low해상도"/>
          <p:cNvPicPr>
            <a:picLocks noChangeAspect="1" noChangeArrowheads="1"/>
          </p:cNvPicPr>
          <p:nvPr/>
        </p:nvPicPr>
        <p:blipFill>
          <a:blip r:embed="rId13">
            <a:lum bright="10000" contrast="10000"/>
          </a:blip>
          <a:srcRect/>
          <a:stretch>
            <a:fillRect/>
          </a:stretch>
        </p:blipFill>
        <p:spPr bwMode="auto">
          <a:xfrm>
            <a:off x="2960688" y="4922838"/>
            <a:ext cx="45878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507" name="Picture 36" descr="DVMP2중계기_최종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067175" y="3833813"/>
            <a:ext cx="93503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2405" name="Picture 37" descr="PLUS2실외기그림자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64163" y="4270375"/>
            <a:ext cx="361950" cy="576263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442406" name="Picture 38" descr="PLUS2실외기그림자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64163" y="4889500"/>
            <a:ext cx="361950" cy="576263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148510" name="Picture 39" descr="DVMP2중계기_최종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067175" y="4427538"/>
            <a:ext cx="93503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511" name="Picture 40" descr="DVMP2중계기_최종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067175" y="5029200"/>
            <a:ext cx="93503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2409" name="Line 41"/>
          <p:cNvSpPr>
            <a:spLocks noChangeAspect="1" noChangeShapeType="1"/>
          </p:cNvSpPr>
          <p:nvPr/>
        </p:nvSpPr>
        <p:spPr bwMode="auto">
          <a:xfrm rot="5400000" flipV="1">
            <a:off x="4452144" y="4761706"/>
            <a:ext cx="0" cy="206533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442410" name="Picture 42" descr="PLUS2실외기그림자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57813" y="5505450"/>
            <a:ext cx="361950" cy="576263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148514" name="Picture 43" descr="DVMP2중계기_최종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060825" y="5645150"/>
            <a:ext cx="93503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515" name="Line 44"/>
          <p:cNvSpPr>
            <a:spLocks noChangeShapeType="1"/>
          </p:cNvSpPr>
          <p:nvPr/>
        </p:nvSpPr>
        <p:spPr bwMode="auto">
          <a:xfrm>
            <a:off x="5724525" y="5840413"/>
            <a:ext cx="16557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8516" name="Line 45"/>
          <p:cNvSpPr>
            <a:spLocks noChangeShapeType="1"/>
          </p:cNvSpPr>
          <p:nvPr/>
        </p:nvSpPr>
        <p:spPr bwMode="auto">
          <a:xfrm>
            <a:off x="5724525" y="5191125"/>
            <a:ext cx="16557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8517" name="Line 46"/>
          <p:cNvSpPr>
            <a:spLocks noChangeShapeType="1"/>
          </p:cNvSpPr>
          <p:nvPr/>
        </p:nvSpPr>
        <p:spPr bwMode="auto">
          <a:xfrm>
            <a:off x="5724525" y="4543425"/>
            <a:ext cx="16557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8518" name="Line 47"/>
          <p:cNvSpPr>
            <a:spLocks noChangeShapeType="1"/>
          </p:cNvSpPr>
          <p:nvPr/>
        </p:nvSpPr>
        <p:spPr bwMode="auto">
          <a:xfrm>
            <a:off x="5724525" y="3967163"/>
            <a:ext cx="16557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48519" name="Group 48"/>
          <p:cNvGrpSpPr>
            <a:grpSpLocks/>
          </p:cNvGrpSpPr>
          <p:nvPr/>
        </p:nvGrpSpPr>
        <p:grpSpPr bwMode="auto">
          <a:xfrm>
            <a:off x="2700338" y="5551488"/>
            <a:ext cx="1008062" cy="593725"/>
            <a:chOff x="1701" y="3566"/>
            <a:chExt cx="635" cy="374"/>
          </a:xfrm>
        </p:grpSpPr>
        <p:pic>
          <p:nvPicPr>
            <p:cNvPr id="442417" name="Picture 49" descr="SNETmini최종사진 저해상도"/>
            <p:cNvPicPr>
              <a:picLocks noChangeAspect="1" noChangeArrowheads="1"/>
            </p:cNvPicPr>
            <p:nvPr/>
          </p:nvPicPr>
          <p:blipFill>
            <a:blip r:embed="rId15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1701" y="3566"/>
              <a:ext cx="635" cy="374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tx1"/>
              </a:outerShdw>
            </a:effectLst>
          </p:spPr>
        </p:pic>
        <p:pic>
          <p:nvPicPr>
            <p:cNvPr id="148540" name="Picture 50" descr="제어 및 모니터링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758" y="3621"/>
              <a:ext cx="424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8520" name="Group 51"/>
          <p:cNvGrpSpPr>
            <a:grpSpLocks/>
          </p:cNvGrpSpPr>
          <p:nvPr/>
        </p:nvGrpSpPr>
        <p:grpSpPr bwMode="auto">
          <a:xfrm>
            <a:off x="1619250" y="4891088"/>
            <a:ext cx="1008063" cy="593725"/>
            <a:chOff x="1020" y="3150"/>
            <a:chExt cx="635" cy="374"/>
          </a:xfrm>
        </p:grpSpPr>
        <p:pic>
          <p:nvPicPr>
            <p:cNvPr id="442420" name="Picture 52" descr="SNETmini최종사진 저해상도"/>
            <p:cNvPicPr>
              <a:picLocks noChangeAspect="1" noChangeArrowheads="1"/>
            </p:cNvPicPr>
            <p:nvPr/>
          </p:nvPicPr>
          <p:blipFill>
            <a:blip r:embed="rId15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1020" y="3150"/>
              <a:ext cx="635" cy="374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tx1"/>
              </a:outerShdw>
            </a:effectLst>
          </p:spPr>
        </p:pic>
        <p:pic>
          <p:nvPicPr>
            <p:cNvPr id="148538" name="Picture 53" descr="제어 및 모니터링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077" y="3205"/>
              <a:ext cx="424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2422" name="Text Box 54"/>
          <p:cNvSpPr txBox="1">
            <a:spLocks noChangeArrowheads="1"/>
          </p:cNvSpPr>
          <p:nvPr/>
        </p:nvSpPr>
        <p:spPr bwMode="auto">
          <a:xfrm>
            <a:off x="1549400" y="5486400"/>
            <a:ext cx="1092200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r>
              <a:rPr lang="en-US" altLang="ko-KR" b="1">
                <a:latin typeface="Arial Unicode MS" pitchFamily="34" charset="-128"/>
              </a:rPr>
              <a:t>S-NET mini</a:t>
            </a:r>
          </a:p>
        </p:txBody>
      </p:sp>
      <p:grpSp>
        <p:nvGrpSpPr>
          <p:cNvPr id="148522" name="Group 55"/>
          <p:cNvGrpSpPr>
            <a:grpSpLocks/>
          </p:cNvGrpSpPr>
          <p:nvPr/>
        </p:nvGrpSpPr>
        <p:grpSpPr bwMode="auto">
          <a:xfrm>
            <a:off x="3203575" y="1827213"/>
            <a:ext cx="1584325" cy="933450"/>
            <a:chOff x="2018" y="1118"/>
            <a:chExt cx="998" cy="588"/>
          </a:xfrm>
        </p:grpSpPr>
        <p:pic>
          <p:nvPicPr>
            <p:cNvPr id="442424" name="Picture 56" descr="SNETmini최종사진 저해상도"/>
            <p:cNvPicPr>
              <a:picLocks noChangeAspect="1" noChangeArrowheads="1"/>
            </p:cNvPicPr>
            <p:nvPr/>
          </p:nvPicPr>
          <p:blipFill>
            <a:blip r:embed="rId17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2018" y="1118"/>
              <a:ext cx="998" cy="588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tx1"/>
              </a:outerShdw>
            </a:effectLst>
          </p:spPr>
        </p:pic>
        <p:pic>
          <p:nvPicPr>
            <p:cNvPr id="148536" name="Picture 57" descr="제어 및 모니터링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2108" y="1205"/>
              <a:ext cx="667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42426" name="Picture 58" descr="MCCB 스위치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011863" y="3735388"/>
            <a:ext cx="576262" cy="466725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442427" name="Picture 59" descr="MCCB 스위치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011863" y="4292600"/>
            <a:ext cx="576262" cy="466725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442428" name="Picture 60" descr="MCCB 스위치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011863" y="4940300"/>
            <a:ext cx="576262" cy="466725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442429" name="Picture 61" descr="MCCB 스위치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011863" y="5589588"/>
            <a:ext cx="576262" cy="466725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148527" name="Picture 62" descr="MCM-A202_Low해상도"/>
          <p:cNvPicPr>
            <a:picLocks noChangeAspect="1" noChangeArrowheads="1"/>
          </p:cNvPicPr>
          <p:nvPr/>
        </p:nvPicPr>
        <p:blipFill>
          <a:blip r:embed="rId13">
            <a:lum bright="10000" contrast="10000"/>
          </a:blip>
          <a:srcRect/>
          <a:stretch>
            <a:fillRect/>
          </a:stretch>
        </p:blipFill>
        <p:spPr bwMode="auto">
          <a:xfrm>
            <a:off x="2959100" y="4327525"/>
            <a:ext cx="4587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528" name="Picture 63" descr="DMS최종사진4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65188" y="3679825"/>
            <a:ext cx="976312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2432" name="Line 64"/>
          <p:cNvSpPr>
            <a:spLocks noChangeShapeType="1"/>
          </p:cNvSpPr>
          <p:nvPr/>
        </p:nvSpPr>
        <p:spPr bwMode="auto">
          <a:xfrm flipH="1">
            <a:off x="2771775" y="3967163"/>
            <a:ext cx="215900" cy="1285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48530" name="Picture 65" descr="MCM-A202_Low해상도"/>
          <p:cNvPicPr>
            <a:picLocks noChangeAspect="1" noChangeArrowheads="1"/>
          </p:cNvPicPr>
          <p:nvPr/>
        </p:nvPicPr>
        <p:blipFill>
          <a:blip r:embed="rId13">
            <a:lum bright="10000" contrast="10000"/>
          </a:blip>
          <a:srcRect/>
          <a:stretch>
            <a:fillRect/>
          </a:stretch>
        </p:blipFill>
        <p:spPr bwMode="auto">
          <a:xfrm>
            <a:off x="2960688" y="3717925"/>
            <a:ext cx="45878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532" name="Text Box 67"/>
          <p:cNvSpPr txBox="1">
            <a:spLocks noChangeArrowheads="1"/>
          </p:cNvSpPr>
          <p:nvPr/>
        </p:nvSpPr>
        <p:spPr bwMode="auto">
          <a:xfrm>
            <a:off x="525463" y="846138"/>
            <a:ext cx="5629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400" b="1">
                <a:latin typeface="Arial Unicode MS" pitchFamily="34" charset="-128"/>
              </a:rPr>
              <a:t>S-NET mini </a:t>
            </a:r>
            <a:r>
              <a:rPr lang="ru-RU" altLang="ko-KR" sz="2400" b="1">
                <a:latin typeface="Arial Unicode MS" pitchFamily="34" charset="-128"/>
              </a:rPr>
              <a:t>– диаграмма подключения</a:t>
            </a:r>
            <a:endParaRPr lang="en-US" altLang="ko-KR" sz="24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48533" name="WordArt 68"/>
          <p:cNvSpPr>
            <a:spLocks noChangeArrowheads="1" noChangeShapeType="1" noTextEdit="1"/>
          </p:cNvSpPr>
          <p:nvPr/>
        </p:nvSpPr>
        <p:spPr bwMode="auto">
          <a:xfrm>
            <a:off x="971550" y="4389438"/>
            <a:ext cx="803275" cy="298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i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33"/>
                    </a:gs>
                    <a:gs pos="50000">
                      <a:srgbClr val="FFFF66"/>
                    </a:gs>
                    <a:gs pos="100000">
                      <a:srgbClr val="FF9933"/>
                    </a:gs>
                  </a:gsLst>
                  <a:lin ang="5400000" scaled="1"/>
                </a:gradFill>
                <a:effectLst>
                  <a:outerShdw dist="17961" dir="2700000" algn="ctr" rotWithShape="0">
                    <a:schemeClr val="tx1"/>
                  </a:outerShdw>
                </a:effectLst>
                <a:latin typeface="Arial Narrow"/>
              </a:rPr>
              <a:t>DMS</a:t>
            </a:r>
            <a:endParaRPr lang="ru-RU" sz="3600" b="1" i="1" kern="10">
              <a:ln w="95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9933"/>
                  </a:gs>
                  <a:gs pos="50000">
                    <a:srgbClr val="FFFF66"/>
                  </a:gs>
                  <a:gs pos="100000">
                    <a:srgbClr val="FF9933"/>
                  </a:gs>
                </a:gsLst>
                <a:lin ang="5400000" scaled="1"/>
              </a:gradFill>
              <a:effectLst>
                <a:outerShdw dist="17961" dir="2700000" algn="ctr" rotWithShape="0">
                  <a:schemeClr val="tx1"/>
                </a:outerShdw>
              </a:effectLst>
              <a:latin typeface="Arial Narrow"/>
            </a:endParaRPr>
          </a:p>
        </p:txBody>
      </p:sp>
      <p:sp>
        <p:nvSpPr>
          <p:cNvPr id="442437" name="Text Box 69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577850" y="877888"/>
            <a:ext cx="57070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000" b="1">
                <a:latin typeface="Arial Unicode MS" pitchFamily="34" charset="-128"/>
              </a:rPr>
              <a:t>Подключение к контроллерам нижнего уровня</a:t>
            </a:r>
            <a:endParaRPr lang="en-US" altLang="ko-KR" sz="2000" b="1">
              <a:latin typeface="Arial Unicode MS" pitchFamily="34" charset="-128"/>
              <a:cs typeface="Times New Roman" pitchFamily="18" charset="0"/>
            </a:endParaRPr>
          </a:p>
        </p:txBody>
      </p:sp>
      <p:graphicFrame>
        <p:nvGraphicFramePr>
          <p:cNvPr id="149554" name="Group 50"/>
          <p:cNvGraphicFramePr>
            <a:graphicFrameLocks noGrp="1"/>
          </p:cNvGraphicFramePr>
          <p:nvPr/>
        </p:nvGraphicFramePr>
        <p:xfrm>
          <a:off x="457200" y="1484313"/>
          <a:ext cx="8291513" cy="4749421"/>
        </p:xfrm>
        <a:graphic>
          <a:graphicData uri="http://schemas.openxmlformats.org/drawingml/2006/table">
            <a:tbl>
              <a:tblPr/>
              <a:tblGrid>
                <a:gridCol w="2386013"/>
                <a:gridCol w="1614487"/>
                <a:gridCol w="1843088"/>
                <a:gridCol w="2447925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Прибор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Модель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S-NET mini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Режим </a:t>
                      </a: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опроса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Примечание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136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MIM-D00(C)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Групповой режим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Индивид. режим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 </a:t>
                      </a: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До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4 DMS </a:t>
                      </a: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256 </a:t>
                      </a: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внутренних </a:t>
                      </a: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б</a:t>
                      </a: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локов)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Управление по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адресу 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MAIN/RMC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11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MCM-A202(C)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MCM-A202A(C)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Индивидуальный режим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 </a:t>
                      </a: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Д</a:t>
                      </a: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16 </a:t>
                      </a: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центральных пультов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 </a:t>
                      </a: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Управление только по адресу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MAIN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41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MIM-B04A(C)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MIM-B13(C)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MIM-B13A(C)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Индивидуальный режим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 </a:t>
                      </a: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Д</a:t>
                      </a: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16 </a:t>
                      </a: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модулей интерфейса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 </a:t>
                      </a: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Управление только по адресу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MAIN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49535" name="Picture 31" descr="DMS최종사진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8400" y="2349500"/>
            <a:ext cx="1079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36" name="Picture 32" descr="MCM-A202_Low해상도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/>
          <a:stretch>
            <a:fillRect/>
          </a:stretch>
        </p:blipFill>
        <p:spPr bwMode="auto">
          <a:xfrm>
            <a:off x="1384300" y="3735388"/>
            <a:ext cx="7191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37" name="Picture 33" descr="DVMP2중계기_최종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6050" y="5189538"/>
            <a:ext cx="1354138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38" name="Text Box 34"/>
          <p:cNvSpPr txBox="1">
            <a:spLocks noChangeArrowheads="1"/>
          </p:cNvSpPr>
          <p:nvPr/>
        </p:nvSpPr>
        <p:spPr bwMode="auto">
          <a:xfrm>
            <a:off x="1905000" y="2994025"/>
            <a:ext cx="67468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latin typeface="Arial Unicode MS" pitchFamily="34" charset="-128"/>
              </a:rPr>
              <a:t>DMS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49539" name="Text Box 35"/>
          <p:cNvSpPr txBox="1">
            <a:spLocks noChangeArrowheads="1"/>
          </p:cNvSpPr>
          <p:nvPr/>
        </p:nvSpPr>
        <p:spPr bwMode="auto">
          <a:xfrm>
            <a:off x="582613" y="4500563"/>
            <a:ext cx="209708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600" b="1">
                <a:latin typeface="Arial Unicode MS" pitchFamily="34" charset="-128"/>
              </a:rPr>
              <a:t>Центральный пульт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49541" name="Text Box 37"/>
          <p:cNvSpPr txBox="1">
            <a:spLocks noChangeArrowheads="1"/>
          </p:cNvSpPr>
          <p:nvPr/>
        </p:nvSpPr>
        <p:spPr bwMode="auto">
          <a:xfrm>
            <a:off x="522288" y="5711825"/>
            <a:ext cx="2159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600" b="1">
                <a:latin typeface="Arial Unicode MS" pitchFamily="34" charset="-128"/>
              </a:rPr>
              <a:t>Модуль интерфейса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pic>
        <p:nvPicPr>
          <p:cNvPr id="149542" name="Picture 38" descr="DVMP중계기_PC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4038" y="5189538"/>
            <a:ext cx="719137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5897" name="Text Box 41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3" name="Line 5"/>
          <p:cNvSpPr>
            <a:spLocks noChangeShapeType="1"/>
          </p:cNvSpPr>
          <p:nvPr/>
        </p:nvSpPr>
        <p:spPr bwMode="auto">
          <a:xfrm flipV="1">
            <a:off x="2413000" y="4811713"/>
            <a:ext cx="3527425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50534" name="Line 6"/>
          <p:cNvSpPr>
            <a:spLocks noChangeShapeType="1"/>
          </p:cNvSpPr>
          <p:nvPr/>
        </p:nvSpPr>
        <p:spPr bwMode="auto">
          <a:xfrm flipV="1">
            <a:off x="2413000" y="3484563"/>
            <a:ext cx="3527425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50535" name="Line 7"/>
          <p:cNvSpPr>
            <a:spLocks noChangeShapeType="1"/>
          </p:cNvSpPr>
          <p:nvPr/>
        </p:nvSpPr>
        <p:spPr bwMode="auto">
          <a:xfrm>
            <a:off x="1836738" y="2133600"/>
            <a:ext cx="417671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50536" name="Picture 8" descr="DVMP2중계기_최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4600" y="3184525"/>
            <a:ext cx="1868488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7" name="Text Box 9"/>
          <p:cNvSpPr txBox="1">
            <a:spLocks noChangeArrowheads="1"/>
          </p:cNvSpPr>
          <p:nvPr/>
        </p:nvSpPr>
        <p:spPr bwMode="auto">
          <a:xfrm>
            <a:off x="3749675" y="2847975"/>
            <a:ext cx="111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800" b="1">
                <a:latin typeface="Arial Unicode MS" pitchFamily="34" charset="-128"/>
              </a:rPr>
              <a:t>MIM-B13</a:t>
            </a:r>
          </a:p>
        </p:txBody>
      </p:sp>
      <p:pic>
        <p:nvPicPr>
          <p:cNvPr id="150538" name="Picture 10" descr="DVMP2중계기_최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4600" y="4481513"/>
            <a:ext cx="186848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9" name="Text Box 11"/>
          <p:cNvSpPr txBox="1">
            <a:spLocks noChangeArrowheads="1"/>
          </p:cNvSpPr>
          <p:nvPr/>
        </p:nvSpPr>
        <p:spPr bwMode="auto">
          <a:xfrm>
            <a:off x="3749675" y="4137025"/>
            <a:ext cx="126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800" b="1">
                <a:latin typeface="Arial Unicode MS" pitchFamily="34" charset="-128"/>
              </a:rPr>
              <a:t>MIM-B13A</a:t>
            </a:r>
          </a:p>
        </p:txBody>
      </p:sp>
      <p:pic>
        <p:nvPicPr>
          <p:cNvPr id="150540" name="Picture 12" descr="DVMP중계기_PCB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7463" y="1835150"/>
            <a:ext cx="100806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41" name="Text Box 13"/>
          <p:cNvSpPr txBox="1">
            <a:spLocks noChangeArrowheads="1"/>
          </p:cNvSpPr>
          <p:nvPr/>
        </p:nvSpPr>
        <p:spPr bwMode="auto">
          <a:xfrm>
            <a:off x="3708400" y="1484313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800" b="1">
                <a:latin typeface="Arial Unicode MS" pitchFamily="34" charset="-128"/>
              </a:rPr>
              <a:t>MIM-B04A</a:t>
            </a:r>
          </a:p>
        </p:txBody>
      </p:sp>
      <p:sp>
        <p:nvSpPr>
          <p:cNvPr id="150542" name="Line 14"/>
          <p:cNvSpPr>
            <a:spLocks noChangeShapeType="1"/>
          </p:cNvSpPr>
          <p:nvPr/>
        </p:nvSpPr>
        <p:spPr bwMode="auto">
          <a:xfrm flipV="1">
            <a:off x="2413000" y="6042025"/>
            <a:ext cx="3527425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50543" name="Picture 15" descr="DVMP2중계기_최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4600" y="5713413"/>
            <a:ext cx="186848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44" name="Text Box 16"/>
          <p:cNvSpPr txBox="1">
            <a:spLocks noChangeArrowheads="1"/>
          </p:cNvSpPr>
          <p:nvPr/>
        </p:nvSpPr>
        <p:spPr bwMode="auto">
          <a:xfrm>
            <a:off x="3749675" y="5368925"/>
            <a:ext cx="126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800" b="1">
                <a:latin typeface="Arial Unicode MS" pitchFamily="34" charset="-128"/>
              </a:rPr>
              <a:t>MIM-B13A</a:t>
            </a:r>
          </a:p>
        </p:txBody>
      </p:sp>
      <p:sp>
        <p:nvSpPr>
          <p:cNvPr id="150545" name="Line 17"/>
          <p:cNvSpPr>
            <a:spLocks noChangeShapeType="1"/>
          </p:cNvSpPr>
          <p:nvPr/>
        </p:nvSpPr>
        <p:spPr bwMode="auto">
          <a:xfrm flipH="1">
            <a:off x="2413000" y="2133600"/>
            <a:ext cx="0" cy="388778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50546" name="AutoShape 18"/>
          <p:cNvSpPr>
            <a:spLocks noChangeArrowheads="1"/>
          </p:cNvSpPr>
          <p:nvPr/>
        </p:nvSpPr>
        <p:spPr bwMode="auto">
          <a:xfrm>
            <a:off x="6038850" y="2132013"/>
            <a:ext cx="1079500" cy="446087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CAC</a:t>
            </a:r>
          </a:p>
        </p:txBody>
      </p:sp>
      <p:sp>
        <p:nvSpPr>
          <p:cNvPr id="150547" name="AutoShape 19"/>
          <p:cNvSpPr>
            <a:spLocks noChangeArrowheads="1"/>
          </p:cNvSpPr>
          <p:nvPr/>
        </p:nvSpPr>
        <p:spPr bwMode="auto">
          <a:xfrm>
            <a:off x="7165975" y="1628775"/>
            <a:ext cx="1079500" cy="446088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DVM HR</a:t>
            </a:r>
          </a:p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(R407C)</a:t>
            </a:r>
          </a:p>
        </p:txBody>
      </p:sp>
      <p:sp>
        <p:nvSpPr>
          <p:cNvPr id="150548" name="AutoShape 20"/>
          <p:cNvSpPr>
            <a:spLocks noChangeArrowheads="1"/>
          </p:cNvSpPr>
          <p:nvPr/>
        </p:nvSpPr>
        <p:spPr bwMode="auto">
          <a:xfrm>
            <a:off x="7165975" y="2132013"/>
            <a:ext cx="1079500" cy="446087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Mini DVM</a:t>
            </a:r>
          </a:p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(R407C)</a:t>
            </a:r>
          </a:p>
        </p:txBody>
      </p:sp>
      <p:sp>
        <p:nvSpPr>
          <p:cNvPr id="150549" name="AutoShape 21"/>
          <p:cNvSpPr>
            <a:spLocks noChangeArrowheads="1"/>
          </p:cNvSpPr>
          <p:nvPr/>
        </p:nvSpPr>
        <p:spPr bwMode="auto">
          <a:xfrm>
            <a:off x="7165975" y="2981325"/>
            <a:ext cx="1079500" cy="446088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FJM</a:t>
            </a:r>
          </a:p>
        </p:txBody>
      </p:sp>
      <p:sp>
        <p:nvSpPr>
          <p:cNvPr id="150550" name="AutoShape 22"/>
          <p:cNvSpPr>
            <a:spLocks noChangeArrowheads="1"/>
          </p:cNvSpPr>
          <p:nvPr/>
        </p:nvSpPr>
        <p:spPr bwMode="auto">
          <a:xfrm>
            <a:off x="6038850" y="3498850"/>
            <a:ext cx="1079500" cy="446088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ERV</a:t>
            </a:r>
          </a:p>
        </p:txBody>
      </p:sp>
      <p:sp>
        <p:nvSpPr>
          <p:cNvPr id="150551" name="AutoShape 23"/>
          <p:cNvSpPr>
            <a:spLocks noChangeArrowheads="1"/>
          </p:cNvSpPr>
          <p:nvPr/>
        </p:nvSpPr>
        <p:spPr bwMode="auto">
          <a:xfrm>
            <a:off x="7165975" y="3484563"/>
            <a:ext cx="1079500" cy="446087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Mini DVM</a:t>
            </a:r>
          </a:p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(R410A)</a:t>
            </a:r>
          </a:p>
        </p:txBody>
      </p:sp>
      <p:sp>
        <p:nvSpPr>
          <p:cNvPr id="150552" name="AutoShape 24"/>
          <p:cNvSpPr>
            <a:spLocks noChangeArrowheads="1"/>
          </p:cNvSpPr>
          <p:nvPr/>
        </p:nvSpPr>
        <p:spPr bwMode="auto">
          <a:xfrm>
            <a:off x="6038850" y="2981325"/>
            <a:ext cx="1079500" cy="446088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DVM Plus II</a:t>
            </a:r>
          </a:p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HR II</a:t>
            </a:r>
          </a:p>
        </p:txBody>
      </p:sp>
      <p:sp>
        <p:nvSpPr>
          <p:cNvPr id="150553" name="AutoShape 25"/>
          <p:cNvSpPr>
            <a:spLocks noChangeArrowheads="1"/>
          </p:cNvSpPr>
          <p:nvPr/>
        </p:nvSpPr>
        <p:spPr bwMode="auto">
          <a:xfrm>
            <a:off x="5943600" y="5792788"/>
            <a:ext cx="1292225" cy="488950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1905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DVM Plus III</a:t>
            </a:r>
          </a:p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HR III</a:t>
            </a:r>
          </a:p>
        </p:txBody>
      </p:sp>
      <p:sp>
        <p:nvSpPr>
          <p:cNvPr id="150554" name="AutoShape 26"/>
          <p:cNvSpPr>
            <a:spLocks noChangeArrowheads="1"/>
          </p:cNvSpPr>
          <p:nvPr/>
        </p:nvSpPr>
        <p:spPr bwMode="auto">
          <a:xfrm>
            <a:off x="6038850" y="1628775"/>
            <a:ext cx="1079500" cy="446088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DVM</a:t>
            </a:r>
          </a:p>
        </p:txBody>
      </p:sp>
      <p:sp>
        <p:nvSpPr>
          <p:cNvPr id="150555" name="AutoShape 27"/>
          <p:cNvSpPr>
            <a:spLocks noChangeArrowheads="1"/>
          </p:cNvSpPr>
          <p:nvPr/>
        </p:nvSpPr>
        <p:spPr bwMode="auto">
          <a:xfrm>
            <a:off x="7165975" y="4308475"/>
            <a:ext cx="1079500" cy="446088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FJM</a:t>
            </a:r>
          </a:p>
        </p:txBody>
      </p:sp>
      <p:sp>
        <p:nvSpPr>
          <p:cNvPr id="150556" name="AutoShape 28"/>
          <p:cNvSpPr>
            <a:spLocks noChangeArrowheads="1"/>
          </p:cNvSpPr>
          <p:nvPr/>
        </p:nvSpPr>
        <p:spPr bwMode="auto">
          <a:xfrm>
            <a:off x="6038850" y="4824413"/>
            <a:ext cx="1079500" cy="446087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ERV</a:t>
            </a:r>
          </a:p>
        </p:txBody>
      </p:sp>
      <p:sp>
        <p:nvSpPr>
          <p:cNvPr id="150557" name="AutoShape 29"/>
          <p:cNvSpPr>
            <a:spLocks noChangeArrowheads="1"/>
          </p:cNvSpPr>
          <p:nvPr/>
        </p:nvSpPr>
        <p:spPr bwMode="auto">
          <a:xfrm>
            <a:off x="7165975" y="4810125"/>
            <a:ext cx="1079500" cy="446088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Mini DVM</a:t>
            </a:r>
          </a:p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(R410A)</a:t>
            </a:r>
          </a:p>
        </p:txBody>
      </p:sp>
      <p:sp>
        <p:nvSpPr>
          <p:cNvPr id="150558" name="AutoShape 30"/>
          <p:cNvSpPr>
            <a:spLocks noChangeArrowheads="1"/>
          </p:cNvSpPr>
          <p:nvPr/>
        </p:nvSpPr>
        <p:spPr bwMode="auto">
          <a:xfrm>
            <a:off x="6038850" y="4308475"/>
            <a:ext cx="1079500" cy="446088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DVM Plus II</a:t>
            </a:r>
          </a:p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HR II</a:t>
            </a:r>
          </a:p>
        </p:txBody>
      </p:sp>
      <p:sp>
        <p:nvSpPr>
          <p:cNvPr id="150559" name="AutoShape 31"/>
          <p:cNvSpPr>
            <a:spLocks noChangeArrowheads="1"/>
          </p:cNvSpPr>
          <p:nvPr/>
        </p:nvSpPr>
        <p:spPr bwMode="auto">
          <a:xfrm>
            <a:off x="2717800" y="1773238"/>
            <a:ext cx="703263" cy="700087"/>
          </a:xfrm>
          <a:custGeom>
            <a:avLst/>
            <a:gdLst>
              <a:gd name="T0" fmla="*/ 351632 w 21600"/>
              <a:gd name="T1" fmla="*/ 0 h 21600"/>
              <a:gd name="T2" fmla="*/ 102982 w 21600"/>
              <a:gd name="T3" fmla="*/ 102517 h 21600"/>
              <a:gd name="T4" fmla="*/ 0 w 21600"/>
              <a:gd name="T5" fmla="*/ 350044 h 21600"/>
              <a:gd name="T6" fmla="*/ 102982 w 21600"/>
              <a:gd name="T7" fmla="*/ 597570 h 21600"/>
              <a:gd name="T8" fmla="*/ 351632 w 21600"/>
              <a:gd name="T9" fmla="*/ 700087 h 21600"/>
              <a:gd name="T10" fmla="*/ 600281 w 21600"/>
              <a:gd name="T11" fmla="*/ 597570 h 21600"/>
              <a:gd name="T12" fmla="*/ 703263 w 21600"/>
              <a:gd name="T13" fmla="*/ 350044 h 21600"/>
              <a:gd name="T14" fmla="*/ 600281 w 21600"/>
              <a:gd name="T15" fmla="*/ 10251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23" y="10800"/>
                </a:moveTo>
                <a:cubicBezTo>
                  <a:pt x="3023" y="15095"/>
                  <a:pt x="6505" y="18577"/>
                  <a:pt x="10800" y="18577"/>
                </a:cubicBezTo>
                <a:cubicBezTo>
                  <a:pt x="15095" y="18577"/>
                  <a:pt x="18577" y="15095"/>
                  <a:pt x="18577" y="10800"/>
                </a:cubicBezTo>
                <a:cubicBezTo>
                  <a:pt x="18577" y="6505"/>
                  <a:pt x="15095" y="3023"/>
                  <a:pt x="10800" y="3023"/>
                </a:cubicBezTo>
                <a:cubicBezTo>
                  <a:pt x="6505" y="3023"/>
                  <a:pt x="3023" y="6505"/>
                  <a:pt x="3023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0560" name="AutoShape 32"/>
          <p:cNvSpPr>
            <a:spLocks noChangeArrowheads="1"/>
          </p:cNvSpPr>
          <p:nvPr/>
        </p:nvSpPr>
        <p:spPr bwMode="auto">
          <a:xfrm>
            <a:off x="2717800" y="3144838"/>
            <a:ext cx="703263" cy="700087"/>
          </a:xfrm>
          <a:custGeom>
            <a:avLst/>
            <a:gdLst>
              <a:gd name="T0" fmla="*/ 351632 w 21600"/>
              <a:gd name="T1" fmla="*/ 0 h 21600"/>
              <a:gd name="T2" fmla="*/ 102982 w 21600"/>
              <a:gd name="T3" fmla="*/ 102517 h 21600"/>
              <a:gd name="T4" fmla="*/ 0 w 21600"/>
              <a:gd name="T5" fmla="*/ 350044 h 21600"/>
              <a:gd name="T6" fmla="*/ 102982 w 21600"/>
              <a:gd name="T7" fmla="*/ 597570 h 21600"/>
              <a:gd name="T8" fmla="*/ 351632 w 21600"/>
              <a:gd name="T9" fmla="*/ 700087 h 21600"/>
              <a:gd name="T10" fmla="*/ 600281 w 21600"/>
              <a:gd name="T11" fmla="*/ 597570 h 21600"/>
              <a:gd name="T12" fmla="*/ 703263 w 21600"/>
              <a:gd name="T13" fmla="*/ 350044 h 21600"/>
              <a:gd name="T14" fmla="*/ 600281 w 21600"/>
              <a:gd name="T15" fmla="*/ 10251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23" y="10800"/>
                </a:moveTo>
                <a:cubicBezTo>
                  <a:pt x="3023" y="15095"/>
                  <a:pt x="6505" y="18577"/>
                  <a:pt x="10800" y="18577"/>
                </a:cubicBezTo>
                <a:cubicBezTo>
                  <a:pt x="15095" y="18577"/>
                  <a:pt x="18577" y="15095"/>
                  <a:pt x="18577" y="10800"/>
                </a:cubicBezTo>
                <a:cubicBezTo>
                  <a:pt x="18577" y="6505"/>
                  <a:pt x="15095" y="3023"/>
                  <a:pt x="10800" y="3023"/>
                </a:cubicBezTo>
                <a:cubicBezTo>
                  <a:pt x="6505" y="3023"/>
                  <a:pt x="3023" y="6505"/>
                  <a:pt x="3023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0561" name="AutoShape 33"/>
          <p:cNvSpPr>
            <a:spLocks noChangeArrowheads="1"/>
          </p:cNvSpPr>
          <p:nvPr/>
        </p:nvSpPr>
        <p:spPr bwMode="auto">
          <a:xfrm>
            <a:off x="2717800" y="4471988"/>
            <a:ext cx="703263" cy="700087"/>
          </a:xfrm>
          <a:custGeom>
            <a:avLst/>
            <a:gdLst>
              <a:gd name="T0" fmla="*/ 351632 w 21600"/>
              <a:gd name="T1" fmla="*/ 0 h 21600"/>
              <a:gd name="T2" fmla="*/ 102982 w 21600"/>
              <a:gd name="T3" fmla="*/ 102517 h 21600"/>
              <a:gd name="T4" fmla="*/ 0 w 21600"/>
              <a:gd name="T5" fmla="*/ 350044 h 21600"/>
              <a:gd name="T6" fmla="*/ 102982 w 21600"/>
              <a:gd name="T7" fmla="*/ 597570 h 21600"/>
              <a:gd name="T8" fmla="*/ 351632 w 21600"/>
              <a:gd name="T9" fmla="*/ 700087 h 21600"/>
              <a:gd name="T10" fmla="*/ 600281 w 21600"/>
              <a:gd name="T11" fmla="*/ 597570 h 21600"/>
              <a:gd name="T12" fmla="*/ 703263 w 21600"/>
              <a:gd name="T13" fmla="*/ 350044 h 21600"/>
              <a:gd name="T14" fmla="*/ 600281 w 21600"/>
              <a:gd name="T15" fmla="*/ 10251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23" y="10800"/>
                </a:moveTo>
                <a:cubicBezTo>
                  <a:pt x="3023" y="15095"/>
                  <a:pt x="6505" y="18577"/>
                  <a:pt x="10800" y="18577"/>
                </a:cubicBezTo>
                <a:cubicBezTo>
                  <a:pt x="15095" y="18577"/>
                  <a:pt x="18577" y="15095"/>
                  <a:pt x="18577" y="10800"/>
                </a:cubicBezTo>
                <a:cubicBezTo>
                  <a:pt x="18577" y="6505"/>
                  <a:pt x="15095" y="3023"/>
                  <a:pt x="10800" y="3023"/>
                </a:cubicBezTo>
                <a:cubicBezTo>
                  <a:pt x="6505" y="3023"/>
                  <a:pt x="3023" y="6505"/>
                  <a:pt x="3023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0562" name="Text Box 34"/>
          <p:cNvSpPr txBox="1">
            <a:spLocks noChangeArrowheads="1"/>
          </p:cNvSpPr>
          <p:nvPr/>
        </p:nvSpPr>
        <p:spPr bwMode="auto">
          <a:xfrm>
            <a:off x="468313" y="2532063"/>
            <a:ext cx="148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Arial Unicode MS" pitchFamily="34" charset="-128"/>
              </a:rPr>
              <a:t>S-NET mini</a:t>
            </a:r>
          </a:p>
        </p:txBody>
      </p:sp>
      <p:sp>
        <p:nvSpPr>
          <p:cNvPr id="150563" name="AutoShape 35"/>
          <p:cNvSpPr>
            <a:spLocks noChangeArrowheads="1"/>
          </p:cNvSpPr>
          <p:nvPr/>
        </p:nvSpPr>
        <p:spPr bwMode="auto">
          <a:xfrm>
            <a:off x="2717800" y="5681663"/>
            <a:ext cx="703263" cy="700087"/>
          </a:xfrm>
          <a:custGeom>
            <a:avLst/>
            <a:gdLst>
              <a:gd name="T0" fmla="*/ 351632 w 21600"/>
              <a:gd name="T1" fmla="*/ 0 h 21600"/>
              <a:gd name="T2" fmla="*/ 102982 w 21600"/>
              <a:gd name="T3" fmla="*/ 102517 h 21600"/>
              <a:gd name="T4" fmla="*/ 0 w 21600"/>
              <a:gd name="T5" fmla="*/ 350044 h 21600"/>
              <a:gd name="T6" fmla="*/ 102982 w 21600"/>
              <a:gd name="T7" fmla="*/ 597570 h 21600"/>
              <a:gd name="T8" fmla="*/ 351632 w 21600"/>
              <a:gd name="T9" fmla="*/ 700087 h 21600"/>
              <a:gd name="T10" fmla="*/ 600281 w 21600"/>
              <a:gd name="T11" fmla="*/ 597570 h 21600"/>
              <a:gd name="T12" fmla="*/ 703263 w 21600"/>
              <a:gd name="T13" fmla="*/ 350044 h 21600"/>
              <a:gd name="T14" fmla="*/ 600281 w 21600"/>
              <a:gd name="T15" fmla="*/ 10251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23" y="10800"/>
                </a:moveTo>
                <a:cubicBezTo>
                  <a:pt x="3023" y="15095"/>
                  <a:pt x="6505" y="18577"/>
                  <a:pt x="10800" y="18577"/>
                </a:cubicBezTo>
                <a:cubicBezTo>
                  <a:pt x="15095" y="18577"/>
                  <a:pt x="18577" y="15095"/>
                  <a:pt x="18577" y="10800"/>
                </a:cubicBezTo>
                <a:cubicBezTo>
                  <a:pt x="18577" y="6505"/>
                  <a:pt x="15095" y="3023"/>
                  <a:pt x="10800" y="3023"/>
                </a:cubicBezTo>
                <a:cubicBezTo>
                  <a:pt x="6505" y="3023"/>
                  <a:pt x="3023" y="6505"/>
                  <a:pt x="3023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grpSp>
        <p:nvGrpSpPr>
          <p:cNvPr id="150564" name="Group 36"/>
          <p:cNvGrpSpPr>
            <a:grpSpLocks noChangeAspect="1"/>
          </p:cNvGrpSpPr>
          <p:nvPr/>
        </p:nvGrpSpPr>
        <p:grpSpPr bwMode="auto">
          <a:xfrm>
            <a:off x="612775" y="1773238"/>
            <a:ext cx="1223963" cy="722312"/>
            <a:chOff x="1565" y="1979"/>
            <a:chExt cx="2600" cy="1532"/>
          </a:xfrm>
        </p:grpSpPr>
        <p:pic>
          <p:nvPicPr>
            <p:cNvPr id="150571" name="Picture 37" descr="SNETmini최종사진 저해상도"/>
            <p:cNvPicPr>
              <a:picLocks noChangeAspect="1" noChangeArrowheads="1"/>
            </p:cNvPicPr>
            <p:nvPr/>
          </p:nvPicPr>
          <p:blipFill>
            <a:blip r:embed="rId4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1565" y="1979"/>
              <a:ext cx="2600" cy="1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0572" name="Picture 38" descr="제어 및 모니터링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00" y="2205"/>
              <a:ext cx="1736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0565" name="AutoShape 39"/>
          <p:cNvSpPr>
            <a:spLocks noChangeArrowheads="1"/>
          </p:cNvSpPr>
          <p:nvPr/>
        </p:nvSpPr>
        <p:spPr bwMode="auto">
          <a:xfrm>
            <a:off x="6300788" y="3449638"/>
            <a:ext cx="576262" cy="576262"/>
          </a:xfrm>
          <a:custGeom>
            <a:avLst/>
            <a:gdLst>
              <a:gd name="T0" fmla="*/ 288131 w 21600"/>
              <a:gd name="T1" fmla="*/ 0 h 21600"/>
              <a:gd name="T2" fmla="*/ 84385 w 21600"/>
              <a:gd name="T3" fmla="*/ 84385 h 21600"/>
              <a:gd name="T4" fmla="*/ 0 w 21600"/>
              <a:gd name="T5" fmla="*/ 288131 h 21600"/>
              <a:gd name="T6" fmla="*/ 84385 w 21600"/>
              <a:gd name="T7" fmla="*/ 491877 h 21600"/>
              <a:gd name="T8" fmla="*/ 288131 w 21600"/>
              <a:gd name="T9" fmla="*/ 576262 h 21600"/>
              <a:gd name="T10" fmla="*/ 491877 w 21600"/>
              <a:gd name="T11" fmla="*/ 491877 h 21600"/>
              <a:gd name="T12" fmla="*/ 576262 w 21600"/>
              <a:gd name="T13" fmla="*/ 288131 h 21600"/>
              <a:gd name="T14" fmla="*/ 491877 w 21600"/>
              <a:gd name="T15" fmla="*/ 8438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08" y="15248"/>
                </a:moveTo>
                <a:cubicBezTo>
                  <a:pt x="18204" y="13938"/>
                  <a:pt x="18684" y="12387"/>
                  <a:pt x="18684" y="10800"/>
                </a:cubicBezTo>
                <a:cubicBezTo>
                  <a:pt x="18684" y="6445"/>
                  <a:pt x="15154" y="2916"/>
                  <a:pt x="10800" y="2916"/>
                </a:cubicBezTo>
                <a:cubicBezTo>
                  <a:pt x="9212" y="2915"/>
                  <a:pt x="7661" y="3395"/>
                  <a:pt x="6351" y="4291"/>
                </a:cubicBezTo>
                <a:close/>
                <a:moveTo>
                  <a:pt x="4291" y="6351"/>
                </a:moveTo>
                <a:cubicBezTo>
                  <a:pt x="3395" y="7661"/>
                  <a:pt x="2916" y="9212"/>
                  <a:pt x="2916" y="10799"/>
                </a:cubicBezTo>
                <a:cubicBezTo>
                  <a:pt x="2916" y="15154"/>
                  <a:pt x="6445" y="18684"/>
                  <a:pt x="10800" y="18684"/>
                </a:cubicBezTo>
                <a:cubicBezTo>
                  <a:pt x="12387" y="18684"/>
                  <a:pt x="13938" y="18204"/>
                  <a:pt x="15248" y="17308"/>
                </a:cubicBezTo>
                <a:close/>
              </a:path>
            </a:pathLst>
          </a:custGeom>
          <a:solidFill>
            <a:srgbClr val="FF0000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0566" name="AutoShape 40"/>
          <p:cNvSpPr>
            <a:spLocks noChangeArrowheads="1"/>
          </p:cNvSpPr>
          <p:nvPr/>
        </p:nvSpPr>
        <p:spPr bwMode="auto">
          <a:xfrm>
            <a:off x="6300788" y="4779963"/>
            <a:ext cx="576262" cy="576262"/>
          </a:xfrm>
          <a:custGeom>
            <a:avLst/>
            <a:gdLst>
              <a:gd name="T0" fmla="*/ 288131 w 21600"/>
              <a:gd name="T1" fmla="*/ 0 h 21600"/>
              <a:gd name="T2" fmla="*/ 84385 w 21600"/>
              <a:gd name="T3" fmla="*/ 84385 h 21600"/>
              <a:gd name="T4" fmla="*/ 0 w 21600"/>
              <a:gd name="T5" fmla="*/ 288131 h 21600"/>
              <a:gd name="T6" fmla="*/ 84385 w 21600"/>
              <a:gd name="T7" fmla="*/ 491877 h 21600"/>
              <a:gd name="T8" fmla="*/ 288131 w 21600"/>
              <a:gd name="T9" fmla="*/ 576262 h 21600"/>
              <a:gd name="T10" fmla="*/ 491877 w 21600"/>
              <a:gd name="T11" fmla="*/ 491877 h 21600"/>
              <a:gd name="T12" fmla="*/ 576262 w 21600"/>
              <a:gd name="T13" fmla="*/ 288131 h 21600"/>
              <a:gd name="T14" fmla="*/ 491877 w 21600"/>
              <a:gd name="T15" fmla="*/ 8438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08" y="15248"/>
                </a:moveTo>
                <a:cubicBezTo>
                  <a:pt x="18204" y="13938"/>
                  <a:pt x="18684" y="12387"/>
                  <a:pt x="18684" y="10800"/>
                </a:cubicBezTo>
                <a:cubicBezTo>
                  <a:pt x="18684" y="6445"/>
                  <a:pt x="15154" y="2916"/>
                  <a:pt x="10800" y="2916"/>
                </a:cubicBezTo>
                <a:cubicBezTo>
                  <a:pt x="9212" y="2915"/>
                  <a:pt x="7661" y="3395"/>
                  <a:pt x="6351" y="4291"/>
                </a:cubicBezTo>
                <a:close/>
                <a:moveTo>
                  <a:pt x="4291" y="6351"/>
                </a:moveTo>
                <a:cubicBezTo>
                  <a:pt x="3395" y="7661"/>
                  <a:pt x="2916" y="9212"/>
                  <a:pt x="2916" y="10799"/>
                </a:cubicBezTo>
                <a:cubicBezTo>
                  <a:pt x="2916" y="15154"/>
                  <a:pt x="6445" y="18684"/>
                  <a:pt x="10800" y="18684"/>
                </a:cubicBezTo>
                <a:cubicBezTo>
                  <a:pt x="12387" y="18684"/>
                  <a:pt x="13938" y="18204"/>
                  <a:pt x="15248" y="17308"/>
                </a:cubicBezTo>
                <a:close/>
              </a:path>
            </a:pathLst>
          </a:custGeom>
          <a:solidFill>
            <a:srgbClr val="FF0000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0569" name="Text Box 43"/>
          <p:cNvSpPr txBox="1">
            <a:spLocks noChangeArrowheads="1"/>
          </p:cNvSpPr>
          <p:nvPr/>
        </p:nvSpPr>
        <p:spPr bwMode="auto">
          <a:xfrm>
            <a:off x="493713" y="884238"/>
            <a:ext cx="7072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2400" b="1">
                <a:latin typeface="Arial Unicode MS" pitchFamily="34" charset="-128"/>
              </a:rPr>
              <a:t>Совместимость</a:t>
            </a:r>
            <a:r>
              <a:rPr lang="en-US" altLang="ko-KR" sz="2400" b="1">
                <a:latin typeface="Arial Unicode MS" pitchFamily="34" charset="-128"/>
              </a:rPr>
              <a:t> – </a:t>
            </a:r>
            <a:r>
              <a:rPr lang="en-US" altLang="ko-KR" sz="2000" b="1">
                <a:latin typeface="Arial Unicode MS" pitchFamily="34" charset="-128"/>
              </a:rPr>
              <a:t>S-NET mini </a:t>
            </a:r>
            <a:r>
              <a:rPr lang="ru-RU" altLang="ko-KR" sz="2000" b="1">
                <a:latin typeface="Arial Unicode MS" pitchFamily="34" charset="-128"/>
              </a:rPr>
              <a:t>с модулями интерфейса.</a:t>
            </a:r>
            <a:endParaRPr lang="en-US" altLang="ko-KR" sz="2000" b="1">
              <a:latin typeface="Arial Unicode MS" pitchFamily="34" charset="-128"/>
            </a:endParaRPr>
          </a:p>
        </p:txBody>
      </p:sp>
      <p:sp>
        <p:nvSpPr>
          <p:cNvPr id="454700" name="Text Box 44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ChangeArrowheads="1"/>
          </p:cNvSpPr>
          <p:nvPr/>
        </p:nvSpPr>
        <p:spPr bwMode="auto">
          <a:xfrm>
            <a:off x="6386513" y="2854325"/>
            <a:ext cx="2424112" cy="1150938"/>
          </a:xfrm>
          <a:prstGeom prst="rect">
            <a:avLst/>
          </a:prstGeom>
          <a:solidFill>
            <a:schemeClr val="bg1">
              <a:alpha val="59999"/>
            </a:schemeClr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6386513" y="4151313"/>
            <a:ext cx="2424112" cy="1150937"/>
          </a:xfrm>
          <a:prstGeom prst="rect">
            <a:avLst/>
          </a:prstGeom>
          <a:solidFill>
            <a:schemeClr val="bg1">
              <a:alpha val="59999"/>
            </a:schemeClr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6396038" y="1557338"/>
            <a:ext cx="2424112" cy="1150937"/>
          </a:xfrm>
          <a:prstGeom prst="rect">
            <a:avLst/>
          </a:prstGeom>
          <a:solidFill>
            <a:schemeClr val="bg1">
              <a:alpha val="59999"/>
            </a:schemeClr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51557" name="Line 5"/>
          <p:cNvSpPr>
            <a:spLocks noChangeShapeType="1"/>
          </p:cNvSpPr>
          <p:nvPr/>
        </p:nvSpPr>
        <p:spPr bwMode="auto">
          <a:xfrm flipV="1">
            <a:off x="1979613" y="4725988"/>
            <a:ext cx="439261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51558" name="Line 6"/>
          <p:cNvSpPr>
            <a:spLocks noChangeShapeType="1"/>
          </p:cNvSpPr>
          <p:nvPr/>
        </p:nvSpPr>
        <p:spPr bwMode="auto">
          <a:xfrm flipV="1">
            <a:off x="1979613" y="3429000"/>
            <a:ext cx="439261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51559" name="Line 7"/>
          <p:cNvSpPr>
            <a:spLocks noChangeShapeType="1"/>
          </p:cNvSpPr>
          <p:nvPr/>
        </p:nvSpPr>
        <p:spPr bwMode="auto">
          <a:xfrm>
            <a:off x="1547813" y="2133600"/>
            <a:ext cx="482441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51560" name="Picture 8" descr="MCM-A202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3238" y="1628775"/>
            <a:ext cx="100806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61" name="Picture 9" descr="DVMP2중계기_최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0863" y="3128963"/>
            <a:ext cx="1868487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4613275" y="2781300"/>
            <a:ext cx="116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800" b="1">
                <a:ea typeface="-윤고딕340" pitchFamily="18" charset="-127"/>
              </a:rPr>
              <a:t>MIM-B13</a:t>
            </a:r>
          </a:p>
        </p:txBody>
      </p:sp>
      <p:pic>
        <p:nvPicPr>
          <p:cNvPr id="151563" name="Picture 11" descr="DVMP2중계기_최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0863" y="4395788"/>
            <a:ext cx="1868487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64" name="Text Box 12"/>
          <p:cNvSpPr txBox="1">
            <a:spLocks noChangeArrowheads="1"/>
          </p:cNvSpPr>
          <p:nvPr/>
        </p:nvSpPr>
        <p:spPr bwMode="auto">
          <a:xfrm>
            <a:off x="4613275" y="4048125"/>
            <a:ext cx="132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800" b="1">
                <a:ea typeface="-윤고딕340" pitchFamily="18" charset="-127"/>
              </a:rPr>
              <a:t>MIM-B13A</a:t>
            </a:r>
          </a:p>
        </p:txBody>
      </p:sp>
      <p:sp>
        <p:nvSpPr>
          <p:cNvPr id="151565" name="Text Box 13"/>
          <p:cNvSpPr txBox="1">
            <a:spLocks noChangeArrowheads="1"/>
          </p:cNvSpPr>
          <p:nvPr/>
        </p:nvSpPr>
        <p:spPr bwMode="auto">
          <a:xfrm>
            <a:off x="2854325" y="1341438"/>
            <a:ext cx="1365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b="1">
                <a:ea typeface="-윤고딕340" pitchFamily="18" charset="-127"/>
              </a:rPr>
              <a:t>MCM-A202</a:t>
            </a:r>
          </a:p>
        </p:txBody>
      </p:sp>
      <p:pic>
        <p:nvPicPr>
          <p:cNvPr id="151566" name="Picture 14" descr="DVMP중계기_PCB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3725" y="1835150"/>
            <a:ext cx="1008063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67" name="Text Box 15"/>
          <p:cNvSpPr txBox="1">
            <a:spLocks noChangeArrowheads="1"/>
          </p:cNvSpPr>
          <p:nvPr/>
        </p:nvSpPr>
        <p:spPr bwMode="auto">
          <a:xfrm>
            <a:off x="4284663" y="1484313"/>
            <a:ext cx="1327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800" b="1">
                <a:ea typeface="-윤고딕340" pitchFamily="18" charset="-127"/>
              </a:rPr>
              <a:t>MIM-B04A</a:t>
            </a:r>
          </a:p>
        </p:txBody>
      </p:sp>
      <p:pic>
        <p:nvPicPr>
          <p:cNvPr id="151568" name="Picture 16" descr="MCM-A202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4825" y="2924175"/>
            <a:ext cx="1008063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69" name="Text Box 17"/>
          <p:cNvSpPr txBox="1">
            <a:spLocks noChangeArrowheads="1"/>
          </p:cNvSpPr>
          <p:nvPr/>
        </p:nvSpPr>
        <p:spPr bwMode="auto">
          <a:xfrm>
            <a:off x="2855913" y="2636838"/>
            <a:ext cx="1365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b="1">
                <a:ea typeface="-윤고딕340" pitchFamily="18" charset="-127"/>
              </a:rPr>
              <a:t>MCM-A202</a:t>
            </a:r>
          </a:p>
        </p:txBody>
      </p:sp>
      <p:pic>
        <p:nvPicPr>
          <p:cNvPr id="151570" name="Picture 18" descr="MCM-A202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6413" y="4221163"/>
            <a:ext cx="100806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71" name="Text Box 19"/>
          <p:cNvSpPr txBox="1">
            <a:spLocks noChangeArrowheads="1"/>
          </p:cNvSpPr>
          <p:nvPr/>
        </p:nvSpPr>
        <p:spPr bwMode="auto">
          <a:xfrm>
            <a:off x="2857500" y="3933825"/>
            <a:ext cx="136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b="1">
                <a:ea typeface="-윤고딕340" pitchFamily="18" charset="-127"/>
              </a:rPr>
              <a:t>MCM-A202</a:t>
            </a:r>
          </a:p>
        </p:txBody>
      </p:sp>
      <p:sp>
        <p:nvSpPr>
          <p:cNvPr id="151572" name="Line 20"/>
          <p:cNvSpPr>
            <a:spLocks noChangeShapeType="1"/>
          </p:cNvSpPr>
          <p:nvPr/>
        </p:nvSpPr>
        <p:spPr bwMode="auto">
          <a:xfrm flipV="1">
            <a:off x="1979613" y="6094413"/>
            <a:ext cx="439261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51573" name="Picture 21" descr="DVMP2중계기_최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0863" y="5765800"/>
            <a:ext cx="1868487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74" name="Text Box 22"/>
          <p:cNvSpPr txBox="1">
            <a:spLocks noChangeArrowheads="1"/>
          </p:cNvSpPr>
          <p:nvPr/>
        </p:nvSpPr>
        <p:spPr bwMode="auto">
          <a:xfrm>
            <a:off x="4613275" y="5446713"/>
            <a:ext cx="1327150" cy="2873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l"/>
            <a:r>
              <a:rPr lang="en-US" altLang="ko-KR" sz="1800" b="1">
                <a:solidFill>
                  <a:schemeClr val="bg1"/>
                </a:solidFill>
                <a:ea typeface="-윤고딕340" pitchFamily="18" charset="-127"/>
              </a:rPr>
              <a:t>MIM-B13A</a:t>
            </a:r>
          </a:p>
        </p:txBody>
      </p:sp>
      <p:pic>
        <p:nvPicPr>
          <p:cNvPr id="151575" name="Picture 23" descr="MCM-A202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6413" y="5591175"/>
            <a:ext cx="100806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76" name="Text Box 24"/>
          <p:cNvSpPr txBox="1">
            <a:spLocks noChangeArrowheads="1"/>
          </p:cNvSpPr>
          <p:nvPr/>
        </p:nvSpPr>
        <p:spPr bwMode="auto">
          <a:xfrm>
            <a:off x="2857500" y="5303838"/>
            <a:ext cx="1354138" cy="2873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r>
              <a:rPr lang="en-US" altLang="ko-KR" sz="1800" b="1">
                <a:solidFill>
                  <a:schemeClr val="bg1"/>
                </a:solidFill>
                <a:ea typeface="-윤고딕340" pitchFamily="18" charset="-127"/>
              </a:rPr>
              <a:t>MCM-A202</a:t>
            </a:r>
          </a:p>
        </p:txBody>
      </p:sp>
      <p:sp>
        <p:nvSpPr>
          <p:cNvPr id="151577" name="Line 25"/>
          <p:cNvSpPr>
            <a:spLocks noChangeShapeType="1"/>
          </p:cNvSpPr>
          <p:nvPr/>
        </p:nvSpPr>
        <p:spPr bwMode="auto">
          <a:xfrm flipH="1">
            <a:off x="1979613" y="2133600"/>
            <a:ext cx="0" cy="39592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51578" name="AutoShape 26"/>
          <p:cNvSpPr>
            <a:spLocks noChangeArrowheads="1"/>
          </p:cNvSpPr>
          <p:nvPr/>
        </p:nvSpPr>
        <p:spPr bwMode="auto">
          <a:xfrm>
            <a:off x="6469063" y="2205038"/>
            <a:ext cx="1079500" cy="446087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CAC</a:t>
            </a:r>
          </a:p>
        </p:txBody>
      </p:sp>
      <p:sp>
        <p:nvSpPr>
          <p:cNvPr id="151579" name="AutoShape 27"/>
          <p:cNvSpPr>
            <a:spLocks noChangeArrowheads="1"/>
          </p:cNvSpPr>
          <p:nvPr/>
        </p:nvSpPr>
        <p:spPr bwMode="auto">
          <a:xfrm>
            <a:off x="7662863" y="1628775"/>
            <a:ext cx="1079500" cy="446088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DVM HR</a:t>
            </a:r>
          </a:p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(R407C)</a:t>
            </a:r>
          </a:p>
        </p:txBody>
      </p:sp>
      <p:sp>
        <p:nvSpPr>
          <p:cNvPr id="151580" name="AutoShape 28"/>
          <p:cNvSpPr>
            <a:spLocks noChangeArrowheads="1"/>
          </p:cNvSpPr>
          <p:nvPr/>
        </p:nvSpPr>
        <p:spPr bwMode="auto">
          <a:xfrm>
            <a:off x="7662863" y="2205038"/>
            <a:ext cx="1079500" cy="446087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Mini DVM</a:t>
            </a:r>
          </a:p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(R407C)</a:t>
            </a:r>
          </a:p>
        </p:txBody>
      </p:sp>
      <p:sp>
        <p:nvSpPr>
          <p:cNvPr id="151581" name="AutoShape 29"/>
          <p:cNvSpPr>
            <a:spLocks noChangeArrowheads="1"/>
          </p:cNvSpPr>
          <p:nvPr/>
        </p:nvSpPr>
        <p:spPr bwMode="auto">
          <a:xfrm>
            <a:off x="7662863" y="2925763"/>
            <a:ext cx="1079500" cy="446087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FJM</a:t>
            </a:r>
          </a:p>
        </p:txBody>
      </p:sp>
      <p:sp>
        <p:nvSpPr>
          <p:cNvPr id="151582" name="AutoShape 30"/>
          <p:cNvSpPr>
            <a:spLocks noChangeArrowheads="1"/>
          </p:cNvSpPr>
          <p:nvPr/>
        </p:nvSpPr>
        <p:spPr bwMode="auto">
          <a:xfrm>
            <a:off x="6469063" y="3487738"/>
            <a:ext cx="1079500" cy="446087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ERV</a:t>
            </a:r>
          </a:p>
        </p:txBody>
      </p:sp>
      <p:sp>
        <p:nvSpPr>
          <p:cNvPr id="151583" name="AutoShape 31"/>
          <p:cNvSpPr>
            <a:spLocks noChangeArrowheads="1"/>
          </p:cNvSpPr>
          <p:nvPr/>
        </p:nvSpPr>
        <p:spPr bwMode="auto">
          <a:xfrm>
            <a:off x="7662863" y="3473450"/>
            <a:ext cx="1079500" cy="446088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Mini DVM</a:t>
            </a:r>
          </a:p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(R410A)</a:t>
            </a:r>
          </a:p>
        </p:txBody>
      </p:sp>
      <p:sp>
        <p:nvSpPr>
          <p:cNvPr id="151584" name="AutoShape 32"/>
          <p:cNvSpPr>
            <a:spLocks noChangeArrowheads="1"/>
          </p:cNvSpPr>
          <p:nvPr/>
        </p:nvSpPr>
        <p:spPr bwMode="auto">
          <a:xfrm>
            <a:off x="6469063" y="2925763"/>
            <a:ext cx="1079500" cy="446087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DVM Plus II</a:t>
            </a:r>
          </a:p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HR II</a:t>
            </a:r>
          </a:p>
        </p:txBody>
      </p:sp>
      <p:sp>
        <p:nvSpPr>
          <p:cNvPr id="151585" name="AutoShape 33"/>
          <p:cNvSpPr>
            <a:spLocks noChangeArrowheads="1"/>
          </p:cNvSpPr>
          <p:nvPr/>
        </p:nvSpPr>
        <p:spPr bwMode="auto">
          <a:xfrm>
            <a:off x="6373813" y="5807075"/>
            <a:ext cx="1293812" cy="48895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bg1"/>
                </a:solidFill>
                <a:ea typeface="Batang" pitchFamily="18" charset="-127"/>
              </a:rPr>
              <a:t>DVM Plus III</a:t>
            </a:r>
          </a:p>
          <a:p>
            <a:r>
              <a:rPr lang="en-US" altLang="ko-KR" b="1">
                <a:solidFill>
                  <a:schemeClr val="bg1"/>
                </a:solidFill>
                <a:ea typeface="Batang" pitchFamily="18" charset="-127"/>
              </a:rPr>
              <a:t>HR III</a:t>
            </a:r>
          </a:p>
        </p:txBody>
      </p:sp>
      <p:sp>
        <p:nvSpPr>
          <p:cNvPr id="151586" name="AutoShape 34"/>
          <p:cNvSpPr>
            <a:spLocks noChangeArrowheads="1"/>
          </p:cNvSpPr>
          <p:nvPr/>
        </p:nvSpPr>
        <p:spPr bwMode="auto">
          <a:xfrm>
            <a:off x="6469063" y="1628775"/>
            <a:ext cx="1079500" cy="446088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DVM</a:t>
            </a:r>
          </a:p>
        </p:txBody>
      </p:sp>
      <p:sp>
        <p:nvSpPr>
          <p:cNvPr id="151587" name="AutoShape 35"/>
          <p:cNvSpPr>
            <a:spLocks noChangeArrowheads="1"/>
          </p:cNvSpPr>
          <p:nvPr/>
        </p:nvSpPr>
        <p:spPr bwMode="auto">
          <a:xfrm>
            <a:off x="7662863" y="4222750"/>
            <a:ext cx="1079500" cy="446088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FJM</a:t>
            </a:r>
          </a:p>
        </p:txBody>
      </p:sp>
      <p:sp>
        <p:nvSpPr>
          <p:cNvPr id="151588" name="AutoShape 36"/>
          <p:cNvSpPr>
            <a:spLocks noChangeArrowheads="1"/>
          </p:cNvSpPr>
          <p:nvPr/>
        </p:nvSpPr>
        <p:spPr bwMode="auto">
          <a:xfrm>
            <a:off x="6469063" y="4784725"/>
            <a:ext cx="1079500" cy="446088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ERV</a:t>
            </a:r>
          </a:p>
        </p:txBody>
      </p:sp>
      <p:sp>
        <p:nvSpPr>
          <p:cNvPr id="151589" name="AutoShape 37"/>
          <p:cNvSpPr>
            <a:spLocks noChangeArrowheads="1"/>
          </p:cNvSpPr>
          <p:nvPr/>
        </p:nvSpPr>
        <p:spPr bwMode="auto">
          <a:xfrm>
            <a:off x="7662863" y="4770438"/>
            <a:ext cx="1079500" cy="446087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Mini DVM</a:t>
            </a:r>
          </a:p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(R410A)</a:t>
            </a:r>
          </a:p>
        </p:txBody>
      </p:sp>
      <p:sp>
        <p:nvSpPr>
          <p:cNvPr id="151590" name="AutoShape 38"/>
          <p:cNvSpPr>
            <a:spLocks noChangeArrowheads="1"/>
          </p:cNvSpPr>
          <p:nvPr/>
        </p:nvSpPr>
        <p:spPr bwMode="auto">
          <a:xfrm>
            <a:off x="6469063" y="4222750"/>
            <a:ext cx="1079500" cy="446088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DVM Plus II</a:t>
            </a:r>
          </a:p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HR II</a:t>
            </a:r>
          </a:p>
        </p:txBody>
      </p:sp>
      <p:sp>
        <p:nvSpPr>
          <p:cNvPr id="151591" name="AutoShape 39"/>
          <p:cNvSpPr>
            <a:spLocks noChangeArrowheads="1"/>
          </p:cNvSpPr>
          <p:nvPr/>
        </p:nvSpPr>
        <p:spPr bwMode="auto">
          <a:xfrm>
            <a:off x="2195513" y="5734050"/>
            <a:ext cx="682625" cy="720725"/>
          </a:xfrm>
          <a:custGeom>
            <a:avLst/>
            <a:gdLst>
              <a:gd name="T0" fmla="*/ 341313 w 21600"/>
              <a:gd name="T1" fmla="*/ 0 h 21600"/>
              <a:gd name="T2" fmla="*/ 99960 w 21600"/>
              <a:gd name="T3" fmla="*/ 105539 h 21600"/>
              <a:gd name="T4" fmla="*/ 0 w 21600"/>
              <a:gd name="T5" fmla="*/ 360363 h 21600"/>
              <a:gd name="T6" fmla="*/ 99960 w 21600"/>
              <a:gd name="T7" fmla="*/ 615186 h 21600"/>
              <a:gd name="T8" fmla="*/ 341313 w 21600"/>
              <a:gd name="T9" fmla="*/ 720725 h 21600"/>
              <a:gd name="T10" fmla="*/ 582665 w 21600"/>
              <a:gd name="T11" fmla="*/ 615186 h 21600"/>
              <a:gd name="T12" fmla="*/ 682625 w 21600"/>
              <a:gd name="T13" fmla="*/ 360363 h 21600"/>
              <a:gd name="T14" fmla="*/ 582665 w 21600"/>
              <a:gd name="T15" fmla="*/ 10553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10" y="15252"/>
                </a:moveTo>
                <a:cubicBezTo>
                  <a:pt x="18207" y="13940"/>
                  <a:pt x="18687" y="12388"/>
                  <a:pt x="18687" y="10800"/>
                </a:cubicBezTo>
                <a:cubicBezTo>
                  <a:pt x="18687" y="6444"/>
                  <a:pt x="15155" y="2913"/>
                  <a:pt x="10800" y="2913"/>
                </a:cubicBezTo>
                <a:cubicBezTo>
                  <a:pt x="9211" y="2912"/>
                  <a:pt x="7659" y="3392"/>
                  <a:pt x="6347" y="4289"/>
                </a:cubicBezTo>
                <a:close/>
                <a:moveTo>
                  <a:pt x="4289" y="6347"/>
                </a:moveTo>
                <a:cubicBezTo>
                  <a:pt x="3392" y="7659"/>
                  <a:pt x="2913" y="9211"/>
                  <a:pt x="2913" y="10799"/>
                </a:cubicBezTo>
                <a:cubicBezTo>
                  <a:pt x="2913" y="15155"/>
                  <a:pt x="6444" y="18687"/>
                  <a:pt x="10800" y="18687"/>
                </a:cubicBezTo>
                <a:cubicBezTo>
                  <a:pt x="12388" y="18687"/>
                  <a:pt x="13940" y="18207"/>
                  <a:pt x="15252" y="17310"/>
                </a:cubicBezTo>
                <a:close/>
              </a:path>
            </a:pathLst>
          </a:custGeom>
          <a:solidFill>
            <a:srgbClr val="FF0000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51592" name="AutoShape 40"/>
          <p:cNvSpPr>
            <a:spLocks noChangeArrowheads="1"/>
          </p:cNvSpPr>
          <p:nvPr/>
        </p:nvSpPr>
        <p:spPr bwMode="auto">
          <a:xfrm>
            <a:off x="2195513" y="1773238"/>
            <a:ext cx="703262" cy="700087"/>
          </a:xfrm>
          <a:custGeom>
            <a:avLst/>
            <a:gdLst>
              <a:gd name="T0" fmla="*/ 351631 w 21600"/>
              <a:gd name="T1" fmla="*/ 0 h 21600"/>
              <a:gd name="T2" fmla="*/ 102982 w 21600"/>
              <a:gd name="T3" fmla="*/ 102517 h 21600"/>
              <a:gd name="T4" fmla="*/ 0 w 21600"/>
              <a:gd name="T5" fmla="*/ 350044 h 21600"/>
              <a:gd name="T6" fmla="*/ 102982 w 21600"/>
              <a:gd name="T7" fmla="*/ 597570 h 21600"/>
              <a:gd name="T8" fmla="*/ 351631 w 21600"/>
              <a:gd name="T9" fmla="*/ 700087 h 21600"/>
              <a:gd name="T10" fmla="*/ 600280 w 21600"/>
              <a:gd name="T11" fmla="*/ 597570 h 21600"/>
              <a:gd name="T12" fmla="*/ 703262 w 21600"/>
              <a:gd name="T13" fmla="*/ 350044 h 21600"/>
              <a:gd name="T14" fmla="*/ 600280 w 21600"/>
              <a:gd name="T15" fmla="*/ 10251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23" y="10800"/>
                </a:moveTo>
                <a:cubicBezTo>
                  <a:pt x="3023" y="15095"/>
                  <a:pt x="6505" y="18577"/>
                  <a:pt x="10800" y="18577"/>
                </a:cubicBezTo>
                <a:cubicBezTo>
                  <a:pt x="15095" y="18577"/>
                  <a:pt x="18577" y="15095"/>
                  <a:pt x="18577" y="10800"/>
                </a:cubicBezTo>
                <a:cubicBezTo>
                  <a:pt x="18577" y="6505"/>
                  <a:pt x="15095" y="3023"/>
                  <a:pt x="10800" y="3023"/>
                </a:cubicBezTo>
                <a:cubicBezTo>
                  <a:pt x="6505" y="3023"/>
                  <a:pt x="3023" y="6505"/>
                  <a:pt x="3023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51593" name="AutoShape 41"/>
          <p:cNvSpPr>
            <a:spLocks noChangeArrowheads="1"/>
          </p:cNvSpPr>
          <p:nvPr/>
        </p:nvSpPr>
        <p:spPr bwMode="auto">
          <a:xfrm>
            <a:off x="2195513" y="3089275"/>
            <a:ext cx="703262" cy="700088"/>
          </a:xfrm>
          <a:custGeom>
            <a:avLst/>
            <a:gdLst>
              <a:gd name="T0" fmla="*/ 351631 w 21600"/>
              <a:gd name="T1" fmla="*/ 0 h 21600"/>
              <a:gd name="T2" fmla="*/ 102982 w 21600"/>
              <a:gd name="T3" fmla="*/ 102518 h 21600"/>
              <a:gd name="T4" fmla="*/ 0 w 21600"/>
              <a:gd name="T5" fmla="*/ 350044 h 21600"/>
              <a:gd name="T6" fmla="*/ 102982 w 21600"/>
              <a:gd name="T7" fmla="*/ 597571 h 21600"/>
              <a:gd name="T8" fmla="*/ 351631 w 21600"/>
              <a:gd name="T9" fmla="*/ 700088 h 21600"/>
              <a:gd name="T10" fmla="*/ 600280 w 21600"/>
              <a:gd name="T11" fmla="*/ 597571 h 21600"/>
              <a:gd name="T12" fmla="*/ 703262 w 21600"/>
              <a:gd name="T13" fmla="*/ 350044 h 21600"/>
              <a:gd name="T14" fmla="*/ 600280 w 21600"/>
              <a:gd name="T15" fmla="*/ 10251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23" y="10800"/>
                </a:moveTo>
                <a:cubicBezTo>
                  <a:pt x="3023" y="15095"/>
                  <a:pt x="6505" y="18577"/>
                  <a:pt x="10800" y="18577"/>
                </a:cubicBezTo>
                <a:cubicBezTo>
                  <a:pt x="15095" y="18577"/>
                  <a:pt x="18577" y="15095"/>
                  <a:pt x="18577" y="10800"/>
                </a:cubicBezTo>
                <a:cubicBezTo>
                  <a:pt x="18577" y="6505"/>
                  <a:pt x="15095" y="3023"/>
                  <a:pt x="10800" y="3023"/>
                </a:cubicBezTo>
                <a:cubicBezTo>
                  <a:pt x="6505" y="3023"/>
                  <a:pt x="3023" y="6505"/>
                  <a:pt x="3023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51594" name="AutoShape 42"/>
          <p:cNvSpPr>
            <a:spLocks noChangeArrowheads="1"/>
          </p:cNvSpPr>
          <p:nvPr/>
        </p:nvSpPr>
        <p:spPr bwMode="auto">
          <a:xfrm>
            <a:off x="2195513" y="4386263"/>
            <a:ext cx="703262" cy="700087"/>
          </a:xfrm>
          <a:custGeom>
            <a:avLst/>
            <a:gdLst>
              <a:gd name="T0" fmla="*/ 351631 w 21600"/>
              <a:gd name="T1" fmla="*/ 0 h 21600"/>
              <a:gd name="T2" fmla="*/ 102982 w 21600"/>
              <a:gd name="T3" fmla="*/ 102517 h 21600"/>
              <a:gd name="T4" fmla="*/ 0 w 21600"/>
              <a:gd name="T5" fmla="*/ 350044 h 21600"/>
              <a:gd name="T6" fmla="*/ 102982 w 21600"/>
              <a:gd name="T7" fmla="*/ 597570 h 21600"/>
              <a:gd name="T8" fmla="*/ 351631 w 21600"/>
              <a:gd name="T9" fmla="*/ 700087 h 21600"/>
              <a:gd name="T10" fmla="*/ 600280 w 21600"/>
              <a:gd name="T11" fmla="*/ 597570 h 21600"/>
              <a:gd name="T12" fmla="*/ 703262 w 21600"/>
              <a:gd name="T13" fmla="*/ 350044 h 21600"/>
              <a:gd name="T14" fmla="*/ 600280 w 21600"/>
              <a:gd name="T15" fmla="*/ 10251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23" y="10800"/>
                </a:moveTo>
                <a:cubicBezTo>
                  <a:pt x="3023" y="15095"/>
                  <a:pt x="6505" y="18577"/>
                  <a:pt x="10800" y="18577"/>
                </a:cubicBezTo>
                <a:cubicBezTo>
                  <a:pt x="15095" y="18577"/>
                  <a:pt x="18577" y="15095"/>
                  <a:pt x="18577" y="10800"/>
                </a:cubicBezTo>
                <a:cubicBezTo>
                  <a:pt x="18577" y="6505"/>
                  <a:pt x="15095" y="3023"/>
                  <a:pt x="10800" y="3023"/>
                </a:cubicBezTo>
                <a:cubicBezTo>
                  <a:pt x="6505" y="3023"/>
                  <a:pt x="3023" y="6505"/>
                  <a:pt x="3023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51595" name="Text Box 43"/>
          <p:cNvSpPr txBox="1">
            <a:spLocks noChangeArrowheads="1"/>
          </p:cNvSpPr>
          <p:nvPr/>
        </p:nvSpPr>
        <p:spPr bwMode="auto">
          <a:xfrm>
            <a:off x="266700" y="2527300"/>
            <a:ext cx="148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ea typeface="-윤고딕340" pitchFamily="18" charset="-127"/>
              </a:rPr>
              <a:t>S-NET mini</a:t>
            </a:r>
          </a:p>
        </p:txBody>
      </p:sp>
      <p:grpSp>
        <p:nvGrpSpPr>
          <p:cNvPr id="151596" name="Group 44"/>
          <p:cNvGrpSpPr>
            <a:grpSpLocks noChangeAspect="1"/>
          </p:cNvGrpSpPr>
          <p:nvPr/>
        </p:nvGrpSpPr>
        <p:grpSpPr bwMode="auto">
          <a:xfrm>
            <a:off x="395288" y="1773238"/>
            <a:ext cx="1223962" cy="722312"/>
            <a:chOff x="1565" y="1979"/>
            <a:chExt cx="2600" cy="1532"/>
          </a:xfrm>
        </p:grpSpPr>
        <p:pic>
          <p:nvPicPr>
            <p:cNvPr id="151603" name="Picture 45" descr="SNETmini최종사진 저해상도"/>
            <p:cNvPicPr>
              <a:picLocks noChangeAspect="1" noChangeArrowheads="1"/>
            </p:cNvPicPr>
            <p:nvPr/>
          </p:nvPicPr>
          <p:blipFill>
            <a:blip r:embed="rId5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1565" y="1979"/>
              <a:ext cx="2600" cy="1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1604" name="Picture 46" descr="제어 및 모니터링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800" y="2205"/>
              <a:ext cx="1736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1597" name="AutoShape 47"/>
          <p:cNvSpPr>
            <a:spLocks noChangeArrowheads="1"/>
          </p:cNvSpPr>
          <p:nvPr/>
        </p:nvSpPr>
        <p:spPr bwMode="auto">
          <a:xfrm>
            <a:off x="6732588" y="3429000"/>
            <a:ext cx="576262" cy="576263"/>
          </a:xfrm>
          <a:custGeom>
            <a:avLst/>
            <a:gdLst>
              <a:gd name="T0" fmla="*/ 288131 w 21600"/>
              <a:gd name="T1" fmla="*/ 0 h 21600"/>
              <a:gd name="T2" fmla="*/ 84385 w 21600"/>
              <a:gd name="T3" fmla="*/ 84385 h 21600"/>
              <a:gd name="T4" fmla="*/ 0 w 21600"/>
              <a:gd name="T5" fmla="*/ 288132 h 21600"/>
              <a:gd name="T6" fmla="*/ 84385 w 21600"/>
              <a:gd name="T7" fmla="*/ 491878 h 21600"/>
              <a:gd name="T8" fmla="*/ 288131 w 21600"/>
              <a:gd name="T9" fmla="*/ 576263 h 21600"/>
              <a:gd name="T10" fmla="*/ 491877 w 21600"/>
              <a:gd name="T11" fmla="*/ 491878 h 21600"/>
              <a:gd name="T12" fmla="*/ 576262 w 21600"/>
              <a:gd name="T13" fmla="*/ 288132 h 21600"/>
              <a:gd name="T14" fmla="*/ 491877 w 21600"/>
              <a:gd name="T15" fmla="*/ 8438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08" y="15248"/>
                </a:moveTo>
                <a:cubicBezTo>
                  <a:pt x="18204" y="13938"/>
                  <a:pt x="18684" y="12387"/>
                  <a:pt x="18684" y="10800"/>
                </a:cubicBezTo>
                <a:cubicBezTo>
                  <a:pt x="18684" y="6445"/>
                  <a:pt x="15154" y="2916"/>
                  <a:pt x="10800" y="2916"/>
                </a:cubicBezTo>
                <a:cubicBezTo>
                  <a:pt x="9212" y="2915"/>
                  <a:pt x="7661" y="3395"/>
                  <a:pt x="6351" y="4291"/>
                </a:cubicBezTo>
                <a:close/>
                <a:moveTo>
                  <a:pt x="4291" y="6351"/>
                </a:moveTo>
                <a:cubicBezTo>
                  <a:pt x="3395" y="7661"/>
                  <a:pt x="2916" y="9212"/>
                  <a:pt x="2916" y="10799"/>
                </a:cubicBezTo>
                <a:cubicBezTo>
                  <a:pt x="2916" y="15154"/>
                  <a:pt x="6445" y="18684"/>
                  <a:pt x="10800" y="18684"/>
                </a:cubicBezTo>
                <a:cubicBezTo>
                  <a:pt x="12387" y="18684"/>
                  <a:pt x="13938" y="18204"/>
                  <a:pt x="15248" y="17308"/>
                </a:cubicBezTo>
                <a:close/>
              </a:path>
            </a:pathLst>
          </a:custGeom>
          <a:solidFill>
            <a:srgbClr val="FF0000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51598" name="AutoShape 48"/>
          <p:cNvSpPr>
            <a:spLocks noChangeArrowheads="1"/>
          </p:cNvSpPr>
          <p:nvPr/>
        </p:nvSpPr>
        <p:spPr bwMode="auto">
          <a:xfrm>
            <a:off x="6732588" y="4725988"/>
            <a:ext cx="576262" cy="576262"/>
          </a:xfrm>
          <a:custGeom>
            <a:avLst/>
            <a:gdLst>
              <a:gd name="T0" fmla="*/ 288131 w 21600"/>
              <a:gd name="T1" fmla="*/ 0 h 21600"/>
              <a:gd name="T2" fmla="*/ 84385 w 21600"/>
              <a:gd name="T3" fmla="*/ 84385 h 21600"/>
              <a:gd name="T4" fmla="*/ 0 w 21600"/>
              <a:gd name="T5" fmla="*/ 288131 h 21600"/>
              <a:gd name="T6" fmla="*/ 84385 w 21600"/>
              <a:gd name="T7" fmla="*/ 491877 h 21600"/>
              <a:gd name="T8" fmla="*/ 288131 w 21600"/>
              <a:gd name="T9" fmla="*/ 576262 h 21600"/>
              <a:gd name="T10" fmla="*/ 491877 w 21600"/>
              <a:gd name="T11" fmla="*/ 491877 h 21600"/>
              <a:gd name="T12" fmla="*/ 576262 w 21600"/>
              <a:gd name="T13" fmla="*/ 288131 h 21600"/>
              <a:gd name="T14" fmla="*/ 491877 w 21600"/>
              <a:gd name="T15" fmla="*/ 8438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08" y="15248"/>
                </a:moveTo>
                <a:cubicBezTo>
                  <a:pt x="18204" y="13938"/>
                  <a:pt x="18684" y="12387"/>
                  <a:pt x="18684" y="10800"/>
                </a:cubicBezTo>
                <a:cubicBezTo>
                  <a:pt x="18684" y="6445"/>
                  <a:pt x="15154" y="2916"/>
                  <a:pt x="10800" y="2916"/>
                </a:cubicBezTo>
                <a:cubicBezTo>
                  <a:pt x="9212" y="2915"/>
                  <a:pt x="7661" y="3395"/>
                  <a:pt x="6351" y="4291"/>
                </a:cubicBezTo>
                <a:close/>
                <a:moveTo>
                  <a:pt x="4291" y="6351"/>
                </a:moveTo>
                <a:cubicBezTo>
                  <a:pt x="3395" y="7661"/>
                  <a:pt x="2916" y="9212"/>
                  <a:pt x="2916" y="10799"/>
                </a:cubicBezTo>
                <a:cubicBezTo>
                  <a:pt x="2916" y="15154"/>
                  <a:pt x="6445" y="18684"/>
                  <a:pt x="10800" y="18684"/>
                </a:cubicBezTo>
                <a:cubicBezTo>
                  <a:pt x="12387" y="18684"/>
                  <a:pt x="13938" y="18204"/>
                  <a:pt x="15248" y="17308"/>
                </a:cubicBezTo>
                <a:close/>
              </a:path>
            </a:pathLst>
          </a:custGeom>
          <a:solidFill>
            <a:srgbClr val="FF0000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455732" name="Text Box 52"/>
          <p:cNvSpPr txBox="1">
            <a:spLocks noChangeArrowheads="1"/>
          </p:cNvSpPr>
          <p:nvPr/>
        </p:nvSpPr>
        <p:spPr bwMode="auto">
          <a:xfrm>
            <a:off x="152400" y="73025"/>
            <a:ext cx="592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ko-KR" sz="3600" b="1">
                <a:solidFill>
                  <a:schemeClr val="tx2"/>
                </a:solidFill>
                <a:latin typeface="Arial" charset="0"/>
                <a:ea typeface="견고딕" pitchFamily="18" charset="-127"/>
                <a:cs typeface="+mn-cs"/>
              </a:rPr>
              <a:t>02. S-NET mini (MST-S3W)</a:t>
            </a:r>
          </a:p>
        </p:txBody>
      </p:sp>
      <p:sp>
        <p:nvSpPr>
          <p:cNvPr id="151606" name="Text Box 43"/>
          <p:cNvSpPr txBox="1">
            <a:spLocks noChangeArrowheads="1"/>
          </p:cNvSpPr>
          <p:nvPr/>
        </p:nvSpPr>
        <p:spPr bwMode="auto">
          <a:xfrm>
            <a:off x="493713" y="884238"/>
            <a:ext cx="671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2400" b="1">
                <a:latin typeface="Arial Unicode MS" pitchFamily="34" charset="-128"/>
              </a:rPr>
              <a:t>Совместимость</a:t>
            </a:r>
            <a:r>
              <a:rPr lang="en-US" altLang="ko-KR" sz="2400" b="1">
                <a:latin typeface="Arial Unicode MS" pitchFamily="34" charset="-128"/>
              </a:rPr>
              <a:t> – </a:t>
            </a:r>
            <a:r>
              <a:rPr lang="en-US" altLang="ko-KR" sz="2000" b="1">
                <a:latin typeface="Arial Unicode MS" pitchFamily="34" charset="-128"/>
              </a:rPr>
              <a:t>S-NET mini </a:t>
            </a:r>
            <a:r>
              <a:rPr lang="ru-RU" altLang="ko-KR" sz="2000" b="1">
                <a:latin typeface="Arial" pitchFamily="34" charset="0"/>
              </a:rPr>
              <a:t>с пультом </a:t>
            </a:r>
            <a:r>
              <a:rPr lang="en-US" altLang="ko-KR" sz="2000" b="1">
                <a:latin typeface="Arial" pitchFamily="34" charset="0"/>
              </a:rPr>
              <a:t>MCM-A202</a:t>
            </a:r>
            <a:r>
              <a:rPr lang="ru-RU" altLang="ko-KR" sz="2000" b="1">
                <a:latin typeface="Arial Unicode MS" pitchFamily="34" charset="-128"/>
              </a:rPr>
              <a:t>.</a:t>
            </a:r>
            <a:endParaRPr lang="en-US" altLang="ko-KR" sz="2000" b="1"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ChangeArrowheads="1"/>
          </p:cNvSpPr>
          <p:nvPr/>
        </p:nvSpPr>
        <p:spPr bwMode="auto">
          <a:xfrm>
            <a:off x="6386513" y="2997200"/>
            <a:ext cx="2362200" cy="1079500"/>
          </a:xfrm>
          <a:prstGeom prst="rect">
            <a:avLst/>
          </a:prstGeom>
          <a:solidFill>
            <a:schemeClr val="bg1">
              <a:alpha val="59999"/>
            </a:schemeClr>
          </a:solidFill>
          <a:ln w="12700" algn="ctr">
            <a:solidFill>
              <a:srgbClr val="333333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52579" name="Rectangle 3"/>
          <p:cNvSpPr>
            <a:spLocks noChangeArrowheads="1"/>
          </p:cNvSpPr>
          <p:nvPr/>
        </p:nvSpPr>
        <p:spPr bwMode="auto">
          <a:xfrm>
            <a:off x="6386513" y="4389438"/>
            <a:ext cx="2362200" cy="1079500"/>
          </a:xfrm>
          <a:prstGeom prst="rect">
            <a:avLst/>
          </a:prstGeom>
          <a:solidFill>
            <a:schemeClr val="bg1">
              <a:alpha val="59999"/>
            </a:schemeClr>
          </a:solidFill>
          <a:ln w="12700" algn="ctr">
            <a:solidFill>
              <a:srgbClr val="333333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52580" name="Rectangle 4"/>
          <p:cNvSpPr>
            <a:spLocks noChangeArrowheads="1"/>
          </p:cNvSpPr>
          <p:nvPr/>
        </p:nvSpPr>
        <p:spPr bwMode="auto">
          <a:xfrm>
            <a:off x="6396038" y="1641475"/>
            <a:ext cx="2352675" cy="1079500"/>
          </a:xfrm>
          <a:prstGeom prst="rect">
            <a:avLst/>
          </a:prstGeom>
          <a:solidFill>
            <a:schemeClr val="bg1">
              <a:alpha val="59999"/>
            </a:schemeClr>
          </a:solidFill>
          <a:ln w="12700" algn="ctr">
            <a:solidFill>
              <a:srgbClr val="333333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52581" name="Line 5"/>
          <p:cNvSpPr>
            <a:spLocks noChangeShapeType="1"/>
          </p:cNvSpPr>
          <p:nvPr/>
        </p:nvSpPr>
        <p:spPr bwMode="auto">
          <a:xfrm flipV="1">
            <a:off x="1979613" y="4751388"/>
            <a:ext cx="439261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52582" name="Line 6"/>
          <p:cNvSpPr>
            <a:spLocks noChangeShapeType="1"/>
          </p:cNvSpPr>
          <p:nvPr/>
        </p:nvSpPr>
        <p:spPr bwMode="auto">
          <a:xfrm flipV="1">
            <a:off x="1979613" y="3454400"/>
            <a:ext cx="439261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52583" name="Line 7"/>
          <p:cNvSpPr>
            <a:spLocks noChangeShapeType="1"/>
          </p:cNvSpPr>
          <p:nvPr/>
        </p:nvSpPr>
        <p:spPr bwMode="auto">
          <a:xfrm>
            <a:off x="1547813" y="2205038"/>
            <a:ext cx="482441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52584" name="Picture 8" descr="MCM-A202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3238" y="1770063"/>
            <a:ext cx="877887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5" name="Picture 9" descr="DVMP2중계기_최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0863" y="3154363"/>
            <a:ext cx="1868487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86" name="Text Box 10"/>
          <p:cNvSpPr txBox="1">
            <a:spLocks noChangeArrowheads="1"/>
          </p:cNvSpPr>
          <p:nvPr/>
        </p:nvSpPr>
        <p:spPr bwMode="auto">
          <a:xfrm>
            <a:off x="4684713" y="2828925"/>
            <a:ext cx="116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800" b="1">
                <a:ea typeface="-윤고딕340" pitchFamily="18" charset="-127"/>
              </a:rPr>
              <a:t>MIM-B13</a:t>
            </a:r>
          </a:p>
        </p:txBody>
      </p:sp>
      <p:pic>
        <p:nvPicPr>
          <p:cNvPr id="152587" name="Picture 11" descr="DVMP2중계기_최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0863" y="4421188"/>
            <a:ext cx="1868487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88" name="Text Box 12"/>
          <p:cNvSpPr txBox="1">
            <a:spLocks noChangeArrowheads="1"/>
          </p:cNvSpPr>
          <p:nvPr/>
        </p:nvSpPr>
        <p:spPr bwMode="auto">
          <a:xfrm>
            <a:off x="4684713" y="3956050"/>
            <a:ext cx="132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800" b="1">
                <a:ea typeface="-윤고딕340" pitchFamily="18" charset="-127"/>
              </a:rPr>
              <a:t>MIM-B13A</a:t>
            </a:r>
          </a:p>
        </p:txBody>
      </p:sp>
      <p:sp>
        <p:nvSpPr>
          <p:cNvPr id="152589" name="Text Box 13"/>
          <p:cNvSpPr txBox="1">
            <a:spLocks noChangeArrowheads="1"/>
          </p:cNvSpPr>
          <p:nvPr/>
        </p:nvSpPr>
        <p:spPr bwMode="auto">
          <a:xfrm>
            <a:off x="2771775" y="1501775"/>
            <a:ext cx="1379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b="1">
                <a:ea typeface="-윤고딕340" pitchFamily="18" charset="-127"/>
              </a:rPr>
              <a:t>MCM-A202A</a:t>
            </a:r>
          </a:p>
        </p:txBody>
      </p:sp>
      <p:pic>
        <p:nvPicPr>
          <p:cNvPr id="152590" name="Picture 14" descr="DVMP중계기_PCB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3725" y="1931988"/>
            <a:ext cx="8890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91" name="Text Box 15"/>
          <p:cNvSpPr txBox="1">
            <a:spLocks noChangeArrowheads="1"/>
          </p:cNvSpPr>
          <p:nvPr/>
        </p:nvSpPr>
        <p:spPr bwMode="auto">
          <a:xfrm>
            <a:off x="4284663" y="1555750"/>
            <a:ext cx="132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800" b="1">
                <a:ea typeface="-윤고딕340" pitchFamily="18" charset="-127"/>
              </a:rPr>
              <a:t>MIM-B04A</a:t>
            </a:r>
          </a:p>
        </p:txBody>
      </p:sp>
      <p:pic>
        <p:nvPicPr>
          <p:cNvPr id="152592" name="Picture 16" descr="MCM-A202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4825" y="3019425"/>
            <a:ext cx="877888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93" name="Text Box 17"/>
          <p:cNvSpPr txBox="1">
            <a:spLocks noChangeArrowheads="1"/>
          </p:cNvSpPr>
          <p:nvPr/>
        </p:nvSpPr>
        <p:spPr bwMode="auto">
          <a:xfrm>
            <a:off x="2773363" y="2771775"/>
            <a:ext cx="13795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b="1">
                <a:ea typeface="-윤고딕340" pitchFamily="18" charset="-127"/>
              </a:rPr>
              <a:t>MCM-A202A</a:t>
            </a:r>
          </a:p>
        </p:txBody>
      </p:sp>
      <p:pic>
        <p:nvPicPr>
          <p:cNvPr id="152594" name="Picture 18" descr="MCM-A202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6413" y="4316413"/>
            <a:ext cx="877887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95" name="Text Box 19"/>
          <p:cNvSpPr txBox="1">
            <a:spLocks noChangeArrowheads="1"/>
          </p:cNvSpPr>
          <p:nvPr/>
        </p:nvSpPr>
        <p:spPr bwMode="auto">
          <a:xfrm>
            <a:off x="2774950" y="4027488"/>
            <a:ext cx="1379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b="1">
                <a:ea typeface="-윤고딕340" pitchFamily="18" charset="-127"/>
              </a:rPr>
              <a:t>MCM-A202A</a:t>
            </a:r>
          </a:p>
        </p:txBody>
      </p:sp>
      <p:sp>
        <p:nvSpPr>
          <p:cNvPr id="152596" name="Line 20"/>
          <p:cNvSpPr>
            <a:spLocks noChangeShapeType="1"/>
          </p:cNvSpPr>
          <p:nvPr/>
        </p:nvSpPr>
        <p:spPr bwMode="auto">
          <a:xfrm flipV="1">
            <a:off x="1979613" y="6046788"/>
            <a:ext cx="439261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52597" name="Picture 21" descr="DVMP2중계기_최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0863" y="5789613"/>
            <a:ext cx="1868487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98" name="Text Box 22"/>
          <p:cNvSpPr txBox="1">
            <a:spLocks noChangeArrowheads="1"/>
          </p:cNvSpPr>
          <p:nvPr/>
        </p:nvSpPr>
        <p:spPr bwMode="auto">
          <a:xfrm>
            <a:off x="4684713" y="5464175"/>
            <a:ext cx="132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800" b="1">
                <a:ea typeface="-윤고딕340" pitchFamily="18" charset="-127"/>
              </a:rPr>
              <a:t>MIM-B13A</a:t>
            </a:r>
          </a:p>
        </p:txBody>
      </p:sp>
      <p:pic>
        <p:nvPicPr>
          <p:cNvPr id="152599" name="Picture 23" descr="MCM-A202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6413" y="5588000"/>
            <a:ext cx="87788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600" name="Text Box 24"/>
          <p:cNvSpPr txBox="1">
            <a:spLocks noChangeArrowheads="1"/>
          </p:cNvSpPr>
          <p:nvPr/>
        </p:nvSpPr>
        <p:spPr bwMode="auto">
          <a:xfrm>
            <a:off x="2774950" y="5300663"/>
            <a:ext cx="1379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b="1">
                <a:ea typeface="-윤고딕340" pitchFamily="18" charset="-127"/>
              </a:rPr>
              <a:t>MCM-A202A</a:t>
            </a:r>
          </a:p>
        </p:txBody>
      </p:sp>
      <p:sp>
        <p:nvSpPr>
          <p:cNvPr id="152601" name="Line 25"/>
          <p:cNvSpPr>
            <a:spLocks noChangeShapeType="1"/>
          </p:cNvSpPr>
          <p:nvPr/>
        </p:nvSpPr>
        <p:spPr bwMode="auto">
          <a:xfrm flipH="1">
            <a:off x="1979613" y="2205038"/>
            <a:ext cx="0" cy="381635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52602" name="AutoShape 26"/>
          <p:cNvSpPr>
            <a:spLocks noChangeArrowheads="1"/>
          </p:cNvSpPr>
          <p:nvPr/>
        </p:nvSpPr>
        <p:spPr bwMode="auto">
          <a:xfrm>
            <a:off x="6469063" y="2205038"/>
            <a:ext cx="1079500" cy="446087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CAC</a:t>
            </a:r>
          </a:p>
        </p:txBody>
      </p:sp>
      <p:sp>
        <p:nvSpPr>
          <p:cNvPr id="152603" name="AutoShape 27"/>
          <p:cNvSpPr>
            <a:spLocks noChangeArrowheads="1"/>
          </p:cNvSpPr>
          <p:nvPr/>
        </p:nvSpPr>
        <p:spPr bwMode="auto">
          <a:xfrm>
            <a:off x="7596188" y="1700213"/>
            <a:ext cx="1079500" cy="446087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DVM HR</a:t>
            </a:r>
          </a:p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(R407C)</a:t>
            </a:r>
          </a:p>
        </p:txBody>
      </p:sp>
      <p:sp>
        <p:nvSpPr>
          <p:cNvPr id="152604" name="AutoShape 28"/>
          <p:cNvSpPr>
            <a:spLocks noChangeArrowheads="1"/>
          </p:cNvSpPr>
          <p:nvPr/>
        </p:nvSpPr>
        <p:spPr bwMode="auto">
          <a:xfrm>
            <a:off x="7596188" y="2205038"/>
            <a:ext cx="1079500" cy="446087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Mini DVM</a:t>
            </a:r>
          </a:p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(R407C)</a:t>
            </a:r>
          </a:p>
        </p:txBody>
      </p:sp>
      <p:sp>
        <p:nvSpPr>
          <p:cNvPr id="152605" name="AutoShape 29"/>
          <p:cNvSpPr>
            <a:spLocks noChangeArrowheads="1"/>
          </p:cNvSpPr>
          <p:nvPr/>
        </p:nvSpPr>
        <p:spPr bwMode="auto">
          <a:xfrm>
            <a:off x="7596188" y="3055938"/>
            <a:ext cx="1079500" cy="446087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FJM</a:t>
            </a:r>
          </a:p>
        </p:txBody>
      </p:sp>
      <p:sp>
        <p:nvSpPr>
          <p:cNvPr id="152606" name="AutoShape 30"/>
          <p:cNvSpPr>
            <a:spLocks noChangeArrowheads="1"/>
          </p:cNvSpPr>
          <p:nvPr/>
        </p:nvSpPr>
        <p:spPr bwMode="auto">
          <a:xfrm>
            <a:off x="6469063" y="3573463"/>
            <a:ext cx="1079500" cy="446087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ERV</a:t>
            </a:r>
          </a:p>
        </p:txBody>
      </p:sp>
      <p:sp>
        <p:nvSpPr>
          <p:cNvPr id="152607" name="AutoShape 31"/>
          <p:cNvSpPr>
            <a:spLocks noChangeArrowheads="1"/>
          </p:cNvSpPr>
          <p:nvPr/>
        </p:nvSpPr>
        <p:spPr bwMode="auto">
          <a:xfrm>
            <a:off x="7596188" y="3559175"/>
            <a:ext cx="1079500" cy="446088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Mini DVM</a:t>
            </a:r>
          </a:p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(R410A)</a:t>
            </a:r>
          </a:p>
        </p:txBody>
      </p:sp>
      <p:sp>
        <p:nvSpPr>
          <p:cNvPr id="152608" name="AutoShape 32"/>
          <p:cNvSpPr>
            <a:spLocks noChangeArrowheads="1"/>
          </p:cNvSpPr>
          <p:nvPr/>
        </p:nvSpPr>
        <p:spPr bwMode="auto">
          <a:xfrm>
            <a:off x="6469063" y="3055938"/>
            <a:ext cx="1079500" cy="446087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DVM Plus II</a:t>
            </a:r>
          </a:p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HR II</a:t>
            </a:r>
          </a:p>
        </p:txBody>
      </p:sp>
      <p:sp>
        <p:nvSpPr>
          <p:cNvPr id="152609" name="AutoShape 33"/>
          <p:cNvSpPr>
            <a:spLocks noChangeArrowheads="1"/>
          </p:cNvSpPr>
          <p:nvPr/>
        </p:nvSpPr>
        <p:spPr bwMode="auto">
          <a:xfrm>
            <a:off x="6373813" y="5868988"/>
            <a:ext cx="1222375" cy="488950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1905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DVM Plus III</a:t>
            </a:r>
          </a:p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HR III</a:t>
            </a:r>
          </a:p>
        </p:txBody>
      </p:sp>
      <p:sp>
        <p:nvSpPr>
          <p:cNvPr id="152610" name="AutoShape 34"/>
          <p:cNvSpPr>
            <a:spLocks noChangeArrowheads="1"/>
          </p:cNvSpPr>
          <p:nvPr/>
        </p:nvSpPr>
        <p:spPr bwMode="auto">
          <a:xfrm>
            <a:off x="6469063" y="1700213"/>
            <a:ext cx="1079500" cy="446087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DVM</a:t>
            </a:r>
          </a:p>
        </p:txBody>
      </p:sp>
      <p:sp>
        <p:nvSpPr>
          <p:cNvPr id="152611" name="AutoShape 35"/>
          <p:cNvSpPr>
            <a:spLocks noChangeArrowheads="1"/>
          </p:cNvSpPr>
          <p:nvPr/>
        </p:nvSpPr>
        <p:spPr bwMode="auto">
          <a:xfrm>
            <a:off x="7596188" y="4448175"/>
            <a:ext cx="1079500" cy="446088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FJM</a:t>
            </a:r>
          </a:p>
        </p:txBody>
      </p:sp>
      <p:sp>
        <p:nvSpPr>
          <p:cNvPr id="152612" name="AutoShape 36"/>
          <p:cNvSpPr>
            <a:spLocks noChangeArrowheads="1"/>
          </p:cNvSpPr>
          <p:nvPr/>
        </p:nvSpPr>
        <p:spPr bwMode="auto">
          <a:xfrm>
            <a:off x="6469063" y="4965700"/>
            <a:ext cx="1079500" cy="446088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ERV</a:t>
            </a:r>
          </a:p>
        </p:txBody>
      </p:sp>
      <p:sp>
        <p:nvSpPr>
          <p:cNvPr id="152613" name="AutoShape 37"/>
          <p:cNvSpPr>
            <a:spLocks noChangeArrowheads="1"/>
          </p:cNvSpPr>
          <p:nvPr/>
        </p:nvSpPr>
        <p:spPr bwMode="auto">
          <a:xfrm>
            <a:off x="7596188" y="4951413"/>
            <a:ext cx="1079500" cy="446087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Mini DVM</a:t>
            </a:r>
          </a:p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(R410A)</a:t>
            </a:r>
          </a:p>
        </p:txBody>
      </p:sp>
      <p:sp>
        <p:nvSpPr>
          <p:cNvPr id="152614" name="AutoShape 38"/>
          <p:cNvSpPr>
            <a:spLocks noChangeArrowheads="1"/>
          </p:cNvSpPr>
          <p:nvPr/>
        </p:nvSpPr>
        <p:spPr bwMode="auto">
          <a:xfrm>
            <a:off x="6469063" y="4448175"/>
            <a:ext cx="1079500" cy="446088"/>
          </a:xfrm>
          <a:prstGeom prst="roundRect">
            <a:avLst>
              <a:gd name="adj" fmla="val 16667"/>
            </a:avLst>
          </a:prstGeom>
          <a:solidFill>
            <a:srgbClr val="969696">
              <a:alpha val="30196"/>
            </a:srgbClr>
          </a:solidFill>
          <a:ln w="9525">
            <a:solidFill>
              <a:srgbClr val="CDCDF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DVM Plus II</a:t>
            </a:r>
          </a:p>
          <a:p>
            <a:r>
              <a:rPr lang="en-US" altLang="ko-KR" b="1">
                <a:solidFill>
                  <a:schemeClr val="tx2"/>
                </a:solidFill>
                <a:ea typeface="Batang" pitchFamily="18" charset="-127"/>
              </a:rPr>
              <a:t>HR II</a:t>
            </a:r>
          </a:p>
        </p:txBody>
      </p:sp>
      <p:sp>
        <p:nvSpPr>
          <p:cNvPr id="152615" name="AutoShape 39"/>
          <p:cNvSpPr>
            <a:spLocks noChangeArrowheads="1"/>
          </p:cNvSpPr>
          <p:nvPr/>
        </p:nvSpPr>
        <p:spPr bwMode="auto">
          <a:xfrm>
            <a:off x="2195513" y="1844675"/>
            <a:ext cx="703262" cy="700088"/>
          </a:xfrm>
          <a:custGeom>
            <a:avLst/>
            <a:gdLst>
              <a:gd name="T0" fmla="*/ 351631 w 21600"/>
              <a:gd name="T1" fmla="*/ 0 h 21600"/>
              <a:gd name="T2" fmla="*/ 102982 w 21600"/>
              <a:gd name="T3" fmla="*/ 102518 h 21600"/>
              <a:gd name="T4" fmla="*/ 0 w 21600"/>
              <a:gd name="T5" fmla="*/ 350044 h 21600"/>
              <a:gd name="T6" fmla="*/ 102982 w 21600"/>
              <a:gd name="T7" fmla="*/ 597571 h 21600"/>
              <a:gd name="T8" fmla="*/ 351631 w 21600"/>
              <a:gd name="T9" fmla="*/ 700088 h 21600"/>
              <a:gd name="T10" fmla="*/ 600280 w 21600"/>
              <a:gd name="T11" fmla="*/ 597571 h 21600"/>
              <a:gd name="T12" fmla="*/ 703262 w 21600"/>
              <a:gd name="T13" fmla="*/ 350044 h 21600"/>
              <a:gd name="T14" fmla="*/ 600280 w 21600"/>
              <a:gd name="T15" fmla="*/ 10251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23" y="10800"/>
                </a:moveTo>
                <a:cubicBezTo>
                  <a:pt x="3023" y="15095"/>
                  <a:pt x="6505" y="18577"/>
                  <a:pt x="10800" y="18577"/>
                </a:cubicBezTo>
                <a:cubicBezTo>
                  <a:pt x="15095" y="18577"/>
                  <a:pt x="18577" y="15095"/>
                  <a:pt x="18577" y="10800"/>
                </a:cubicBezTo>
                <a:cubicBezTo>
                  <a:pt x="18577" y="6505"/>
                  <a:pt x="15095" y="3023"/>
                  <a:pt x="10800" y="3023"/>
                </a:cubicBezTo>
                <a:cubicBezTo>
                  <a:pt x="6505" y="3023"/>
                  <a:pt x="3023" y="6505"/>
                  <a:pt x="3023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52616" name="AutoShape 40"/>
          <p:cNvSpPr>
            <a:spLocks noChangeArrowheads="1"/>
          </p:cNvSpPr>
          <p:nvPr/>
        </p:nvSpPr>
        <p:spPr bwMode="auto">
          <a:xfrm>
            <a:off x="2195513" y="3114675"/>
            <a:ext cx="703262" cy="700088"/>
          </a:xfrm>
          <a:custGeom>
            <a:avLst/>
            <a:gdLst>
              <a:gd name="T0" fmla="*/ 351631 w 21600"/>
              <a:gd name="T1" fmla="*/ 0 h 21600"/>
              <a:gd name="T2" fmla="*/ 102982 w 21600"/>
              <a:gd name="T3" fmla="*/ 102518 h 21600"/>
              <a:gd name="T4" fmla="*/ 0 w 21600"/>
              <a:gd name="T5" fmla="*/ 350044 h 21600"/>
              <a:gd name="T6" fmla="*/ 102982 w 21600"/>
              <a:gd name="T7" fmla="*/ 597571 h 21600"/>
              <a:gd name="T8" fmla="*/ 351631 w 21600"/>
              <a:gd name="T9" fmla="*/ 700088 h 21600"/>
              <a:gd name="T10" fmla="*/ 600280 w 21600"/>
              <a:gd name="T11" fmla="*/ 597571 h 21600"/>
              <a:gd name="T12" fmla="*/ 703262 w 21600"/>
              <a:gd name="T13" fmla="*/ 350044 h 21600"/>
              <a:gd name="T14" fmla="*/ 600280 w 21600"/>
              <a:gd name="T15" fmla="*/ 10251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23" y="10800"/>
                </a:moveTo>
                <a:cubicBezTo>
                  <a:pt x="3023" y="15095"/>
                  <a:pt x="6505" y="18577"/>
                  <a:pt x="10800" y="18577"/>
                </a:cubicBezTo>
                <a:cubicBezTo>
                  <a:pt x="15095" y="18577"/>
                  <a:pt x="18577" y="15095"/>
                  <a:pt x="18577" y="10800"/>
                </a:cubicBezTo>
                <a:cubicBezTo>
                  <a:pt x="18577" y="6505"/>
                  <a:pt x="15095" y="3023"/>
                  <a:pt x="10800" y="3023"/>
                </a:cubicBezTo>
                <a:cubicBezTo>
                  <a:pt x="6505" y="3023"/>
                  <a:pt x="3023" y="6505"/>
                  <a:pt x="3023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52617" name="AutoShape 41"/>
          <p:cNvSpPr>
            <a:spLocks noChangeArrowheads="1"/>
          </p:cNvSpPr>
          <p:nvPr/>
        </p:nvSpPr>
        <p:spPr bwMode="auto">
          <a:xfrm>
            <a:off x="2195513" y="4411663"/>
            <a:ext cx="703262" cy="700087"/>
          </a:xfrm>
          <a:custGeom>
            <a:avLst/>
            <a:gdLst>
              <a:gd name="T0" fmla="*/ 351631 w 21600"/>
              <a:gd name="T1" fmla="*/ 0 h 21600"/>
              <a:gd name="T2" fmla="*/ 102982 w 21600"/>
              <a:gd name="T3" fmla="*/ 102517 h 21600"/>
              <a:gd name="T4" fmla="*/ 0 w 21600"/>
              <a:gd name="T5" fmla="*/ 350044 h 21600"/>
              <a:gd name="T6" fmla="*/ 102982 w 21600"/>
              <a:gd name="T7" fmla="*/ 597570 h 21600"/>
              <a:gd name="T8" fmla="*/ 351631 w 21600"/>
              <a:gd name="T9" fmla="*/ 700087 h 21600"/>
              <a:gd name="T10" fmla="*/ 600280 w 21600"/>
              <a:gd name="T11" fmla="*/ 597570 h 21600"/>
              <a:gd name="T12" fmla="*/ 703262 w 21600"/>
              <a:gd name="T13" fmla="*/ 350044 h 21600"/>
              <a:gd name="T14" fmla="*/ 600280 w 21600"/>
              <a:gd name="T15" fmla="*/ 10251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23" y="10800"/>
                </a:moveTo>
                <a:cubicBezTo>
                  <a:pt x="3023" y="15095"/>
                  <a:pt x="6505" y="18577"/>
                  <a:pt x="10800" y="18577"/>
                </a:cubicBezTo>
                <a:cubicBezTo>
                  <a:pt x="15095" y="18577"/>
                  <a:pt x="18577" y="15095"/>
                  <a:pt x="18577" y="10800"/>
                </a:cubicBezTo>
                <a:cubicBezTo>
                  <a:pt x="18577" y="6505"/>
                  <a:pt x="15095" y="3023"/>
                  <a:pt x="10800" y="3023"/>
                </a:cubicBezTo>
                <a:cubicBezTo>
                  <a:pt x="6505" y="3023"/>
                  <a:pt x="3023" y="6505"/>
                  <a:pt x="3023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52618" name="Text Box 42"/>
          <p:cNvSpPr txBox="1">
            <a:spLocks noChangeArrowheads="1"/>
          </p:cNvSpPr>
          <p:nvPr/>
        </p:nvSpPr>
        <p:spPr bwMode="auto">
          <a:xfrm>
            <a:off x="266700" y="2598738"/>
            <a:ext cx="148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ea typeface="-윤고딕340" pitchFamily="18" charset="-127"/>
              </a:rPr>
              <a:t>S-NET mini</a:t>
            </a:r>
          </a:p>
        </p:txBody>
      </p:sp>
      <p:sp>
        <p:nvSpPr>
          <p:cNvPr id="152619" name="AutoShape 43"/>
          <p:cNvSpPr>
            <a:spLocks noChangeArrowheads="1"/>
          </p:cNvSpPr>
          <p:nvPr/>
        </p:nvSpPr>
        <p:spPr bwMode="auto">
          <a:xfrm>
            <a:off x="2195513" y="5661025"/>
            <a:ext cx="703262" cy="700088"/>
          </a:xfrm>
          <a:custGeom>
            <a:avLst/>
            <a:gdLst>
              <a:gd name="T0" fmla="*/ 351631 w 21600"/>
              <a:gd name="T1" fmla="*/ 0 h 21600"/>
              <a:gd name="T2" fmla="*/ 102982 w 21600"/>
              <a:gd name="T3" fmla="*/ 102518 h 21600"/>
              <a:gd name="T4" fmla="*/ 0 w 21600"/>
              <a:gd name="T5" fmla="*/ 350044 h 21600"/>
              <a:gd name="T6" fmla="*/ 102982 w 21600"/>
              <a:gd name="T7" fmla="*/ 597571 h 21600"/>
              <a:gd name="T8" fmla="*/ 351631 w 21600"/>
              <a:gd name="T9" fmla="*/ 700088 h 21600"/>
              <a:gd name="T10" fmla="*/ 600280 w 21600"/>
              <a:gd name="T11" fmla="*/ 597571 h 21600"/>
              <a:gd name="T12" fmla="*/ 703262 w 21600"/>
              <a:gd name="T13" fmla="*/ 350044 h 21600"/>
              <a:gd name="T14" fmla="*/ 600280 w 21600"/>
              <a:gd name="T15" fmla="*/ 10251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23" y="10800"/>
                </a:moveTo>
                <a:cubicBezTo>
                  <a:pt x="3023" y="15095"/>
                  <a:pt x="6505" y="18577"/>
                  <a:pt x="10800" y="18577"/>
                </a:cubicBezTo>
                <a:cubicBezTo>
                  <a:pt x="15095" y="18577"/>
                  <a:pt x="18577" y="15095"/>
                  <a:pt x="18577" y="10800"/>
                </a:cubicBezTo>
                <a:cubicBezTo>
                  <a:pt x="18577" y="6505"/>
                  <a:pt x="15095" y="3023"/>
                  <a:pt x="10800" y="3023"/>
                </a:cubicBezTo>
                <a:cubicBezTo>
                  <a:pt x="6505" y="3023"/>
                  <a:pt x="3023" y="6505"/>
                  <a:pt x="3023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grpSp>
        <p:nvGrpSpPr>
          <p:cNvPr id="152620" name="Group 44"/>
          <p:cNvGrpSpPr>
            <a:grpSpLocks noChangeAspect="1"/>
          </p:cNvGrpSpPr>
          <p:nvPr/>
        </p:nvGrpSpPr>
        <p:grpSpPr bwMode="auto">
          <a:xfrm>
            <a:off x="395288" y="1844675"/>
            <a:ext cx="1223962" cy="722313"/>
            <a:chOff x="1565" y="1979"/>
            <a:chExt cx="2600" cy="1532"/>
          </a:xfrm>
        </p:grpSpPr>
        <p:pic>
          <p:nvPicPr>
            <p:cNvPr id="152627" name="Picture 45" descr="SNETmini최종사진 저해상도"/>
            <p:cNvPicPr>
              <a:picLocks noChangeAspect="1" noChangeArrowheads="1"/>
            </p:cNvPicPr>
            <p:nvPr/>
          </p:nvPicPr>
          <p:blipFill>
            <a:blip r:embed="rId5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1565" y="1979"/>
              <a:ext cx="2600" cy="1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2628" name="Picture 46" descr="제어 및 모니터링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800" y="2205"/>
              <a:ext cx="1736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2621" name="AutoShape 47"/>
          <p:cNvSpPr>
            <a:spLocks noChangeArrowheads="1"/>
          </p:cNvSpPr>
          <p:nvPr/>
        </p:nvSpPr>
        <p:spPr bwMode="auto">
          <a:xfrm>
            <a:off x="6732588" y="3524250"/>
            <a:ext cx="576262" cy="576263"/>
          </a:xfrm>
          <a:custGeom>
            <a:avLst/>
            <a:gdLst>
              <a:gd name="T0" fmla="*/ 288131 w 21600"/>
              <a:gd name="T1" fmla="*/ 0 h 21600"/>
              <a:gd name="T2" fmla="*/ 84385 w 21600"/>
              <a:gd name="T3" fmla="*/ 84385 h 21600"/>
              <a:gd name="T4" fmla="*/ 0 w 21600"/>
              <a:gd name="T5" fmla="*/ 288132 h 21600"/>
              <a:gd name="T6" fmla="*/ 84385 w 21600"/>
              <a:gd name="T7" fmla="*/ 491878 h 21600"/>
              <a:gd name="T8" fmla="*/ 288131 w 21600"/>
              <a:gd name="T9" fmla="*/ 576263 h 21600"/>
              <a:gd name="T10" fmla="*/ 491877 w 21600"/>
              <a:gd name="T11" fmla="*/ 491878 h 21600"/>
              <a:gd name="T12" fmla="*/ 576262 w 21600"/>
              <a:gd name="T13" fmla="*/ 288132 h 21600"/>
              <a:gd name="T14" fmla="*/ 491877 w 21600"/>
              <a:gd name="T15" fmla="*/ 8438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08" y="15248"/>
                </a:moveTo>
                <a:cubicBezTo>
                  <a:pt x="18204" y="13938"/>
                  <a:pt x="18684" y="12387"/>
                  <a:pt x="18684" y="10800"/>
                </a:cubicBezTo>
                <a:cubicBezTo>
                  <a:pt x="18684" y="6445"/>
                  <a:pt x="15154" y="2916"/>
                  <a:pt x="10800" y="2916"/>
                </a:cubicBezTo>
                <a:cubicBezTo>
                  <a:pt x="9212" y="2915"/>
                  <a:pt x="7661" y="3395"/>
                  <a:pt x="6351" y="4291"/>
                </a:cubicBezTo>
                <a:close/>
                <a:moveTo>
                  <a:pt x="4291" y="6351"/>
                </a:moveTo>
                <a:cubicBezTo>
                  <a:pt x="3395" y="7661"/>
                  <a:pt x="2916" y="9212"/>
                  <a:pt x="2916" y="10799"/>
                </a:cubicBezTo>
                <a:cubicBezTo>
                  <a:pt x="2916" y="15154"/>
                  <a:pt x="6445" y="18684"/>
                  <a:pt x="10800" y="18684"/>
                </a:cubicBezTo>
                <a:cubicBezTo>
                  <a:pt x="12387" y="18684"/>
                  <a:pt x="13938" y="18204"/>
                  <a:pt x="15248" y="17308"/>
                </a:cubicBezTo>
                <a:close/>
              </a:path>
            </a:pathLst>
          </a:custGeom>
          <a:solidFill>
            <a:srgbClr val="FF0000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52622" name="AutoShape 48"/>
          <p:cNvSpPr>
            <a:spLocks noChangeArrowheads="1"/>
          </p:cNvSpPr>
          <p:nvPr/>
        </p:nvSpPr>
        <p:spPr bwMode="auto">
          <a:xfrm>
            <a:off x="6732588" y="4921250"/>
            <a:ext cx="576262" cy="576263"/>
          </a:xfrm>
          <a:custGeom>
            <a:avLst/>
            <a:gdLst>
              <a:gd name="T0" fmla="*/ 288131 w 21600"/>
              <a:gd name="T1" fmla="*/ 0 h 21600"/>
              <a:gd name="T2" fmla="*/ 84385 w 21600"/>
              <a:gd name="T3" fmla="*/ 84385 h 21600"/>
              <a:gd name="T4" fmla="*/ 0 w 21600"/>
              <a:gd name="T5" fmla="*/ 288132 h 21600"/>
              <a:gd name="T6" fmla="*/ 84385 w 21600"/>
              <a:gd name="T7" fmla="*/ 491878 h 21600"/>
              <a:gd name="T8" fmla="*/ 288131 w 21600"/>
              <a:gd name="T9" fmla="*/ 576263 h 21600"/>
              <a:gd name="T10" fmla="*/ 491877 w 21600"/>
              <a:gd name="T11" fmla="*/ 491878 h 21600"/>
              <a:gd name="T12" fmla="*/ 576262 w 21600"/>
              <a:gd name="T13" fmla="*/ 288132 h 21600"/>
              <a:gd name="T14" fmla="*/ 491877 w 21600"/>
              <a:gd name="T15" fmla="*/ 8438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08" y="15248"/>
                </a:moveTo>
                <a:cubicBezTo>
                  <a:pt x="18204" y="13938"/>
                  <a:pt x="18684" y="12387"/>
                  <a:pt x="18684" y="10800"/>
                </a:cubicBezTo>
                <a:cubicBezTo>
                  <a:pt x="18684" y="6445"/>
                  <a:pt x="15154" y="2916"/>
                  <a:pt x="10800" y="2916"/>
                </a:cubicBezTo>
                <a:cubicBezTo>
                  <a:pt x="9212" y="2915"/>
                  <a:pt x="7661" y="3395"/>
                  <a:pt x="6351" y="4291"/>
                </a:cubicBezTo>
                <a:close/>
                <a:moveTo>
                  <a:pt x="4291" y="6351"/>
                </a:moveTo>
                <a:cubicBezTo>
                  <a:pt x="3395" y="7661"/>
                  <a:pt x="2916" y="9212"/>
                  <a:pt x="2916" y="10799"/>
                </a:cubicBezTo>
                <a:cubicBezTo>
                  <a:pt x="2916" y="15154"/>
                  <a:pt x="6445" y="18684"/>
                  <a:pt x="10800" y="18684"/>
                </a:cubicBezTo>
                <a:cubicBezTo>
                  <a:pt x="12387" y="18684"/>
                  <a:pt x="13938" y="18204"/>
                  <a:pt x="15248" y="17308"/>
                </a:cubicBezTo>
                <a:close/>
              </a:path>
            </a:pathLst>
          </a:custGeom>
          <a:solidFill>
            <a:srgbClr val="FF0000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456756" name="Text Box 52"/>
          <p:cNvSpPr txBox="1">
            <a:spLocks noChangeArrowheads="1"/>
          </p:cNvSpPr>
          <p:nvPr/>
        </p:nvSpPr>
        <p:spPr bwMode="auto">
          <a:xfrm>
            <a:off x="152400" y="73025"/>
            <a:ext cx="592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ko-KR" sz="3600" b="1">
                <a:solidFill>
                  <a:schemeClr val="tx2"/>
                </a:solidFill>
                <a:latin typeface="Arial" charset="0"/>
                <a:ea typeface="견고딕" pitchFamily="18" charset="-127"/>
                <a:cs typeface="+mn-cs"/>
              </a:rPr>
              <a:t>02. S-NET mini (MST-S3W)</a:t>
            </a:r>
          </a:p>
        </p:txBody>
      </p:sp>
      <p:sp>
        <p:nvSpPr>
          <p:cNvPr id="152630" name="Text Box 43"/>
          <p:cNvSpPr txBox="1">
            <a:spLocks noChangeArrowheads="1"/>
          </p:cNvSpPr>
          <p:nvPr/>
        </p:nvSpPr>
        <p:spPr bwMode="auto">
          <a:xfrm>
            <a:off x="493713" y="884238"/>
            <a:ext cx="6894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2400" b="1">
                <a:latin typeface="Arial Unicode MS" pitchFamily="34" charset="-128"/>
              </a:rPr>
              <a:t>Совместимость</a:t>
            </a:r>
            <a:r>
              <a:rPr lang="en-US" altLang="ko-KR" sz="2400" b="1">
                <a:latin typeface="Arial Unicode MS" pitchFamily="34" charset="-128"/>
              </a:rPr>
              <a:t> – </a:t>
            </a:r>
            <a:r>
              <a:rPr lang="en-US" altLang="ko-KR" sz="2000" b="1">
                <a:latin typeface="Arial Unicode MS" pitchFamily="34" charset="-128"/>
              </a:rPr>
              <a:t>S-NET mini </a:t>
            </a:r>
            <a:r>
              <a:rPr lang="ru-RU" altLang="ko-KR" sz="2000" b="1">
                <a:latin typeface="Arial" pitchFamily="34" charset="0"/>
              </a:rPr>
              <a:t>с пультом </a:t>
            </a:r>
            <a:r>
              <a:rPr lang="en-US" altLang="ko-KR" sz="2000" b="1">
                <a:latin typeface="Arial" pitchFamily="34" charset="0"/>
              </a:rPr>
              <a:t>MCM-A202A</a:t>
            </a:r>
            <a:r>
              <a:rPr lang="ru-RU" altLang="ko-KR" sz="2000" b="1">
                <a:latin typeface="Arial Unicode MS" pitchFamily="34" charset="-128"/>
              </a:rPr>
              <a:t>.</a:t>
            </a:r>
            <a:endParaRPr lang="en-US" altLang="ko-KR" sz="2000" b="1"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AutoShape 2"/>
          <p:cNvSpPr>
            <a:spLocks noChangeArrowheads="1"/>
          </p:cNvSpPr>
          <p:nvPr/>
        </p:nvSpPr>
        <p:spPr bwMode="auto">
          <a:xfrm>
            <a:off x="1335088" y="2565400"/>
            <a:ext cx="2052637" cy="56515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ko-KR" sz="2800" b="1">
                <a:solidFill>
                  <a:schemeClr val="tx2"/>
                </a:solidFill>
                <a:latin typeface="Arial Unicode MS" pitchFamily="34" charset="-128"/>
              </a:rPr>
              <a:t>S-NET mini</a:t>
            </a:r>
            <a:endParaRPr lang="en-US" altLang="ko-KR" sz="20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153603" name="Picture 3" descr="DMS최종사진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0400" y="1558925"/>
            <a:ext cx="7175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5110163" y="2098675"/>
            <a:ext cx="2155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2000" b="1">
                <a:latin typeface="Arial Unicode MS" pitchFamily="34" charset="-128"/>
              </a:rPr>
              <a:t>Версия до </a:t>
            </a:r>
            <a:r>
              <a:rPr lang="en-US" altLang="ko-KR" sz="2000" b="1">
                <a:latin typeface="Arial Unicode MS" pitchFamily="34" charset="-128"/>
              </a:rPr>
              <a:t>v1.3.x</a:t>
            </a:r>
          </a:p>
        </p:txBody>
      </p:sp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5702300" y="1674813"/>
            <a:ext cx="9747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800" b="1">
                <a:latin typeface="Arial Unicode MS" pitchFamily="34" charset="-128"/>
              </a:rPr>
              <a:t>DMS</a:t>
            </a:r>
          </a:p>
        </p:txBody>
      </p:sp>
      <p:pic>
        <p:nvPicPr>
          <p:cNvPr id="153606" name="Picture 6" descr="DMS최종사진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0400" y="2854325"/>
            <a:ext cx="7175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7" name="Line 7"/>
          <p:cNvSpPr>
            <a:spLocks noChangeShapeType="1"/>
          </p:cNvSpPr>
          <p:nvPr/>
        </p:nvSpPr>
        <p:spPr bwMode="auto">
          <a:xfrm>
            <a:off x="3030538" y="2135188"/>
            <a:ext cx="1439862" cy="0"/>
          </a:xfrm>
          <a:prstGeom prst="line">
            <a:avLst/>
          </a:prstGeom>
          <a:noFill/>
          <a:ln w="38100">
            <a:solidFill>
              <a:srgbClr val="993300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53608" name="Line 8"/>
          <p:cNvSpPr>
            <a:spLocks noChangeShapeType="1"/>
          </p:cNvSpPr>
          <p:nvPr/>
        </p:nvSpPr>
        <p:spPr bwMode="auto">
          <a:xfrm>
            <a:off x="3751263" y="3432175"/>
            <a:ext cx="719137" cy="0"/>
          </a:xfrm>
          <a:prstGeom prst="line">
            <a:avLst/>
          </a:prstGeom>
          <a:noFill/>
          <a:ln w="38100">
            <a:solidFill>
              <a:srgbClr val="993300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53609" name="Line 9"/>
          <p:cNvSpPr>
            <a:spLocks noChangeShapeType="1"/>
          </p:cNvSpPr>
          <p:nvPr/>
        </p:nvSpPr>
        <p:spPr bwMode="auto">
          <a:xfrm>
            <a:off x="3751263" y="2135188"/>
            <a:ext cx="0" cy="1296987"/>
          </a:xfrm>
          <a:prstGeom prst="line">
            <a:avLst/>
          </a:prstGeom>
          <a:noFill/>
          <a:ln w="38100">
            <a:solidFill>
              <a:srgbClr val="993300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53610" name="Text Box 10"/>
          <p:cNvSpPr txBox="1">
            <a:spLocks noChangeArrowheads="1"/>
          </p:cNvSpPr>
          <p:nvPr/>
        </p:nvSpPr>
        <p:spPr bwMode="auto">
          <a:xfrm>
            <a:off x="5126038" y="3351213"/>
            <a:ext cx="2114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Arial Unicode MS" pitchFamily="34" charset="-128"/>
              </a:rPr>
              <a:t>v1.4.x </a:t>
            </a:r>
            <a:r>
              <a:rPr lang="ru-RU" altLang="ko-KR" sz="2000" b="1">
                <a:latin typeface="Arial Unicode MS" pitchFamily="34" charset="-128"/>
              </a:rPr>
              <a:t>и позднее</a:t>
            </a:r>
            <a:endParaRPr lang="en-US" altLang="ko-KR" sz="2000" b="1">
              <a:latin typeface="Arial Unicode MS" pitchFamily="34" charset="-128"/>
            </a:endParaRPr>
          </a:p>
        </p:txBody>
      </p:sp>
      <p:sp>
        <p:nvSpPr>
          <p:cNvPr id="153611" name="Text Box 11"/>
          <p:cNvSpPr txBox="1">
            <a:spLocks noChangeArrowheads="1"/>
          </p:cNvSpPr>
          <p:nvPr/>
        </p:nvSpPr>
        <p:spPr bwMode="auto">
          <a:xfrm>
            <a:off x="5702300" y="2927350"/>
            <a:ext cx="974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800" b="1">
                <a:latin typeface="Arial Unicode MS" pitchFamily="34" charset="-128"/>
              </a:rPr>
              <a:t>DMS</a:t>
            </a:r>
          </a:p>
        </p:txBody>
      </p:sp>
      <p:sp>
        <p:nvSpPr>
          <p:cNvPr id="153612" name="AutoShape 12"/>
          <p:cNvSpPr>
            <a:spLocks noChangeArrowheads="1"/>
          </p:cNvSpPr>
          <p:nvPr/>
        </p:nvSpPr>
        <p:spPr bwMode="auto">
          <a:xfrm>
            <a:off x="7134225" y="1703388"/>
            <a:ext cx="814388" cy="788987"/>
          </a:xfrm>
          <a:custGeom>
            <a:avLst/>
            <a:gdLst>
              <a:gd name="T0" fmla="*/ 407194 w 21600"/>
              <a:gd name="T1" fmla="*/ 0 h 21600"/>
              <a:gd name="T2" fmla="*/ 119255 w 21600"/>
              <a:gd name="T3" fmla="*/ 115535 h 21600"/>
              <a:gd name="T4" fmla="*/ 0 w 21600"/>
              <a:gd name="T5" fmla="*/ 394494 h 21600"/>
              <a:gd name="T6" fmla="*/ 119255 w 21600"/>
              <a:gd name="T7" fmla="*/ 673452 h 21600"/>
              <a:gd name="T8" fmla="*/ 407194 w 21600"/>
              <a:gd name="T9" fmla="*/ 788987 h 21600"/>
              <a:gd name="T10" fmla="*/ 695133 w 21600"/>
              <a:gd name="T11" fmla="*/ 673452 h 21600"/>
              <a:gd name="T12" fmla="*/ 814388 w 21600"/>
              <a:gd name="T13" fmla="*/ 394494 h 21600"/>
              <a:gd name="T14" fmla="*/ 695133 w 21600"/>
              <a:gd name="T15" fmla="*/ 11553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23" y="10800"/>
                </a:moveTo>
                <a:cubicBezTo>
                  <a:pt x="3023" y="15095"/>
                  <a:pt x="6505" y="18577"/>
                  <a:pt x="10800" y="18577"/>
                </a:cubicBezTo>
                <a:cubicBezTo>
                  <a:pt x="15095" y="18577"/>
                  <a:pt x="18577" y="15095"/>
                  <a:pt x="18577" y="10800"/>
                </a:cubicBezTo>
                <a:cubicBezTo>
                  <a:pt x="18577" y="6505"/>
                  <a:pt x="15095" y="3023"/>
                  <a:pt x="10800" y="3023"/>
                </a:cubicBezTo>
                <a:cubicBezTo>
                  <a:pt x="6505" y="3023"/>
                  <a:pt x="3023" y="6505"/>
                  <a:pt x="3023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3613" name="AutoShape 13"/>
          <p:cNvSpPr>
            <a:spLocks noChangeArrowheads="1"/>
          </p:cNvSpPr>
          <p:nvPr/>
        </p:nvSpPr>
        <p:spPr bwMode="auto">
          <a:xfrm>
            <a:off x="7134225" y="2998788"/>
            <a:ext cx="814388" cy="788987"/>
          </a:xfrm>
          <a:custGeom>
            <a:avLst/>
            <a:gdLst>
              <a:gd name="T0" fmla="*/ 407194 w 21600"/>
              <a:gd name="T1" fmla="*/ 0 h 21600"/>
              <a:gd name="T2" fmla="*/ 119255 w 21600"/>
              <a:gd name="T3" fmla="*/ 115535 h 21600"/>
              <a:gd name="T4" fmla="*/ 0 w 21600"/>
              <a:gd name="T5" fmla="*/ 394494 h 21600"/>
              <a:gd name="T6" fmla="*/ 119255 w 21600"/>
              <a:gd name="T7" fmla="*/ 673452 h 21600"/>
              <a:gd name="T8" fmla="*/ 407194 w 21600"/>
              <a:gd name="T9" fmla="*/ 788987 h 21600"/>
              <a:gd name="T10" fmla="*/ 695133 w 21600"/>
              <a:gd name="T11" fmla="*/ 673452 h 21600"/>
              <a:gd name="T12" fmla="*/ 814388 w 21600"/>
              <a:gd name="T13" fmla="*/ 394494 h 21600"/>
              <a:gd name="T14" fmla="*/ 695133 w 21600"/>
              <a:gd name="T15" fmla="*/ 11553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23" y="10800"/>
                </a:moveTo>
                <a:cubicBezTo>
                  <a:pt x="3023" y="15095"/>
                  <a:pt x="6505" y="18577"/>
                  <a:pt x="10800" y="18577"/>
                </a:cubicBezTo>
                <a:cubicBezTo>
                  <a:pt x="15095" y="18577"/>
                  <a:pt x="18577" y="15095"/>
                  <a:pt x="18577" y="10800"/>
                </a:cubicBezTo>
                <a:cubicBezTo>
                  <a:pt x="18577" y="6505"/>
                  <a:pt x="15095" y="3023"/>
                  <a:pt x="10800" y="3023"/>
                </a:cubicBezTo>
                <a:cubicBezTo>
                  <a:pt x="6505" y="3023"/>
                  <a:pt x="3023" y="6505"/>
                  <a:pt x="3023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grpSp>
        <p:nvGrpSpPr>
          <p:cNvPr id="153616" name="Group 16"/>
          <p:cNvGrpSpPr>
            <a:grpSpLocks noChangeAspect="1"/>
          </p:cNvGrpSpPr>
          <p:nvPr/>
        </p:nvGrpSpPr>
        <p:grpSpPr bwMode="auto">
          <a:xfrm>
            <a:off x="1619250" y="1700213"/>
            <a:ext cx="1512888" cy="892175"/>
            <a:chOff x="1565" y="1979"/>
            <a:chExt cx="2600" cy="1532"/>
          </a:xfrm>
        </p:grpSpPr>
        <p:pic>
          <p:nvPicPr>
            <p:cNvPr id="153618" name="Picture 17" descr="SNETmini최종사진 저해상도"/>
            <p:cNvPicPr>
              <a:picLocks noChangeAspect="1" noChangeArrowheads="1"/>
            </p:cNvPicPr>
            <p:nvPr/>
          </p:nvPicPr>
          <p:blipFill>
            <a:blip r:embed="rId3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1565" y="1979"/>
              <a:ext cx="2600" cy="1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19" name="Picture 18" descr="제어 및 모니터링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00" y="2205"/>
              <a:ext cx="1736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7747" name="Text Box 19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  <p:sp>
        <p:nvSpPr>
          <p:cNvPr id="153621" name="Text Box 43"/>
          <p:cNvSpPr txBox="1">
            <a:spLocks noChangeArrowheads="1"/>
          </p:cNvSpPr>
          <p:nvPr/>
        </p:nvSpPr>
        <p:spPr bwMode="auto">
          <a:xfrm>
            <a:off x="493713" y="884238"/>
            <a:ext cx="4864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2400" b="1">
                <a:latin typeface="Arial Unicode MS" pitchFamily="34" charset="-128"/>
              </a:rPr>
              <a:t>Совместимость</a:t>
            </a:r>
            <a:r>
              <a:rPr lang="en-US" altLang="ko-KR" sz="2400" b="1">
                <a:latin typeface="Arial Unicode MS" pitchFamily="34" charset="-128"/>
              </a:rPr>
              <a:t> – </a:t>
            </a:r>
            <a:r>
              <a:rPr lang="en-US" altLang="ko-KR" sz="2000" b="1">
                <a:latin typeface="Arial Unicode MS" pitchFamily="34" charset="-128"/>
              </a:rPr>
              <a:t>S-NET mini </a:t>
            </a:r>
            <a:r>
              <a:rPr lang="ru-RU" altLang="ko-KR" sz="2000" b="1">
                <a:latin typeface="Arial Unicode MS" pitchFamily="34" charset="-128"/>
              </a:rPr>
              <a:t>с </a:t>
            </a:r>
            <a:r>
              <a:rPr lang="en-US" altLang="ko-KR" sz="2000" b="1">
                <a:latin typeface="Arial Unicode MS" pitchFamily="34" charset="-128"/>
              </a:rPr>
              <a:t>DMS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SNETmini최종사진 옆면 저해상도"/>
          <p:cNvPicPr>
            <a:picLocks noChangeAspect="1" noChangeArrowheads="1"/>
          </p:cNvPicPr>
          <p:nvPr/>
        </p:nvPicPr>
        <p:blipFill>
          <a:blip r:embed="rId2">
            <a:lum bright="-20000" contrast="20000"/>
          </a:blip>
          <a:srcRect/>
          <a:stretch>
            <a:fillRect/>
          </a:stretch>
        </p:blipFill>
        <p:spPr bwMode="auto">
          <a:xfrm>
            <a:off x="1716088" y="4508500"/>
            <a:ext cx="60960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7" name="Picture 3" descr="SNETmini최종사진 Bottom 저해상도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1547813" y="1981200"/>
            <a:ext cx="6096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30" name="Text Box 6"/>
          <p:cNvSpPr txBox="1">
            <a:spLocks noChangeArrowheads="1"/>
          </p:cNvSpPr>
          <p:nvPr/>
        </p:nvSpPr>
        <p:spPr bwMode="auto">
          <a:xfrm>
            <a:off x="2555875" y="1484313"/>
            <a:ext cx="920750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1800" b="1">
                <a:latin typeface="Arial Unicode MS" pitchFamily="34" charset="-128"/>
                <a:cs typeface="Times New Roman" pitchFamily="18" charset="0"/>
              </a:rPr>
              <a:t>RS232</a:t>
            </a:r>
          </a:p>
        </p:txBody>
      </p:sp>
      <p:sp>
        <p:nvSpPr>
          <p:cNvPr id="154631" name="Text Box 7"/>
          <p:cNvSpPr txBox="1">
            <a:spLocks noChangeArrowheads="1"/>
          </p:cNvSpPr>
          <p:nvPr/>
        </p:nvSpPr>
        <p:spPr bwMode="auto">
          <a:xfrm>
            <a:off x="3938588" y="1484313"/>
            <a:ext cx="666750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1800" b="1">
                <a:latin typeface="Arial Unicode MS" pitchFamily="34" charset="-128"/>
                <a:cs typeface="Times New Roman" pitchFamily="18" charset="0"/>
              </a:rPr>
              <a:t>LAN</a:t>
            </a:r>
          </a:p>
        </p:txBody>
      </p:sp>
      <p:sp>
        <p:nvSpPr>
          <p:cNvPr id="154632" name="Text Box 8"/>
          <p:cNvSpPr txBox="1">
            <a:spLocks noChangeArrowheads="1"/>
          </p:cNvSpPr>
          <p:nvPr/>
        </p:nvSpPr>
        <p:spPr bwMode="auto">
          <a:xfrm>
            <a:off x="5802313" y="1484313"/>
            <a:ext cx="920750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1800" b="1">
                <a:latin typeface="Arial Unicode MS" pitchFamily="34" charset="-128"/>
                <a:cs typeface="Times New Roman" pitchFamily="18" charset="0"/>
              </a:rPr>
              <a:t>RS485</a:t>
            </a:r>
          </a:p>
        </p:txBody>
      </p:sp>
      <p:sp>
        <p:nvSpPr>
          <p:cNvPr id="154633" name="Text Box 9"/>
          <p:cNvSpPr txBox="1">
            <a:spLocks noChangeArrowheads="1"/>
          </p:cNvSpPr>
          <p:nvPr/>
        </p:nvSpPr>
        <p:spPr bwMode="auto">
          <a:xfrm>
            <a:off x="3297238" y="2919413"/>
            <a:ext cx="24733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defTabSz="1103313">
              <a:spcBef>
                <a:spcPct val="50000"/>
              </a:spcBef>
            </a:pPr>
            <a:r>
              <a:rPr lang="ru-RU" altLang="ko-KR" sz="1800" b="1">
                <a:latin typeface="Arial Unicode MS" pitchFamily="34" charset="-128"/>
                <a:cs typeface="Times New Roman" pitchFamily="18" charset="0"/>
              </a:rPr>
              <a:t>Входные сигналы управления</a:t>
            </a:r>
            <a:endParaRPr lang="en-US" altLang="ko-KR" sz="18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4634" name="Text Box 10"/>
          <p:cNvSpPr txBox="1">
            <a:spLocks noChangeArrowheads="1"/>
          </p:cNvSpPr>
          <p:nvPr/>
        </p:nvSpPr>
        <p:spPr bwMode="auto">
          <a:xfrm>
            <a:off x="6821488" y="2933700"/>
            <a:ext cx="11303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latin typeface="Arial Unicode MS" pitchFamily="34" charset="-128"/>
                <a:cs typeface="Times New Roman" pitchFamily="18" charset="0"/>
              </a:rPr>
              <a:t>Питание</a:t>
            </a:r>
            <a:endParaRPr lang="en-US" altLang="ko-KR" sz="18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4635" name="Line 11"/>
          <p:cNvSpPr>
            <a:spLocks noChangeShapeType="1"/>
          </p:cNvSpPr>
          <p:nvPr/>
        </p:nvSpPr>
        <p:spPr bwMode="auto">
          <a:xfrm flipV="1">
            <a:off x="6516688" y="2492375"/>
            <a:ext cx="0" cy="64770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4636" name="Line 12"/>
          <p:cNvSpPr>
            <a:spLocks noChangeShapeType="1"/>
          </p:cNvSpPr>
          <p:nvPr/>
        </p:nvSpPr>
        <p:spPr bwMode="auto">
          <a:xfrm flipV="1">
            <a:off x="6516688" y="3140075"/>
            <a:ext cx="360362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4637" name="Line 13"/>
          <p:cNvSpPr>
            <a:spLocks noChangeShapeType="1"/>
          </p:cNvSpPr>
          <p:nvPr/>
        </p:nvSpPr>
        <p:spPr bwMode="auto">
          <a:xfrm flipV="1">
            <a:off x="5827713" y="2347913"/>
            <a:ext cx="0" cy="792162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5546725" y="2122488"/>
            <a:ext cx="538163" cy="36036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6121400" y="2122488"/>
            <a:ext cx="279400" cy="36036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4640" name="Line 16"/>
          <p:cNvSpPr>
            <a:spLocks noChangeShapeType="1"/>
          </p:cNvSpPr>
          <p:nvPr/>
        </p:nvSpPr>
        <p:spPr bwMode="auto">
          <a:xfrm flipH="1" flipV="1">
            <a:off x="5534025" y="3140075"/>
            <a:ext cx="287338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 flipV="1">
            <a:off x="4284663" y="1843088"/>
            <a:ext cx="0" cy="360362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4642" name="Oval 18"/>
          <p:cNvSpPr>
            <a:spLocks noChangeArrowheads="1"/>
          </p:cNvSpPr>
          <p:nvPr/>
        </p:nvSpPr>
        <p:spPr bwMode="auto">
          <a:xfrm>
            <a:off x="2916238" y="2203450"/>
            <a:ext cx="144462" cy="142875"/>
          </a:xfrm>
          <a:prstGeom prst="ellipse">
            <a:avLst/>
          </a:prstGeom>
          <a:solidFill>
            <a:srgbClr val="FF6600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4643" name="Line 19"/>
          <p:cNvSpPr>
            <a:spLocks noChangeShapeType="1"/>
          </p:cNvSpPr>
          <p:nvPr/>
        </p:nvSpPr>
        <p:spPr bwMode="auto">
          <a:xfrm flipV="1">
            <a:off x="2987675" y="1843088"/>
            <a:ext cx="0" cy="360362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4644" name="Line 20"/>
          <p:cNvSpPr>
            <a:spLocks noChangeShapeType="1"/>
          </p:cNvSpPr>
          <p:nvPr/>
        </p:nvSpPr>
        <p:spPr bwMode="auto">
          <a:xfrm flipV="1">
            <a:off x="6246813" y="1771650"/>
            <a:ext cx="0" cy="44450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4645" name="Oval 21"/>
          <p:cNvSpPr>
            <a:spLocks noChangeArrowheads="1"/>
          </p:cNvSpPr>
          <p:nvPr/>
        </p:nvSpPr>
        <p:spPr bwMode="auto">
          <a:xfrm>
            <a:off x="4211638" y="2203450"/>
            <a:ext cx="144462" cy="142875"/>
          </a:xfrm>
          <a:prstGeom prst="ellipse">
            <a:avLst/>
          </a:prstGeom>
          <a:solidFill>
            <a:srgbClr val="FF6600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4646" name="Oval 22"/>
          <p:cNvSpPr>
            <a:spLocks noChangeArrowheads="1"/>
          </p:cNvSpPr>
          <p:nvPr/>
        </p:nvSpPr>
        <p:spPr bwMode="auto">
          <a:xfrm>
            <a:off x="5757863" y="2222500"/>
            <a:ext cx="144462" cy="142875"/>
          </a:xfrm>
          <a:prstGeom prst="ellipse">
            <a:avLst/>
          </a:prstGeom>
          <a:solidFill>
            <a:srgbClr val="FF6600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4647" name="Oval 23"/>
          <p:cNvSpPr>
            <a:spLocks noChangeArrowheads="1"/>
          </p:cNvSpPr>
          <p:nvPr/>
        </p:nvSpPr>
        <p:spPr bwMode="auto">
          <a:xfrm>
            <a:off x="6175375" y="2232025"/>
            <a:ext cx="144463" cy="142875"/>
          </a:xfrm>
          <a:prstGeom prst="ellipse">
            <a:avLst/>
          </a:prstGeom>
          <a:solidFill>
            <a:srgbClr val="FF6600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4648" name="Oval 24"/>
          <p:cNvSpPr>
            <a:spLocks noChangeArrowheads="1"/>
          </p:cNvSpPr>
          <p:nvPr/>
        </p:nvSpPr>
        <p:spPr bwMode="auto">
          <a:xfrm>
            <a:off x="6448425" y="2347913"/>
            <a:ext cx="144463" cy="142875"/>
          </a:xfrm>
          <a:prstGeom prst="ellipse">
            <a:avLst/>
          </a:prstGeom>
          <a:solidFill>
            <a:srgbClr val="FF6600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4649" name="Text Box 25"/>
          <p:cNvSpPr txBox="1">
            <a:spLocks noChangeArrowheads="1"/>
          </p:cNvSpPr>
          <p:nvPr/>
        </p:nvSpPr>
        <p:spPr bwMode="auto">
          <a:xfrm>
            <a:off x="1992313" y="3924300"/>
            <a:ext cx="8874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latin typeface="Arial Unicode MS" pitchFamily="34" charset="-128"/>
                <a:cs typeface="Times New Roman" pitchFamily="18" charset="0"/>
              </a:rPr>
              <a:t>Сброс</a:t>
            </a:r>
            <a:endParaRPr lang="en-US" altLang="ko-KR" sz="18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4650" name="Oval 26"/>
          <p:cNvSpPr>
            <a:spLocks noChangeArrowheads="1"/>
          </p:cNvSpPr>
          <p:nvPr/>
        </p:nvSpPr>
        <p:spPr bwMode="auto">
          <a:xfrm>
            <a:off x="2371725" y="5132388"/>
            <a:ext cx="144463" cy="142875"/>
          </a:xfrm>
          <a:prstGeom prst="ellipse">
            <a:avLst/>
          </a:prstGeom>
          <a:solidFill>
            <a:srgbClr val="FF6600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4651" name="Line 27"/>
          <p:cNvSpPr>
            <a:spLocks noChangeShapeType="1"/>
          </p:cNvSpPr>
          <p:nvPr/>
        </p:nvSpPr>
        <p:spPr bwMode="auto">
          <a:xfrm flipV="1">
            <a:off x="2443163" y="4340225"/>
            <a:ext cx="0" cy="792163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4652" name="Text Box 28"/>
          <p:cNvSpPr txBox="1">
            <a:spLocks noChangeArrowheads="1"/>
          </p:cNvSpPr>
          <p:nvPr/>
        </p:nvSpPr>
        <p:spPr bwMode="auto">
          <a:xfrm>
            <a:off x="3182938" y="3716338"/>
            <a:ext cx="1189037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1800" b="1">
                <a:latin typeface="Arial Unicode MS" pitchFamily="34" charset="-128"/>
                <a:cs typeface="Times New Roman" pitchFamily="18" charset="0"/>
              </a:rPr>
              <a:t>SD </a:t>
            </a:r>
            <a:r>
              <a:rPr lang="ru-RU" altLang="ko-KR" sz="1800" b="1">
                <a:latin typeface="Arial Unicode MS" pitchFamily="34" charset="-128"/>
                <a:cs typeface="Times New Roman" pitchFamily="18" charset="0"/>
              </a:rPr>
              <a:t>карта</a:t>
            </a:r>
            <a:endParaRPr lang="en-US" altLang="ko-KR" sz="18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4653" name="Oval 29"/>
          <p:cNvSpPr>
            <a:spLocks noChangeArrowheads="1"/>
          </p:cNvSpPr>
          <p:nvPr/>
        </p:nvSpPr>
        <p:spPr bwMode="auto">
          <a:xfrm>
            <a:off x="3635375" y="5060950"/>
            <a:ext cx="144463" cy="142875"/>
          </a:xfrm>
          <a:prstGeom prst="ellipse">
            <a:avLst/>
          </a:prstGeom>
          <a:solidFill>
            <a:srgbClr val="FF6600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4654" name="Line 30"/>
          <p:cNvSpPr>
            <a:spLocks noChangeShapeType="1"/>
          </p:cNvSpPr>
          <p:nvPr/>
        </p:nvSpPr>
        <p:spPr bwMode="auto">
          <a:xfrm flipV="1">
            <a:off x="3706813" y="4340225"/>
            <a:ext cx="1587" cy="720725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4655" name="Text Box 31"/>
          <p:cNvSpPr txBox="1">
            <a:spLocks noChangeArrowheads="1"/>
          </p:cNvSpPr>
          <p:nvPr/>
        </p:nvSpPr>
        <p:spPr bwMode="auto">
          <a:xfrm>
            <a:off x="2195513" y="5995988"/>
            <a:ext cx="1568450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1800" b="1">
                <a:latin typeface="Arial Unicode MS" pitchFamily="34" charset="-128"/>
                <a:cs typeface="Times New Roman" pitchFamily="18" charset="0"/>
              </a:rPr>
              <a:t>USB (device)</a:t>
            </a:r>
          </a:p>
        </p:txBody>
      </p:sp>
      <p:sp>
        <p:nvSpPr>
          <p:cNvPr id="154656" name="Oval 32"/>
          <p:cNvSpPr>
            <a:spLocks noChangeArrowheads="1"/>
          </p:cNvSpPr>
          <p:nvPr/>
        </p:nvSpPr>
        <p:spPr bwMode="auto">
          <a:xfrm>
            <a:off x="2811463" y="5059363"/>
            <a:ext cx="144462" cy="142875"/>
          </a:xfrm>
          <a:prstGeom prst="ellipse">
            <a:avLst/>
          </a:prstGeom>
          <a:solidFill>
            <a:srgbClr val="FF6600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4657" name="Oval 33"/>
          <p:cNvSpPr>
            <a:spLocks noChangeArrowheads="1"/>
          </p:cNvSpPr>
          <p:nvPr/>
        </p:nvSpPr>
        <p:spPr bwMode="auto">
          <a:xfrm>
            <a:off x="4603750" y="5146675"/>
            <a:ext cx="144463" cy="142875"/>
          </a:xfrm>
          <a:prstGeom prst="ellipse">
            <a:avLst/>
          </a:prstGeom>
          <a:solidFill>
            <a:srgbClr val="FF6600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4658" name="Line 34"/>
          <p:cNvSpPr>
            <a:spLocks noChangeShapeType="1"/>
          </p:cNvSpPr>
          <p:nvPr/>
        </p:nvSpPr>
        <p:spPr bwMode="auto">
          <a:xfrm flipH="1">
            <a:off x="2884488" y="5203825"/>
            <a:ext cx="0" cy="863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4659" name="Line 35"/>
          <p:cNvSpPr>
            <a:spLocks noChangeShapeType="1"/>
          </p:cNvSpPr>
          <p:nvPr/>
        </p:nvSpPr>
        <p:spPr bwMode="auto">
          <a:xfrm flipH="1">
            <a:off x="4676775" y="5275263"/>
            <a:ext cx="0" cy="792162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4660" name="Text Box 36"/>
          <p:cNvSpPr txBox="1">
            <a:spLocks noChangeArrowheads="1"/>
          </p:cNvSpPr>
          <p:nvPr/>
        </p:nvSpPr>
        <p:spPr bwMode="auto">
          <a:xfrm>
            <a:off x="4027488" y="5995988"/>
            <a:ext cx="1339850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1800" b="1">
                <a:latin typeface="Arial Unicode MS" pitchFamily="34" charset="-128"/>
                <a:cs typeface="Times New Roman" pitchFamily="18" charset="0"/>
              </a:rPr>
              <a:t>USB (host)</a:t>
            </a:r>
          </a:p>
        </p:txBody>
      </p:sp>
      <p:sp>
        <p:nvSpPr>
          <p:cNvPr id="154661" name="Text Box 37"/>
          <p:cNvSpPr txBox="1">
            <a:spLocks noChangeArrowheads="1"/>
          </p:cNvSpPr>
          <p:nvPr/>
        </p:nvSpPr>
        <p:spPr bwMode="auto">
          <a:xfrm>
            <a:off x="3052763" y="3932238"/>
            <a:ext cx="4654550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1800" b="1">
                <a:latin typeface="Arial Unicode MS" pitchFamily="34" charset="-128"/>
                <a:cs typeface="Times New Roman" pitchFamily="18" charset="0"/>
              </a:rPr>
              <a:t>(</a:t>
            </a:r>
            <a:r>
              <a:rPr lang="ru-RU" altLang="ko-KR" sz="1800" b="1">
                <a:latin typeface="Arial Unicode MS" pitchFamily="34" charset="-128"/>
                <a:cs typeface="Times New Roman" pitchFamily="18" charset="0"/>
              </a:rPr>
              <a:t>обновление программного обеспечения</a:t>
            </a:r>
            <a:r>
              <a:rPr lang="en-US" altLang="ko-KR" sz="1800" b="1">
                <a:latin typeface="Arial Unicode MS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463910" name="Text Box 38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  <p:sp>
        <p:nvSpPr>
          <p:cNvPr id="154664" name="Text Box 43"/>
          <p:cNvSpPr txBox="1">
            <a:spLocks noChangeArrowheads="1"/>
          </p:cNvSpPr>
          <p:nvPr/>
        </p:nvSpPr>
        <p:spPr bwMode="auto">
          <a:xfrm>
            <a:off x="493713" y="884238"/>
            <a:ext cx="4894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2000" b="1">
                <a:latin typeface="Arial Unicode MS" pitchFamily="34" charset="-128"/>
              </a:rPr>
              <a:t>S-NET mini: </a:t>
            </a:r>
            <a:r>
              <a:rPr lang="ru-RU" altLang="ko-KR" sz="2000" b="1">
                <a:latin typeface="Arial Unicode MS" pitchFamily="34" charset="-128"/>
              </a:rPr>
              <a:t>разъемы для подключения.</a:t>
            </a:r>
            <a:endParaRPr lang="en-US" altLang="ko-KR" sz="2000" b="1"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8" name="Text Box 4"/>
          <p:cNvSpPr txBox="1">
            <a:spLocks noChangeArrowheads="1"/>
          </p:cNvSpPr>
          <p:nvPr/>
        </p:nvSpPr>
        <p:spPr bwMode="auto">
          <a:xfrm>
            <a:off x="152400" y="73025"/>
            <a:ext cx="492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3600" b="1">
                <a:latin typeface="Arial Unicode MS" pitchFamily="34" charset="-128"/>
              </a:rPr>
              <a:t>Практические занятия</a:t>
            </a:r>
            <a:endParaRPr lang="en-US" altLang="ko-KR" sz="3600" b="1">
              <a:latin typeface="Arial Unicode MS" pitchFamily="34" charset="-128"/>
            </a:endParaRPr>
          </a:p>
        </p:txBody>
      </p:sp>
      <p:sp>
        <p:nvSpPr>
          <p:cNvPr id="538629" name="Text Box 5"/>
          <p:cNvSpPr txBox="1">
            <a:spLocks noChangeArrowheads="1"/>
          </p:cNvSpPr>
          <p:nvPr/>
        </p:nvSpPr>
        <p:spPr bwMode="auto">
          <a:xfrm>
            <a:off x="468313" y="1557338"/>
            <a:ext cx="6265862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>
              <a:buFontTx/>
              <a:buAutoNum type="arabicPeriod"/>
            </a:pP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Установить адреса внутренних блоков </a:t>
            </a:r>
          </a:p>
          <a:p>
            <a:pPr marL="342900" indent="-342900" algn="l"/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	для системы кондиционирования</a:t>
            </a:r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.</a:t>
            </a:r>
          </a:p>
          <a:p>
            <a:pPr marL="342900" indent="-342900" algn="l"/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2. </a:t>
            </a: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Задать количество внутренних блоков в системе</a:t>
            </a:r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pic>
        <p:nvPicPr>
          <p:cNvPr id="16388" name="Picture 6" descr="MCj0231767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4076700"/>
            <a:ext cx="3744912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898" name="Picture 2" descr="S-NETmini PCB 최종 저해상도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1187450" y="1704975"/>
            <a:ext cx="5976938" cy="35306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319088" y="5300663"/>
            <a:ext cx="19843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latin typeface="Arial Unicode MS" pitchFamily="34" charset="-128"/>
              </a:rPr>
              <a:t>RS232 (debugging)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5654" name="Text Box 6"/>
          <p:cNvSpPr txBox="1">
            <a:spLocks noChangeArrowheads="1"/>
          </p:cNvSpPr>
          <p:nvPr/>
        </p:nvSpPr>
        <p:spPr bwMode="auto">
          <a:xfrm>
            <a:off x="322263" y="5516563"/>
            <a:ext cx="151288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latin typeface="Arial Unicode MS" pitchFamily="34" charset="-128"/>
              </a:rPr>
              <a:t>LCD Backlight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322263" y="5732463"/>
            <a:ext cx="133985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latin typeface="Arial Unicode MS" pitchFamily="34" charset="-128"/>
              </a:rPr>
              <a:t>Touch panel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5656" name="Text Box 8"/>
          <p:cNvSpPr txBox="1">
            <a:spLocks noChangeArrowheads="1"/>
          </p:cNvSpPr>
          <p:nvPr/>
        </p:nvSpPr>
        <p:spPr bwMode="auto">
          <a:xfrm>
            <a:off x="323850" y="5948363"/>
            <a:ext cx="61753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latin typeface="Arial Unicode MS" pitchFamily="34" charset="-128"/>
              </a:rPr>
              <a:t>LAN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5657" name="Line 9"/>
          <p:cNvSpPr>
            <a:spLocks noChangeShapeType="1"/>
          </p:cNvSpPr>
          <p:nvPr/>
        </p:nvSpPr>
        <p:spPr bwMode="auto">
          <a:xfrm flipH="1">
            <a:off x="2411413" y="4264025"/>
            <a:ext cx="0" cy="1258888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non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658" name="Line 10"/>
          <p:cNvSpPr>
            <a:spLocks noChangeShapeType="1"/>
          </p:cNvSpPr>
          <p:nvPr/>
        </p:nvSpPr>
        <p:spPr bwMode="auto">
          <a:xfrm flipH="1">
            <a:off x="2771775" y="4264025"/>
            <a:ext cx="0" cy="1465263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non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659" name="Line 11"/>
          <p:cNvSpPr>
            <a:spLocks noChangeShapeType="1"/>
          </p:cNvSpPr>
          <p:nvPr/>
        </p:nvSpPr>
        <p:spPr bwMode="auto">
          <a:xfrm flipH="1">
            <a:off x="3203575" y="4265613"/>
            <a:ext cx="0" cy="1685925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non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660" name="Oval 12"/>
          <p:cNvSpPr>
            <a:spLocks noChangeArrowheads="1"/>
          </p:cNvSpPr>
          <p:nvPr/>
        </p:nvSpPr>
        <p:spPr bwMode="auto">
          <a:xfrm>
            <a:off x="2339975" y="4125913"/>
            <a:ext cx="144463" cy="142875"/>
          </a:xfrm>
          <a:prstGeom prst="ellipse">
            <a:avLst/>
          </a:prstGeom>
          <a:solidFill>
            <a:srgbClr val="FF0000">
              <a:alpha val="5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5661" name="Oval 13"/>
          <p:cNvSpPr>
            <a:spLocks noChangeArrowheads="1"/>
          </p:cNvSpPr>
          <p:nvPr/>
        </p:nvSpPr>
        <p:spPr bwMode="auto">
          <a:xfrm>
            <a:off x="2698750" y="4125913"/>
            <a:ext cx="144463" cy="142875"/>
          </a:xfrm>
          <a:prstGeom prst="ellipse">
            <a:avLst/>
          </a:prstGeom>
          <a:solidFill>
            <a:srgbClr val="FF0000">
              <a:alpha val="5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5662" name="Oval 14"/>
          <p:cNvSpPr>
            <a:spLocks noChangeArrowheads="1"/>
          </p:cNvSpPr>
          <p:nvPr/>
        </p:nvSpPr>
        <p:spPr bwMode="auto">
          <a:xfrm>
            <a:off x="3130550" y="4125913"/>
            <a:ext cx="144463" cy="142875"/>
          </a:xfrm>
          <a:prstGeom prst="ellipse">
            <a:avLst/>
          </a:prstGeom>
          <a:solidFill>
            <a:srgbClr val="FF0000">
              <a:alpha val="5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5663" name="Oval 15"/>
          <p:cNvSpPr>
            <a:spLocks noChangeArrowheads="1"/>
          </p:cNvSpPr>
          <p:nvPr/>
        </p:nvSpPr>
        <p:spPr bwMode="auto">
          <a:xfrm>
            <a:off x="3706813" y="4306888"/>
            <a:ext cx="144462" cy="142875"/>
          </a:xfrm>
          <a:prstGeom prst="ellipse">
            <a:avLst/>
          </a:prstGeom>
          <a:solidFill>
            <a:srgbClr val="FF0000">
              <a:alpha val="5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5664" name="Oval 16"/>
          <p:cNvSpPr>
            <a:spLocks noChangeArrowheads="1"/>
          </p:cNvSpPr>
          <p:nvPr/>
        </p:nvSpPr>
        <p:spPr bwMode="auto">
          <a:xfrm>
            <a:off x="4572000" y="4298950"/>
            <a:ext cx="144463" cy="142875"/>
          </a:xfrm>
          <a:prstGeom prst="ellipse">
            <a:avLst/>
          </a:prstGeom>
          <a:solidFill>
            <a:srgbClr val="FF0000">
              <a:alpha val="7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5665" name="Line 17"/>
          <p:cNvSpPr>
            <a:spLocks noChangeShapeType="1"/>
          </p:cNvSpPr>
          <p:nvPr/>
        </p:nvSpPr>
        <p:spPr bwMode="auto">
          <a:xfrm flipH="1">
            <a:off x="2122488" y="5516563"/>
            <a:ext cx="288925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666" name="Line 18"/>
          <p:cNvSpPr>
            <a:spLocks noChangeShapeType="1"/>
          </p:cNvSpPr>
          <p:nvPr/>
        </p:nvSpPr>
        <p:spPr bwMode="auto">
          <a:xfrm flipH="1">
            <a:off x="1835150" y="5732463"/>
            <a:ext cx="936625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667" name="Line 19"/>
          <p:cNvSpPr>
            <a:spLocks noChangeShapeType="1"/>
          </p:cNvSpPr>
          <p:nvPr/>
        </p:nvSpPr>
        <p:spPr bwMode="auto">
          <a:xfrm flipH="1">
            <a:off x="1619250" y="5948363"/>
            <a:ext cx="1584325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668" name="Line 20"/>
          <p:cNvSpPr>
            <a:spLocks noChangeShapeType="1"/>
          </p:cNvSpPr>
          <p:nvPr/>
        </p:nvSpPr>
        <p:spPr bwMode="auto">
          <a:xfrm flipH="1">
            <a:off x="3779838" y="4443413"/>
            <a:ext cx="0" cy="1717675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non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669" name="Line 21"/>
          <p:cNvSpPr>
            <a:spLocks noChangeShapeType="1"/>
          </p:cNvSpPr>
          <p:nvPr/>
        </p:nvSpPr>
        <p:spPr bwMode="auto">
          <a:xfrm flipH="1">
            <a:off x="971550" y="6164263"/>
            <a:ext cx="2808288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670" name="Text Box 22"/>
          <p:cNvSpPr txBox="1">
            <a:spLocks noChangeArrowheads="1"/>
          </p:cNvSpPr>
          <p:nvPr/>
        </p:nvSpPr>
        <p:spPr bwMode="auto">
          <a:xfrm>
            <a:off x="77788" y="2830513"/>
            <a:ext cx="104298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600" b="1">
                <a:latin typeface="Arial Unicode MS" pitchFamily="34" charset="-128"/>
              </a:rPr>
              <a:t>Динамик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5671" name="Line 23"/>
          <p:cNvSpPr>
            <a:spLocks noChangeShapeType="1"/>
          </p:cNvSpPr>
          <p:nvPr/>
        </p:nvSpPr>
        <p:spPr bwMode="auto">
          <a:xfrm flipH="1">
            <a:off x="1042988" y="3041650"/>
            <a:ext cx="696912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672" name="Oval 24"/>
          <p:cNvSpPr>
            <a:spLocks noChangeArrowheads="1"/>
          </p:cNvSpPr>
          <p:nvPr/>
        </p:nvSpPr>
        <p:spPr bwMode="auto">
          <a:xfrm>
            <a:off x="1739900" y="2963863"/>
            <a:ext cx="144463" cy="142875"/>
          </a:xfrm>
          <a:prstGeom prst="ellipse">
            <a:avLst/>
          </a:prstGeom>
          <a:solidFill>
            <a:srgbClr val="FF0000">
              <a:alpha val="5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5673" name="Line 25"/>
          <p:cNvSpPr>
            <a:spLocks noChangeShapeType="1"/>
          </p:cNvSpPr>
          <p:nvPr/>
        </p:nvSpPr>
        <p:spPr bwMode="auto">
          <a:xfrm flipH="1">
            <a:off x="5364163" y="4479925"/>
            <a:ext cx="0" cy="1719263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non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674" name="Line 26"/>
          <p:cNvSpPr>
            <a:spLocks noChangeShapeType="1"/>
          </p:cNvSpPr>
          <p:nvPr/>
        </p:nvSpPr>
        <p:spPr bwMode="auto">
          <a:xfrm>
            <a:off x="5364163" y="6202363"/>
            <a:ext cx="1008062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675" name="Oval 27"/>
          <p:cNvSpPr>
            <a:spLocks noChangeArrowheads="1"/>
          </p:cNvSpPr>
          <p:nvPr/>
        </p:nvSpPr>
        <p:spPr bwMode="auto">
          <a:xfrm>
            <a:off x="5253038" y="4370388"/>
            <a:ext cx="144462" cy="142875"/>
          </a:xfrm>
          <a:prstGeom prst="ellipse">
            <a:avLst/>
          </a:prstGeom>
          <a:solidFill>
            <a:srgbClr val="FF0000">
              <a:alpha val="7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5676" name="Oval 28"/>
          <p:cNvSpPr>
            <a:spLocks noChangeArrowheads="1"/>
          </p:cNvSpPr>
          <p:nvPr/>
        </p:nvSpPr>
        <p:spPr bwMode="auto">
          <a:xfrm>
            <a:off x="5526088" y="4370388"/>
            <a:ext cx="144462" cy="142875"/>
          </a:xfrm>
          <a:prstGeom prst="ellipse">
            <a:avLst/>
          </a:prstGeom>
          <a:solidFill>
            <a:srgbClr val="FF0000">
              <a:alpha val="7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5677" name="Oval 29"/>
          <p:cNvSpPr>
            <a:spLocks noChangeArrowheads="1"/>
          </p:cNvSpPr>
          <p:nvPr/>
        </p:nvSpPr>
        <p:spPr bwMode="auto">
          <a:xfrm>
            <a:off x="5848350" y="4370388"/>
            <a:ext cx="144463" cy="142875"/>
          </a:xfrm>
          <a:prstGeom prst="ellipse">
            <a:avLst/>
          </a:prstGeom>
          <a:solidFill>
            <a:srgbClr val="FF0000">
              <a:alpha val="7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5678" name="Oval 30"/>
          <p:cNvSpPr>
            <a:spLocks noChangeArrowheads="1"/>
          </p:cNvSpPr>
          <p:nvPr/>
        </p:nvSpPr>
        <p:spPr bwMode="auto">
          <a:xfrm>
            <a:off x="6145213" y="4370388"/>
            <a:ext cx="144462" cy="142875"/>
          </a:xfrm>
          <a:prstGeom prst="ellipse">
            <a:avLst/>
          </a:prstGeom>
          <a:solidFill>
            <a:srgbClr val="FF0000">
              <a:alpha val="7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5679" name="Text Box 31"/>
          <p:cNvSpPr txBox="1">
            <a:spLocks noChangeArrowheads="1"/>
          </p:cNvSpPr>
          <p:nvPr/>
        </p:nvSpPr>
        <p:spPr bwMode="auto">
          <a:xfrm>
            <a:off x="6588125" y="5357813"/>
            <a:ext cx="21844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600" b="1">
                <a:latin typeface="Arial Unicode MS" pitchFamily="34" charset="-128"/>
              </a:rPr>
              <a:t>Питание</a:t>
            </a:r>
            <a:r>
              <a:rPr lang="en-US" altLang="ko-KR" sz="1600" b="1">
                <a:latin typeface="Arial Unicode MS" pitchFamily="34" charset="-128"/>
              </a:rPr>
              <a:t> (12VDC,3A)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5680" name="Text Box 32"/>
          <p:cNvSpPr txBox="1">
            <a:spLocks noChangeArrowheads="1"/>
          </p:cNvSpPr>
          <p:nvPr/>
        </p:nvSpPr>
        <p:spPr bwMode="auto">
          <a:xfrm>
            <a:off x="6591300" y="5573713"/>
            <a:ext cx="149383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600" b="1">
                <a:latin typeface="Arial Unicode MS" pitchFamily="34" charset="-128"/>
              </a:rPr>
              <a:t>Линия </a:t>
            </a:r>
            <a:r>
              <a:rPr lang="en-US" altLang="ko-KR" sz="1600" b="1">
                <a:latin typeface="Arial Unicode MS" pitchFamily="34" charset="-128"/>
              </a:rPr>
              <a:t>RS485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5681" name="Text Box 33"/>
          <p:cNvSpPr txBox="1">
            <a:spLocks noChangeArrowheads="1"/>
          </p:cNvSpPr>
          <p:nvPr/>
        </p:nvSpPr>
        <p:spPr bwMode="auto">
          <a:xfrm>
            <a:off x="6591300" y="5789613"/>
            <a:ext cx="19970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600" b="1">
                <a:latin typeface="Arial Unicode MS" pitchFamily="34" charset="-128"/>
              </a:rPr>
              <a:t>Контактный вход </a:t>
            </a:r>
            <a:r>
              <a:rPr lang="en-US" altLang="ko-KR" sz="1600" b="1">
                <a:latin typeface="Arial Unicode MS" pitchFamily="34" charset="-128"/>
              </a:rPr>
              <a:t>2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5682" name="Text Box 34"/>
          <p:cNvSpPr txBox="1">
            <a:spLocks noChangeArrowheads="1"/>
          </p:cNvSpPr>
          <p:nvPr/>
        </p:nvSpPr>
        <p:spPr bwMode="auto">
          <a:xfrm>
            <a:off x="6592888" y="6005513"/>
            <a:ext cx="19970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600" b="1">
                <a:latin typeface="Arial Unicode MS" pitchFamily="34" charset="-128"/>
              </a:rPr>
              <a:t>Контактный вход 1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5683" name="Line 35"/>
          <p:cNvSpPr>
            <a:spLocks noChangeShapeType="1"/>
          </p:cNvSpPr>
          <p:nvPr/>
        </p:nvSpPr>
        <p:spPr bwMode="auto">
          <a:xfrm flipH="1">
            <a:off x="5580063" y="4513263"/>
            <a:ext cx="0" cy="1471612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non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684" name="Line 36"/>
          <p:cNvSpPr>
            <a:spLocks noChangeShapeType="1"/>
          </p:cNvSpPr>
          <p:nvPr/>
        </p:nvSpPr>
        <p:spPr bwMode="auto">
          <a:xfrm>
            <a:off x="5580063" y="5981700"/>
            <a:ext cx="792162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685" name="Line 37"/>
          <p:cNvSpPr>
            <a:spLocks noChangeShapeType="1"/>
          </p:cNvSpPr>
          <p:nvPr/>
        </p:nvSpPr>
        <p:spPr bwMode="auto">
          <a:xfrm flipH="1">
            <a:off x="5940425" y="4513263"/>
            <a:ext cx="0" cy="1249362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non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686" name="Line 38"/>
          <p:cNvSpPr>
            <a:spLocks noChangeShapeType="1"/>
          </p:cNvSpPr>
          <p:nvPr/>
        </p:nvSpPr>
        <p:spPr bwMode="auto">
          <a:xfrm>
            <a:off x="5940425" y="5765800"/>
            <a:ext cx="431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687" name="Line 39"/>
          <p:cNvSpPr>
            <a:spLocks noChangeShapeType="1"/>
          </p:cNvSpPr>
          <p:nvPr/>
        </p:nvSpPr>
        <p:spPr bwMode="auto">
          <a:xfrm flipH="1">
            <a:off x="6227763" y="4513263"/>
            <a:ext cx="0" cy="1044575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non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688" name="Line 40"/>
          <p:cNvSpPr>
            <a:spLocks noChangeShapeType="1"/>
          </p:cNvSpPr>
          <p:nvPr/>
        </p:nvSpPr>
        <p:spPr bwMode="auto">
          <a:xfrm>
            <a:off x="6227763" y="5549900"/>
            <a:ext cx="144462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689" name="Text Box 41"/>
          <p:cNvSpPr txBox="1">
            <a:spLocks noChangeArrowheads="1"/>
          </p:cNvSpPr>
          <p:nvPr/>
        </p:nvSpPr>
        <p:spPr bwMode="auto">
          <a:xfrm>
            <a:off x="323850" y="6164263"/>
            <a:ext cx="240823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latin typeface="Arial Unicode MS" pitchFamily="34" charset="-128"/>
              </a:rPr>
              <a:t>RGB data (LCD display)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5690" name="Line 42"/>
          <p:cNvSpPr>
            <a:spLocks noChangeShapeType="1"/>
          </p:cNvSpPr>
          <p:nvPr/>
        </p:nvSpPr>
        <p:spPr bwMode="auto">
          <a:xfrm flipH="1">
            <a:off x="2627313" y="6380163"/>
            <a:ext cx="2016125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691" name="Line 43"/>
          <p:cNvSpPr>
            <a:spLocks noChangeShapeType="1"/>
          </p:cNvSpPr>
          <p:nvPr/>
        </p:nvSpPr>
        <p:spPr bwMode="auto">
          <a:xfrm flipH="1">
            <a:off x="4643438" y="4441825"/>
            <a:ext cx="0" cy="1928813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non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692" name="Text Box 44"/>
          <p:cNvSpPr txBox="1">
            <a:spLocks noChangeArrowheads="1"/>
          </p:cNvSpPr>
          <p:nvPr/>
        </p:nvSpPr>
        <p:spPr bwMode="auto">
          <a:xfrm>
            <a:off x="7491413" y="3619500"/>
            <a:ext cx="1477962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latin typeface="Arial Unicode MS" pitchFamily="34" charset="-128"/>
              </a:rPr>
              <a:t>USB interface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5693" name="Text Box 45"/>
          <p:cNvSpPr txBox="1">
            <a:spLocks noChangeArrowheads="1"/>
          </p:cNvSpPr>
          <p:nvPr/>
        </p:nvSpPr>
        <p:spPr bwMode="auto">
          <a:xfrm>
            <a:off x="7491413" y="2354263"/>
            <a:ext cx="1192212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latin typeface="Arial Unicode MS" pitchFamily="34" charset="-128"/>
              </a:rPr>
              <a:t>IEEE 1394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5694" name="Text Box 46"/>
          <p:cNvSpPr txBox="1">
            <a:spLocks noChangeArrowheads="1"/>
          </p:cNvSpPr>
          <p:nvPr/>
        </p:nvSpPr>
        <p:spPr bwMode="auto">
          <a:xfrm>
            <a:off x="7491413" y="2019300"/>
            <a:ext cx="8128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600" b="1">
                <a:latin typeface="Arial Unicode MS" pitchFamily="34" charset="-128"/>
              </a:rPr>
              <a:t>Сброс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5695" name="Text Box 47"/>
          <p:cNvSpPr txBox="1">
            <a:spLocks noChangeArrowheads="1"/>
          </p:cNvSpPr>
          <p:nvPr/>
        </p:nvSpPr>
        <p:spPr bwMode="auto">
          <a:xfrm>
            <a:off x="6589713" y="1217613"/>
            <a:ext cx="1204912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latin typeface="Arial Unicode MS" pitchFamily="34" charset="-128"/>
              </a:rPr>
              <a:t>Bootloader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5696" name="Text Box 48"/>
          <p:cNvSpPr txBox="1">
            <a:spLocks noChangeArrowheads="1"/>
          </p:cNvSpPr>
          <p:nvPr/>
        </p:nvSpPr>
        <p:spPr bwMode="auto">
          <a:xfrm>
            <a:off x="6589713" y="996950"/>
            <a:ext cx="24796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600" b="1">
                <a:latin typeface="Arial Unicode MS" pitchFamily="34" charset="-128"/>
              </a:rPr>
              <a:t>Опции (переключатель)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5697" name="Oval 49"/>
          <p:cNvSpPr>
            <a:spLocks noChangeArrowheads="1"/>
          </p:cNvSpPr>
          <p:nvPr/>
        </p:nvSpPr>
        <p:spPr bwMode="auto">
          <a:xfrm>
            <a:off x="6040438" y="2238375"/>
            <a:ext cx="144462" cy="142875"/>
          </a:xfrm>
          <a:prstGeom prst="ellipse">
            <a:avLst/>
          </a:prstGeom>
          <a:solidFill>
            <a:srgbClr val="FF0000">
              <a:alpha val="7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5698" name="Line 50"/>
          <p:cNvSpPr>
            <a:spLocks noChangeShapeType="1"/>
          </p:cNvSpPr>
          <p:nvPr/>
        </p:nvSpPr>
        <p:spPr bwMode="auto">
          <a:xfrm flipH="1">
            <a:off x="5546725" y="1196975"/>
            <a:ext cx="0" cy="1978025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non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699" name="Line 51"/>
          <p:cNvSpPr>
            <a:spLocks noChangeShapeType="1"/>
          </p:cNvSpPr>
          <p:nvPr/>
        </p:nvSpPr>
        <p:spPr bwMode="auto">
          <a:xfrm>
            <a:off x="5546725" y="1196975"/>
            <a:ext cx="790575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700" name="Line 52"/>
          <p:cNvSpPr>
            <a:spLocks noChangeShapeType="1"/>
          </p:cNvSpPr>
          <p:nvPr/>
        </p:nvSpPr>
        <p:spPr bwMode="auto">
          <a:xfrm flipH="1">
            <a:off x="6084888" y="1412875"/>
            <a:ext cx="0" cy="863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non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701" name="Line 53"/>
          <p:cNvSpPr>
            <a:spLocks noChangeShapeType="1"/>
          </p:cNvSpPr>
          <p:nvPr/>
        </p:nvSpPr>
        <p:spPr bwMode="auto">
          <a:xfrm>
            <a:off x="6078538" y="1412875"/>
            <a:ext cx="26035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702" name="Line 54"/>
          <p:cNvSpPr>
            <a:spLocks noChangeShapeType="1"/>
          </p:cNvSpPr>
          <p:nvPr/>
        </p:nvSpPr>
        <p:spPr bwMode="auto">
          <a:xfrm>
            <a:off x="7019925" y="2205038"/>
            <a:ext cx="288925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703" name="Line 55"/>
          <p:cNvSpPr>
            <a:spLocks noChangeShapeType="1"/>
          </p:cNvSpPr>
          <p:nvPr/>
        </p:nvSpPr>
        <p:spPr bwMode="auto">
          <a:xfrm>
            <a:off x="7019925" y="2527300"/>
            <a:ext cx="288925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704" name="Line 56"/>
          <p:cNvSpPr>
            <a:spLocks noChangeShapeType="1"/>
          </p:cNvSpPr>
          <p:nvPr/>
        </p:nvSpPr>
        <p:spPr bwMode="auto">
          <a:xfrm>
            <a:off x="6659563" y="3103563"/>
            <a:ext cx="649287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705" name="Oval 57"/>
          <p:cNvSpPr>
            <a:spLocks noChangeArrowheads="1"/>
          </p:cNvSpPr>
          <p:nvPr/>
        </p:nvSpPr>
        <p:spPr bwMode="auto">
          <a:xfrm>
            <a:off x="6529388" y="3030538"/>
            <a:ext cx="144462" cy="142875"/>
          </a:xfrm>
          <a:prstGeom prst="ellipse">
            <a:avLst/>
          </a:prstGeom>
          <a:solidFill>
            <a:srgbClr val="FF0000">
              <a:alpha val="7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5706" name="Line 58"/>
          <p:cNvSpPr>
            <a:spLocks noChangeShapeType="1"/>
          </p:cNvSpPr>
          <p:nvPr/>
        </p:nvSpPr>
        <p:spPr bwMode="auto">
          <a:xfrm>
            <a:off x="6877050" y="3789363"/>
            <a:ext cx="431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5707" name="Oval 59"/>
          <p:cNvSpPr>
            <a:spLocks noChangeArrowheads="1"/>
          </p:cNvSpPr>
          <p:nvPr/>
        </p:nvSpPr>
        <p:spPr bwMode="auto">
          <a:xfrm>
            <a:off x="6837363" y="3717925"/>
            <a:ext cx="144462" cy="142875"/>
          </a:xfrm>
          <a:prstGeom prst="ellipse">
            <a:avLst/>
          </a:prstGeom>
          <a:solidFill>
            <a:srgbClr val="FF0000">
              <a:alpha val="7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5708" name="Line 60"/>
          <p:cNvSpPr>
            <a:spLocks noChangeShapeType="1"/>
          </p:cNvSpPr>
          <p:nvPr/>
        </p:nvSpPr>
        <p:spPr bwMode="auto">
          <a:xfrm>
            <a:off x="7019925" y="4195763"/>
            <a:ext cx="288925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155709" name="Group 61"/>
          <p:cNvGrpSpPr>
            <a:grpSpLocks/>
          </p:cNvGrpSpPr>
          <p:nvPr/>
        </p:nvGrpSpPr>
        <p:grpSpPr bwMode="auto">
          <a:xfrm>
            <a:off x="7491413" y="2916238"/>
            <a:ext cx="1692275" cy="571500"/>
            <a:chOff x="4719" y="1752"/>
            <a:chExt cx="1066" cy="360"/>
          </a:xfrm>
        </p:grpSpPr>
        <p:sp>
          <p:nvSpPr>
            <p:cNvPr id="155736" name="Text Box 62"/>
            <p:cNvSpPr txBox="1">
              <a:spLocks noChangeArrowheads="1"/>
            </p:cNvSpPr>
            <p:nvPr/>
          </p:nvSpPr>
          <p:spPr bwMode="auto">
            <a:xfrm>
              <a:off x="4719" y="1752"/>
              <a:ext cx="1066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0377" tIns="55189" rIns="110377" bIns="55189">
              <a:spAutoFit/>
            </a:bodyPr>
            <a:lstStyle/>
            <a:p>
              <a:pPr algn="l" defTabSz="1103313">
                <a:spcBef>
                  <a:spcPct val="50000"/>
                </a:spcBef>
              </a:pPr>
              <a:r>
                <a:rPr lang="en-US" altLang="ko-KR" sz="1600" b="1">
                  <a:latin typeface="Arial Unicode MS" pitchFamily="34" charset="-128"/>
                </a:rPr>
                <a:t>OS, S/W update</a:t>
              </a:r>
              <a:endParaRPr lang="en-US" altLang="ko-KR" sz="1600" b="1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55737" name="Text Box 63"/>
            <p:cNvSpPr txBox="1">
              <a:spLocks noChangeArrowheads="1"/>
            </p:cNvSpPr>
            <p:nvPr/>
          </p:nvSpPr>
          <p:spPr bwMode="auto">
            <a:xfrm>
              <a:off x="4733" y="1888"/>
              <a:ext cx="707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0377" tIns="55189" rIns="110377" bIns="55189">
              <a:spAutoFit/>
            </a:bodyPr>
            <a:lstStyle/>
            <a:p>
              <a:pPr algn="l" defTabSz="1103313">
                <a:spcBef>
                  <a:spcPct val="50000"/>
                </a:spcBef>
              </a:pPr>
              <a:r>
                <a:rPr lang="en-US" altLang="ko-KR" sz="1600" b="1">
                  <a:latin typeface="Arial Unicode MS" pitchFamily="34" charset="-128"/>
                </a:rPr>
                <a:t>(SD</a:t>
              </a:r>
              <a:r>
                <a:rPr lang="ru-RU" altLang="ko-KR" sz="1600" b="1">
                  <a:latin typeface="Arial Unicode MS" pitchFamily="34" charset="-128"/>
                </a:rPr>
                <a:t> слот</a:t>
              </a:r>
              <a:r>
                <a:rPr lang="en-US" altLang="ko-KR" sz="1600" b="1">
                  <a:latin typeface="Arial Unicode MS" pitchFamily="34" charset="-128"/>
                </a:rPr>
                <a:t>)</a:t>
              </a:r>
              <a:endParaRPr lang="en-US" altLang="ko-KR" sz="1600" b="1">
                <a:latin typeface="Arial Unicode MS" pitchFamily="34" charset="-128"/>
                <a:cs typeface="Times New Roman" pitchFamily="18" charset="0"/>
              </a:endParaRPr>
            </a:p>
          </p:txBody>
        </p:sp>
      </p:grpSp>
      <p:sp>
        <p:nvSpPr>
          <p:cNvPr id="155710" name="Oval 64"/>
          <p:cNvSpPr>
            <a:spLocks noChangeArrowheads="1"/>
          </p:cNvSpPr>
          <p:nvPr/>
        </p:nvSpPr>
        <p:spPr bwMode="auto">
          <a:xfrm>
            <a:off x="179388" y="5386388"/>
            <a:ext cx="215900" cy="215900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>
                <a:latin typeface="Arial Unicode MS" pitchFamily="34" charset="-128"/>
              </a:rPr>
              <a:t>1</a:t>
            </a:r>
          </a:p>
        </p:txBody>
      </p:sp>
      <p:sp>
        <p:nvSpPr>
          <p:cNvPr id="155711" name="Oval 65"/>
          <p:cNvSpPr>
            <a:spLocks noChangeArrowheads="1"/>
          </p:cNvSpPr>
          <p:nvPr/>
        </p:nvSpPr>
        <p:spPr bwMode="auto">
          <a:xfrm>
            <a:off x="179388" y="5589588"/>
            <a:ext cx="215900" cy="215900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>
                <a:latin typeface="Arial Unicode MS" pitchFamily="34" charset="-128"/>
              </a:rPr>
              <a:t>2</a:t>
            </a:r>
          </a:p>
        </p:txBody>
      </p:sp>
      <p:sp>
        <p:nvSpPr>
          <p:cNvPr id="155712" name="Oval 66"/>
          <p:cNvSpPr>
            <a:spLocks noChangeArrowheads="1"/>
          </p:cNvSpPr>
          <p:nvPr/>
        </p:nvSpPr>
        <p:spPr bwMode="auto">
          <a:xfrm>
            <a:off x="179388" y="5818188"/>
            <a:ext cx="215900" cy="215900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>
                <a:latin typeface="Arial Unicode MS" pitchFamily="34" charset="-128"/>
              </a:rPr>
              <a:t>3</a:t>
            </a:r>
          </a:p>
        </p:txBody>
      </p:sp>
      <p:sp>
        <p:nvSpPr>
          <p:cNvPr id="155713" name="Oval 67"/>
          <p:cNvSpPr>
            <a:spLocks noChangeArrowheads="1"/>
          </p:cNvSpPr>
          <p:nvPr/>
        </p:nvSpPr>
        <p:spPr bwMode="auto">
          <a:xfrm>
            <a:off x="179388" y="6021388"/>
            <a:ext cx="215900" cy="215900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>
                <a:latin typeface="Arial Unicode MS" pitchFamily="34" charset="-128"/>
              </a:rPr>
              <a:t>4</a:t>
            </a:r>
          </a:p>
        </p:txBody>
      </p:sp>
      <p:sp>
        <p:nvSpPr>
          <p:cNvPr id="155714" name="Oval 68"/>
          <p:cNvSpPr>
            <a:spLocks noChangeArrowheads="1"/>
          </p:cNvSpPr>
          <p:nvPr/>
        </p:nvSpPr>
        <p:spPr bwMode="auto">
          <a:xfrm>
            <a:off x="179388" y="6237288"/>
            <a:ext cx="215900" cy="215900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>
                <a:latin typeface="Arial Unicode MS" pitchFamily="34" charset="-128"/>
              </a:rPr>
              <a:t>5</a:t>
            </a:r>
          </a:p>
        </p:txBody>
      </p:sp>
      <p:sp>
        <p:nvSpPr>
          <p:cNvPr id="155715" name="Oval 69"/>
          <p:cNvSpPr>
            <a:spLocks noChangeArrowheads="1"/>
          </p:cNvSpPr>
          <p:nvPr/>
        </p:nvSpPr>
        <p:spPr bwMode="auto">
          <a:xfrm>
            <a:off x="6443663" y="5457825"/>
            <a:ext cx="215900" cy="215900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>
                <a:latin typeface="Arial Unicode MS" pitchFamily="34" charset="-128"/>
              </a:rPr>
              <a:t>13</a:t>
            </a:r>
          </a:p>
        </p:txBody>
      </p:sp>
      <p:sp>
        <p:nvSpPr>
          <p:cNvPr id="155716" name="Oval 70"/>
          <p:cNvSpPr>
            <a:spLocks noChangeArrowheads="1"/>
          </p:cNvSpPr>
          <p:nvPr/>
        </p:nvSpPr>
        <p:spPr bwMode="auto">
          <a:xfrm>
            <a:off x="6443663" y="5661025"/>
            <a:ext cx="215900" cy="215900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>
                <a:latin typeface="Arial Unicode MS" pitchFamily="34" charset="-128"/>
              </a:rPr>
              <a:t>14</a:t>
            </a:r>
          </a:p>
        </p:txBody>
      </p:sp>
      <p:sp>
        <p:nvSpPr>
          <p:cNvPr id="155717" name="Oval 71"/>
          <p:cNvSpPr>
            <a:spLocks noChangeArrowheads="1"/>
          </p:cNvSpPr>
          <p:nvPr/>
        </p:nvSpPr>
        <p:spPr bwMode="auto">
          <a:xfrm>
            <a:off x="6443663" y="5889625"/>
            <a:ext cx="215900" cy="215900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>
                <a:latin typeface="Arial Unicode MS" pitchFamily="34" charset="-128"/>
              </a:rPr>
              <a:t>15</a:t>
            </a:r>
          </a:p>
        </p:txBody>
      </p:sp>
      <p:sp>
        <p:nvSpPr>
          <p:cNvPr id="155718" name="Oval 72"/>
          <p:cNvSpPr>
            <a:spLocks noChangeArrowheads="1"/>
          </p:cNvSpPr>
          <p:nvPr/>
        </p:nvSpPr>
        <p:spPr bwMode="auto">
          <a:xfrm>
            <a:off x="6443663" y="6092825"/>
            <a:ext cx="215900" cy="215900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>
                <a:latin typeface="Arial Unicode MS" pitchFamily="34" charset="-128"/>
              </a:rPr>
              <a:t>16</a:t>
            </a:r>
          </a:p>
        </p:txBody>
      </p:sp>
      <p:sp>
        <p:nvSpPr>
          <p:cNvPr id="155719" name="Oval 73"/>
          <p:cNvSpPr>
            <a:spLocks noChangeArrowheads="1"/>
          </p:cNvSpPr>
          <p:nvPr/>
        </p:nvSpPr>
        <p:spPr bwMode="auto">
          <a:xfrm>
            <a:off x="6445250" y="1090613"/>
            <a:ext cx="215900" cy="215900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>
                <a:latin typeface="Arial Unicode MS" pitchFamily="34" charset="-128"/>
              </a:rPr>
              <a:t>6</a:t>
            </a:r>
          </a:p>
        </p:txBody>
      </p:sp>
      <p:sp>
        <p:nvSpPr>
          <p:cNvPr id="155720" name="Oval 74"/>
          <p:cNvSpPr>
            <a:spLocks noChangeArrowheads="1"/>
          </p:cNvSpPr>
          <p:nvPr/>
        </p:nvSpPr>
        <p:spPr bwMode="auto">
          <a:xfrm>
            <a:off x="6445250" y="1293813"/>
            <a:ext cx="215900" cy="215900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>
                <a:latin typeface="Arial Unicode MS" pitchFamily="34" charset="-128"/>
              </a:rPr>
              <a:t>7</a:t>
            </a:r>
          </a:p>
        </p:txBody>
      </p:sp>
      <p:grpSp>
        <p:nvGrpSpPr>
          <p:cNvPr id="155721" name="Group 75"/>
          <p:cNvGrpSpPr>
            <a:grpSpLocks/>
          </p:cNvGrpSpPr>
          <p:nvPr/>
        </p:nvGrpSpPr>
        <p:grpSpPr bwMode="auto">
          <a:xfrm>
            <a:off x="7491413" y="4010025"/>
            <a:ext cx="1025525" cy="571500"/>
            <a:chOff x="4558" y="2526"/>
            <a:chExt cx="646" cy="360"/>
          </a:xfrm>
        </p:grpSpPr>
        <p:sp>
          <p:nvSpPr>
            <p:cNvPr id="155734" name="Text Box 76"/>
            <p:cNvSpPr txBox="1">
              <a:spLocks noChangeArrowheads="1"/>
            </p:cNvSpPr>
            <p:nvPr/>
          </p:nvSpPr>
          <p:spPr bwMode="auto">
            <a:xfrm>
              <a:off x="4558" y="2526"/>
              <a:ext cx="646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0377" tIns="55189" rIns="110377" bIns="55189">
              <a:spAutoFit/>
            </a:bodyPr>
            <a:lstStyle/>
            <a:p>
              <a:pPr algn="l" defTabSz="1103313">
                <a:spcBef>
                  <a:spcPct val="50000"/>
                </a:spcBef>
              </a:pPr>
              <a:r>
                <a:rPr lang="en-US" altLang="ko-KR" sz="1600" b="1">
                  <a:latin typeface="Arial Unicode MS" pitchFamily="34" charset="-128"/>
                </a:rPr>
                <a:t>Software</a:t>
              </a:r>
              <a:endParaRPr lang="en-US" altLang="ko-KR" sz="1600" b="1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55735" name="Text Box 77"/>
            <p:cNvSpPr txBox="1">
              <a:spLocks noChangeArrowheads="1"/>
            </p:cNvSpPr>
            <p:nvPr/>
          </p:nvSpPr>
          <p:spPr bwMode="auto">
            <a:xfrm>
              <a:off x="4558" y="2662"/>
              <a:ext cx="609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0377" tIns="55189" rIns="110377" bIns="55189">
              <a:spAutoFit/>
            </a:bodyPr>
            <a:lstStyle/>
            <a:p>
              <a:pPr algn="l" defTabSz="1103313">
                <a:spcBef>
                  <a:spcPct val="50000"/>
                </a:spcBef>
              </a:pPr>
              <a:r>
                <a:rPr lang="en-US" altLang="ko-KR" sz="1600" b="1">
                  <a:latin typeface="Arial Unicode MS" pitchFamily="34" charset="-128"/>
                </a:rPr>
                <a:t>upgrade</a:t>
              </a:r>
              <a:endParaRPr lang="en-US" altLang="ko-KR" sz="1600" b="1">
                <a:latin typeface="Arial Unicode MS" pitchFamily="34" charset="-128"/>
                <a:cs typeface="Times New Roman" pitchFamily="18" charset="0"/>
              </a:endParaRPr>
            </a:p>
          </p:txBody>
        </p:sp>
      </p:grpSp>
      <p:sp>
        <p:nvSpPr>
          <p:cNvPr id="155722" name="Oval 78"/>
          <p:cNvSpPr>
            <a:spLocks noChangeArrowheads="1"/>
          </p:cNvSpPr>
          <p:nvPr/>
        </p:nvSpPr>
        <p:spPr bwMode="auto">
          <a:xfrm>
            <a:off x="7380288" y="2098675"/>
            <a:ext cx="215900" cy="215900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>
                <a:latin typeface="Arial Unicode MS" pitchFamily="34" charset="-128"/>
              </a:rPr>
              <a:t>8</a:t>
            </a:r>
          </a:p>
        </p:txBody>
      </p:sp>
      <p:sp>
        <p:nvSpPr>
          <p:cNvPr id="155723" name="Oval 79"/>
          <p:cNvSpPr>
            <a:spLocks noChangeArrowheads="1"/>
          </p:cNvSpPr>
          <p:nvPr/>
        </p:nvSpPr>
        <p:spPr bwMode="auto">
          <a:xfrm>
            <a:off x="7380288" y="2433638"/>
            <a:ext cx="215900" cy="215900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>
                <a:latin typeface="Arial Unicode MS" pitchFamily="34" charset="-128"/>
              </a:rPr>
              <a:t>9</a:t>
            </a:r>
          </a:p>
        </p:txBody>
      </p:sp>
      <p:sp>
        <p:nvSpPr>
          <p:cNvPr id="155724" name="Oval 80"/>
          <p:cNvSpPr>
            <a:spLocks noChangeArrowheads="1"/>
          </p:cNvSpPr>
          <p:nvPr/>
        </p:nvSpPr>
        <p:spPr bwMode="auto">
          <a:xfrm>
            <a:off x="7380288" y="2984500"/>
            <a:ext cx="215900" cy="215900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>
                <a:latin typeface="Arial Unicode MS" pitchFamily="34" charset="-128"/>
              </a:rPr>
              <a:t>10</a:t>
            </a:r>
          </a:p>
        </p:txBody>
      </p:sp>
      <p:sp>
        <p:nvSpPr>
          <p:cNvPr id="155725" name="Oval 81"/>
          <p:cNvSpPr>
            <a:spLocks noChangeArrowheads="1"/>
          </p:cNvSpPr>
          <p:nvPr/>
        </p:nvSpPr>
        <p:spPr bwMode="auto">
          <a:xfrm>
            <a:off x="7380288" y="3695700"/>
            <a:ext cx="215900" cy="215900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>
                <a:latin typeface="Arial Unicode MS" pitchFamily="34" charset="-128"/>
              </a:rPr>
              <a:t>11</a:t>
            </a:r>
          </a:p>
        </p:txBody>
      </p:sp>
      <p:sp>
        <p:nvSpPr>
          <p:cNvPr id="155726" name="Oval 82"/>
          <p:cNvSpPr>
            <a:spLocks noChangeArrowheads="1"/>
          </p:cNvSpPr>
          <p:nvPr/>
        </p:nvSpPr>
        <p:spPr bwMode="auto">
          <a:xfrm>
            <a:off x="7380288" y="4094163"/>
            <a:ext cx="215900" cy="215900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>
                <a:latin typeface="Arial Unicode MS" pitchFamily="34" charset="-128"/>
              </a:rPr>
              <a:t>12</a:t>
            </a:r>
          </a:p>
        </p:txBody>
      </p:sp>
      <p:sp>
        <p:nvSpPr>
          <p:cNvPr id="155727" name="Line 83"/>
          <p:cNvSpPr>
            <a:spLocks noChangeShapeType="1"/>
          </p:cNvSpPr>
          <p:nvPr/>
        </p:nvSpPr>
        <p:spPr bwMode="auto">
          <a:xfrm flipH="1">
            <a:off x="4284663" y="1844675"/>
            <a:ext cx="503237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155728" name="Group 84"/>
          <p:cNvGrpSpPr>
            <a:grpSpLocks/>
          </p:cNvGrpSpPr>
          <p:nvPr/>
        </p:nvGrpSpPr>
        <p:grpSpPr bwMode="auto">
          <a:xfrm>
            <a:off x="1992313" y="1636713"/>
            <a:ext cx="2360612" cy="571500"/>
            <a:chOff x="839" y="890"/>
            <a:chExt cx="1487" cy="360"/>
          </a:xfrm>
        </p:grpSpPr>
        <p:sp>
          <p:nvSpPr>
            <p:cNvPr id="155732" name="Text Box 85"/>
            <p:cNvSpPr txBox="1">
              <a:spLocks noChangeArrowheads="1"/>
            </p:cNvSpPr>
            <p:nvPr/>
          </p:nvSpPr>
          <p:spPr bwMode="auto">
            <a:xfrm>
              <a:off x="839" y="890"/>
              <a:ext cx="1487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0377" tIns="55189" rIns="110377" bIns="55189">
              <a:spAutoFit/>
            </a:bodyPr>
            <a:lstStyle/>
            <a:p>
              <a:pPr algn="l" defTabSz="1103313">
                <a:spcBef>
                  <a:spcPct val="50000"/>
                </a:spcBef>
              </a:pPr>
              <a:r>
                <a:rPr lang="ru-RU" altLang="ko-KR" sz="1600" b="1">
                  <a:latin typeface="Arial Unicode MS" pitchFamily="34" charset="-128"/>
                </a:rPr>
                <a:t>Батарея питания (24ч)</a:t>
              </a:r>
              <a:endParaRPr lang="en-US" altLang="ko-KR" sz="1600" b="1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55733" name="Text Box 86"/>
            <p:cNvSpPr txBox="1">
              <a:spLocks noChangeArrowheads="1"/>
            </p:cNvSpPr>
            <p:nvPr/>
          </p:nvSpPr>
          <p:spPr bwMode="auto">
            <a:xfrm>
              <a:off x="839" y="1026"/>
              <a:ext cx="140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0377" tIns="55189" rIns="110377" bIns="55189">
              <a:spAutoFit/>
            </a:bodyPr>
            <a:lstStyle/>
            <a:p>
              <a:pPr algn="l" defTabSz="1103313">
                <a:spcBef>
                  <a:spcPct val="50000"/>
                </a:spcBef>
              </a:pPr>
              <a:endParaRPr lang="en-US" altLang="ko-KR" sz="1600" b="1">
                <a:latin typeface="Arial Unicode MS" pitchFamily="34" charset="-128"/>
                <a:cs typeface="Times New Roman" pitchFamily="18" charset="0"/>
              </a:endParaRPr>
            </a:p>
          </p:txBody>
        </p:sp>
      </p:grpSp>
      <p:sp>
        <p:nvSpPr>
          <p:cNvPr id="155729" name="Oval 87"/>
          <p:cNvSpPr>
            <a:spLocks noChangeArrowheads="1"/>
          </p:cNvSpPr>
          <p:nvPr/>
        </p:nvSpPr>
        <p:spPr bwMode="auto">
          <a:xfrm>
            <a:off x="4740275" y="2159000"/>
            <a:ext cx="144463" cy="142875"/>
          </a:xfrm>
          <a:prstGeom prst="ellipse">
            <a:avLst/>
          </a:prstGeom>
          <a:solidFill>
            <a:srgbClr val="FF0000">
              <a:alpha val="5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5730" name="Line 88"/>
          <p:cNvSpPr>
            <a:spLocks noChangeShapeType="1"/>
          </p:cNvSpPr>
          <p:nvPr/>
        </p:nvSpPr>
        <p:spPr bwMode="auto">
          <a:xfrm flipH="1">
            <a:off x="4787900" y="1844675"/>
            <a:ext cx="0" cy="360363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non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4985" name="Text Box 89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  <p:sp>
        <p:nvSpPr>
          <p:cNvPr id="155739" name="Text Box 43"/>
          <p:cNvSpPr txBox="1">
            <a:spLocks noChangeArrowheads="1"/>
          </p:cNvSpPr>
          <p:nvPr/>
        </p:nvSpPr>
        <p:spPr bwMode="auto">
          <a:xfrm>
            <a:off x="493713" y="884238"/>
            <a:ext cx="505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2000" b="1">
                <a:latin typeface="Arial Unicode MS" pitchFamily="34" charset="-128"/>
              </a:rPr>
              <a:t>S-NET mini: </a:t>
            </a:r>
            <a:r>
              <a:rPr lang="ru-RU" altLang="ko-KR" sz="2000" b="1">
                <a:latin typeface="Arial Unicode MS" pitchFamily="34" charset="-128"/>
              </a:rPr>
              <a:t>элементы платы управления</a:t>
            </a:r>
            <a:endParaRPr lang="en-US" altLang="ko-KR" sz="2000" b="1"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6760" name="Group 88"/>
          <p:cNvGraphicFramePr>
            <a:graphicFrameLocks noGrp="1"/>
          </p:cNvGraphicFramePr>
          <p:nvPr>
            <p:ph/>
          </p:nvPr>
        </p:nvGraphicFramePr>
        <p:xfrm>
          <a:off x="355600" y="1120775"/>
          <a:ext cx="8394700" cy="4716971"/>
        </p:xfrm>
        <a:graphic>
          <a:graphicData uri="http://schemas.openxmlformats.org/drawingml/2006/table">
            <a:tbl>
              <a:tblPr/>
              <a:tblGrid>
                <a:gridCol w="615950"/>
                <a:gridCol w="2465388"/>
                <a:gridCol w="5313362"/>
              </a:tblGrid>
              <a:tr h="263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Наименование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Описание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RS232 (Debugging)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Интерфейс 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RS232 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для конфигурации системы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управления и устранения ошибок программного обеспечения.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LCD Backlight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LCD 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подсветка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Touch screen interface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Интерфейс интерактивной панели.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LAN connector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Разъем 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LAN 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для 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RGB 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Разъем 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LCD 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дисплея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Option switch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Управление посредством внешнего контакта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Bootload connector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Разъем для загрузки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Reset button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Кнопка сброса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1394 interface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Интерфейс 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IEEE 1394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Flash memory card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Слот для карты 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SD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: резервирование данных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USB interface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USB 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интерфейс для внешней клавиатуры или накопителя данных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Software upgrade connector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Для обновления программного обеспечения системы отладки 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Питание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Разъем питания: 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12VDC, 3A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Разъем 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RS485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Сигнальная линия 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RS485 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для центрального пульта и модулей интерфейса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 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Полярная линия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Внешний контакт 2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Механический контакт, вход 2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нагрузка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: 12VDC/5mA)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Внешний контакт 1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Механический контакт, вход 1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нагрузка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: 12VDC/5mA)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65998" name="Text Box 78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744" name="Group 48"/>
          <p:cNvGraphicFramePr>
            <a:graphicFrameLocks noGrp="1"/>
          </p:cNvGraphicFramePr>
          <p:nvPr>
            <p:ph/>
          </p:nvPr>
        </p:nvGraphicFramePr>
        <p:xfrm>
          <a:off x="457200" y="1412875"/>
          <a:ext cx="8229600" cy="4066869"/>
        </p:xfrm>
        <a:graphic>
          <a:graphicData uri="http://schemas.openxmlformats.org/drawingml/2006/table">
            <a:tbl>
              <a:tblPr/>
              <a:tblGrid>
                <a:gridCol w="2327275"/>
                <a:gridCol w="5902325"/>
              </a:tblGrid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Элемент 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Спецификация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ARM9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процессор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S3C2440A-400MHz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Память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SDRAM : 128MB (64MBx2) , NAND Flash : 128MB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Дисплей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7.0” TFT Color LCD with TSP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(800 x 480 x 24bit)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Питание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AC Input : 100~240VAC, 50/60Hz, 1.0A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DC Input : 12V, 3.0A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Звук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Speaker (1EA)- 0.64W (8ohm)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Подключения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Питание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Колонки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LAN, RS485,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Цифровой вход / выход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Кнопки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Touch Button (4EA),  Tack Switch- Reset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Операционная система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WinCE 5.0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Обновление ПО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SD/MMC Card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Другое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Debugger Port (RS232), USB Host/Device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Ethernet controller</a:t>
                      </a: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CS8900A Ethernet controller, Ethernet 10Base-T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66992" name="Text Box 48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  <p:sp>
        <p:nvSpPr>
          <p:cNvPr id="157743" name="Text Box 43"/>
          <p:cNvSpPr txBox="1">
            <a:spLocks noChangeArrowheads="1"/>
          </p:cNvSpPr>
          <p:nvPr/>
        </p:nvSpPr>
        <p:spPr bwMode="auto">
          <a:xfrm>
            <a:off x="493713" y="884238"/>
            <a:ext cx="3349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2000" b="1">
                <a:latin typeface="Arial Unicode MS" pitchFamily="34" charset="-128"/>
              </a:rPr>
              <a:t>S-NET mini: </a:t>
            </a:r>
            <a:r>
              <a:rPr lang="ru-RU" altLang="ko-KR" sz="2000" b="1">
                <a:latin typeface="Arial Unicode MS" pitchFamily="34" charset="-128"/>
              </a:rPr>
              <a:t>спецификация</a:t>
            </a:r>
            <a:endParaRPr lang="en-US" altLang="ko-KR" sz="2000" b="1"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Picture 2" descr="S-NETmini PCB 최종 저해상도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468313" y="3213100"/>
            <a:ext cx="2808287" cy="165735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158723" name="Rectangle 3"/>
          <p:cNvSpPr>
            <a:spLocks noChangeArrowheads="1"/>
          </p:cNvSpPr>
          <p:nvPr/>
        </p:nvSpPr>
        <p:spPr bwMode="auto">
          <a:xfrm>
            <a:off x="2268538" y="4292600"/>
            <a:ext cx="503237" cy="36036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8724" name="Freeform 4"/>
          <p:cNvSpPr>
            <a:spLocks/>
          </p:cNvSpPr>
          <p:nvPr/>
        </p:nvSpPr>
        <p:spPr bwMode="auto">
          <a:xfrm>
            <a:off x="1547813" y="2276475"/>
            <a:ext cx="2016125" cy="2016125"/>
          </a:xfrm>
          <a:custGeom>
            <a:avLst/>
            <a:gdLst>
              <a:gd name="T0" fmla="*/ 454 w 1270"/>
              <a:gd name="T1" fmla="*/ 1270 h 1270"/>
              <a:gd name="T2" fmla="*/ 0 w 1270"/>
              <a:gd name="T3" fmla="*/ 0 h 1270"/>
              <a:gd name="T4" fmla="*/ 1270 w 1270"/>
              <a:gd name="T5" fmla="*/ 0 h 1270"/>
              <a:gd name="T6" fmla="*/ 771 w 1270"/>
              <a:gd name="T7" fmla="*/ 1270 h 1270"/>
              <a:gd name="T8" fmla="*/ 454 w 1270"/>
              <a:gd name="T9" fmla="*/ 1270 h 12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70"/>
              <a:gd name="T16" fmla="*/ 0 h 1270"/>
              <a:gd name="T17" fmla="*/ 1270 w 1270"/>
              <a:gd name="T18" fmla="*/ 1270 h 12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70" h="1270">
                <a:moveTo>
                  <a:pt x="454" y="1270"/>
                </a:moveTo>
                <a:lnTo>
                  <a:pt x="0" y="0"/>
                </a:lnTo>
                <a:lnTo>
                  <a:pt x="1270" y="0"/>
                </a:lnTo>
                <a:lnTo>
                  <a:pt x="771" y="1270"/>
                </a:lnTo>
                <a:lnTo>
                  <a:pt x="454" y="1270"/>
                </a:lnTo>
                <a:close/>
              </a:path>
            </a:pathLst>
          </a:custGeom>
          <a:gradFill rotWithShape="0">
            <a:gsLst>
              <a:gs pos="0">
                <a:srgbClr val="C0C0C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28575">
            <a:noFill/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58725" name="Picture 5" descr="AIM-B04A 소용량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5295900"/>
            <a:ext cx="19431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6" name="Picture 6" descr="DVMP2중계기_Small"/>
          <p:cNvPicPr>
            <a:picLocks noChangeAspect="1" noChangeArrowheads="1"/>
          </p:cNvPicPr>
          <p:nvPr/>
        </p:nvPicPr>
        <p:blipFill>
          <a:blip r:embed="rId4">
            <a:lum bright="10000" contrast="10000"/>
          </a:blip>
          <a:srcRect/>
          <a:stretch>
            <a:fillRect/>
          </a:stretch>
        </p:blipFill>
        <p:spPr bwMode="auto">
          <a:xfrm>
            <a:off x="4500563" y="3738563"/>
            <a:ext cx="4033837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7" name="Picture 7" descr="DVMP2중계기_Small"/>
          <p:cNvPicPr>
            <a:picLocks noChangeAspect="1" noChangeArrowheads="1"/>
          </p:cNvPicPr>
          <p:nvPr/>
        </p:nvPicPr>
        <p:blipFill>
          <a:blip r:embed="rId4">
            <a:lum bright="10000" contrast="10000"/>
          </a:blip>
          <a:srcRect/>
          <a:stretch>
            <a:fillRect/>
          </a:stretch>
        </p:blipFill>
        <p:spPr bwMode="auto">
          <a:xfrm>
            <a:off x="4500563" y="2230438"/>
            <a:ext cx="4033837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30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7813" y="1700213"/>
            <a:ext cx="20351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8731" name="Group 11"/>
          <p:cNvGrpSpPr>
            <a:grpSpLocks/>
          </p:cNvGrpSpPr>
          <p:nvPr/>
        </p:nvGrpSpPr>
        <p:grpSpPr bwMode="auto">
          <a:xfrm>
            <a:off x="3025775" y="1485900"/>
            <a:ext cx="144463" cy="142875"/>
            <a:chOff x="3752" y="800"/>
            <a:chExt cx="91" cy="90"/>
          </a:xfrm>
        </p:grpSpPr>
        <p:sp>
          <p:nvSpPr>
            <p:cNvPr id="158769" name="Line 12"/>
            <p:cNvSpPr>
              <a:spLocks noChangeShapeType="1"/>
            </p:cNvSpPr>
            <p:nvPr/>
          </p:nvSpPr>
          <p:spPr bwMode="auto">
            <a:xfrm>
              <a:off x="3752" y="844"/>
              <a:ext cx="9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8770" name="Line 13"/>
            <p:cNvSpPr>
              <a:spLocks noChangeShapeType="1"/>
            </p:cNvSpPr>
            <p:nvPr/>
          </p:nvSpPr>
          <p:spPr bwMode="auto">
            <a:xfrm flipV="1">
              <a:off x="3797" y="800"/>
              <a:ext cx="0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8732" name="Line 14"/>
          <p:cNvSpPr>
            <a:spLocks noChangeShapeType="1"/>
          </p:cNvSpPr>
          <p:nvPr/>
        </p:nvSpPr>
        <p:spPr bwMode="auto">
          <a:xfrm>
            <a:off x="3287713" y="1555750"/>
            <a:ext cx="1444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8733" name="Line 15"/>
          <p:cNvSpPr>
            <a:spLocks noChangeShapeType="1"/>
          </p:cNvSpPr>
          <p:nvPr/>
        </p:nvSpPr>
        <p:spPr bwMode="auto">
          <a:xfrm>
            <a:off x="3090863" y="2032000"/>
            <a:ext cx="0" cy="8207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8734" name="Line 16"/>
          <p:cNvSpPr>
            <a:spLocks noChangeShapeType="1"/>
          </p:cNvSpPr>
          <p:nvPr/>
        </p:nvSpPr>
        <p:spPr bwMode="auto">
          <a:xfrm flipH="1">
            <a:off x="3082925" y="2852738"/>
            <a:ext cx="15605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8735" name="Line 17"/>
          <p:cNvSpPr>
            <a:spLocks noChangeShapeType="1"/>
          </p:cNvSpPr>
          <p:nvPr/>
        </p:nvSpPr>
        <p:spPr bwMode="auto">
          <a:xfrm>
            <a:off x="3370263" y="2035175"/>
            <a:ext cx="1587" cy="1017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8736" name="Line 18"/>
          <p:cNvSpPr>
            <a:spLocks noChangeShapeType="1"/>
          </p:cNvSpPr>
          <p:nvPr/>
        </p:nvSpPr>
        <p:spPr bwMode="auto">
          <a:xfrm flipH="1">
            <a:off x="3363913" y="3049588"/>
            <a:ext cx="12795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8737" name="Line 19"/>
          <p:cNvSpPr>
            <a:spLocks noChangeShapeType="1"/>
          </p:cNvSpPr>
          <p:nvPr/>
        </p:nvSpPr>
        <p:spPr bwMode="auto">
          <a:xfrm flipH="1">
            <a:off x="4140200" y="2852738"/>
            <a:ext cx="503238" cy="1444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8738" name="Line 20"/>
          <p:cNvSpPr>
            <a:spLocks noChangeShapeType="1"/>
          </p:cNvSpPr>
          <p:nvPr/>
        </p:nvSpPr>
        <p:spPr bwMode="auto">
          <a:xfrm flipH="1">
            <a:off x="4279900" y="3049588"/>
            <a:ext cx="363538" cy="1047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8739" name="Line 21"/>
          <p:cNvSpPr>
            <a:spLocks noChangeShapeType="1"/>
          </p:cNvSpPr>
          <p:nvPr/>
        </p:nvSpPr>
        <p:spPr bwMode="auto">
          <a:xfrm>
            <a:off x="4284663" y="3151188"/>
            <a:ext cx="0" cy="14144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8740" name="Line 22"/>
          <p:cNvSpPr>
            <a:spLocks noChangeShapeType="1"/>
          </p:cNvSpPr>
          <p:nvPr/>
        </p:nvSpPr>
        <p:spPr bwMode="auto">
          <a:xfrm>
            <a:off x="4140200" y="2997200"/>
            <a:ext cx="0" cy="13684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8741" name="Line 23"/>
          <p:cNvSpPr>
            <a:spLocks noChangeShapeType="1"/>
          </p:cNvSpPr>
          <p:nvPr/>
        </p:nvSpPr>
        <p:spPr bwMode="auto">
          <a:xfrm>
            <a:off x="4284663" y="4565650"/>
            <a:ext cx="35877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8742" name="Line 24"/>
          <p:cNvSpPr>
            <a:spLocks noChangeShapeType="1"/>
          </p:cNvSpPr>
          <p:nvPr/>
        </p:nvSpPr>
        <p:spPr bwMode="auto">
          <a:xfrm>
            <a:off x="4140200" y="4365625"/>
            <a:ext cx="50323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8743" name="Line 25"/>
          <p:cNvSpPr>
            <a:spLocks noChangeShapeType="1"/>
          </p:cNvSpPr>
          <p:nvPr/>
        </p:nvSpPr>
        <p:spPr bwMode="auto">
          <a:xfrm flipH="1">
            <a:off x="4140200" y="4364038"/>
            <a:ext cx="503238" cy="1444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8744" name="Line 26"/>
          <p:cNvSpPr>
            <a:spLocks noChangeShapeType="1"/>
          </p:cNvSpPr>
          <p:nvPr/>
        </p:nvSpPr>
        <p:spPr bwMode="auto">
          <a:xfrm flipH="1">
            <a:off x="4279900" y="4564063"/>
            <a:ext cx="363538" cy="1047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8745" name="Line 27"/>
          <p:cNvSpPr>
            <a:spLocks noChangeShapeType="1"/>
          </p:cNvSpPr>
          <p:nvPr/>
        </p:nvSpPr>
        <p:spPr bwMode="auto">
          <a:xfrm>
            <a:off x="4284663" y="4662488"/>
            <a:ext cx="0" cy="279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8746" name="Line 28"/>
          <p:cNvSpPr>
            <a:spLocks noChangeShapeType="1"/>
          </p:cNvSpPr>
          <p:nvPr/>
        </p:nvSpPr>
        <p:spPr bwMode="auto">
          <a:xfrm>
            <a:off x="4140200" y="4508500"/>
            <a:ext cx="0" cy="4333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8747" name="Line 29"/>
          <p:cNvSpPr>
            <a:spLocks noChangeShapeType="1"/>
          </p:cNvSpPr>
          <p:nvPr/>
        </p:nvSpPr>
        <p:spPr bwMode="auto">
          <a:xfrm>
            <a:off x="4284663" y="6019800"/>
            <a:ext cx="35877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8748" name="Line 30"/>
          <p:cNvSpPr>
            <a:spLocks noChangeShapeType="1"/>
          </p:cNvSpPr>
          <p:nvPr/>
        </p:nvSpPr>
        <p:spPr bwMode="auto">
          <a:xfrm>
            <a:off x="4140200" y="5819775"/>
            <a:ext cx="50323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8749" name="AutoShape 31"/>
          <p:cNvSpPr>
            <a:spLocks noChangeArrowheads="1"/>
          </p:cNvSpPr>
          <p:nvPr/>
        </p:nvSpPr>
        <p:spPr bwMode="auto">
          <a:xfrm>
            <a:off x="6948488" y="2349500"/>
            <a:ext cx="1439862" cy="287338"/>
          </a:xfrm>
          <a:prstGeom prst="bevel">
            <a:avLst>
              <a:gd name="adj" fmla="val 12500"/>
            </a:avLst>
          </a:prstGeom>
          <a:solidFill>
            <a:schemeClr val="bg1">
              <a:alpha val="70195"/>
            </a:schemeClr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latin typeface="Arial Unicode MS" pitchFamily="34" charset="-128"/>
              </a:rPr>
              <a:t>MIM-B13A</a:t>
            </a:r>
          </a:p>
        </p:txBody>
      </p:sp>
      <p:sp>
        <p:nvSpPr>
          <p:cNvPr id="158750" name="AutoShape 32"/>
          <p:cNvSpPr>
            <a:spLocks noChangeArrowheads="1"/>
          </p:cNvSpPr>
          <p:nvPr/>
        </p:nvSpPr>
        <p:spPr bwMode="auto">
          <a:xfrm>
            <a:off x="6948488" y="3862388"/>
            <a:ext cx="1439862" cy="287337"/>
          </a:xfrm>
          <a:prstGeom prst="bevel">
            <a:avLst>
              <a:gd name="adj" fmla="val 12500"/>
            </a:avLst>
          </a:prstGeom>
          <a:solidFill>
            <a:schemeClr val="bg1">
              <a:alpha val="70195"/>
            </a:schemeClr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latin typeface="Arial Unicode MS" pitchFamily="34" charset="-128"/>
              </a:rPr>
              <a:t>MIM-B13</a:t>
            </a:r>
          </a:p>
        </p:txBody>
      </p:sp>
      <p:sp>
        <p:nvSpPr>
          <p:cNvPr id="158751" name="AutoShape 33"/>
          <p:cNvSpPr>
            <a:spLocks noChangeArrowheads="1"/>
          </p:cNvSpPr>
          <p:nvPr/>
        </p:nvSpPr>
        <p:spPr bwMode="auto">
          <a:xfrm>
            <a:off x="4886325" y="5373688"/>
            <a:ext cx="1439863" cy="287337"/>
          </a:xfrm>
          <a:prstGeom prst="bevel">
            <a:avLst>
              <a:gd name="adj" fmla="val 12500"/>
            </a:avLst>
          </a:prstGeom>
          <a:solidFill>
            <a:schemeClr val="bg1">
              <a:alpha val="70195"/>
            </a:schemeClr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latin typeface="Arial Unicode MS" pitchFamily="34" charset="-128"/>
              </a:rPr>
              <a:t>MIM-B04A</a:t>
            </a:r>
          </a:p>
        </p:txBody>
      </p:sp>
      <p:sp>
        <p:nvSpPr>
          <p:cNvPr id="158752" name="AutoShape 34"/>
          <p:cNvSpPr>
            <a:spLocks noChangeArrowheads="1"/>
          </p:cNvSpPr>
          <p:nvPr/>
        </p:nvSpPr>
        <p:spPr bwMode="auto">
          <a:xfrm>
            <a:off x="3492500" y="1268413"/>
            <a:ext cx="1512888" cy="647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>
                  <a:alpha val="70000"/>
                </a:srgbClr>
              </a:gs>
            </a:gsLst>
            <a:path path="shape">
              <a:fillToRect l="50000" t="50000" r="50000" b="50000"/>
            </a:path>
          </a:gra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altLang="ko-KR" sz="1600" b="1">
                <a:latin typeface="Arial Unicode MS" pitchFamily="34" charset="-128"/>
              </a:rPr>
              <a:t>Полярная</a:t>
            </a:r>
            <a:r>
              <a:rPr lang="en-US" altLang="ko-KR" sz="1600" b="1">
                <a:latin typeface="Arial Unicode MS" pitchFamily="34" charset="-128"/>
              </a:rPr>
              <a:t> !</a:t>
            </a:r>
          </a:p>
        </p:txBody>
      </p:sp>
      <p:sp>
        <p:nvSpPr>
          <p:cNvPr id="158753" name="Text Box 35"/>
          <p:cNvSpPr txBox="1">
            <a:spLocks noChangeArrowheads="1"/>
          </p:cNvSpPr>
          <p:nvPr/>
        </p:nvSpPr>
        <p:spPr bwMode="auto">
          <a:xfrm rot="-5400000">
            <a:off x="3354388" y="4157662"/>
            <a:ext cx="11239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000">
                <a:latin typeface="Arial Unicode MS" pitchFamily="34" charset="-128"/>
              </a:rPr>
              <a:t>Max. 16</a:t>
            </a:r>
            <a:endParaRPr lang="en-US" altLang="ko-KR" sz="2000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8754" name="Oval 36"/>
          <p:cNvSpPr>
            <a:spLocks noChangeArrowheads="1"/>
          </p:cNvSpPr>
          <p:nvPr/>
        </p:nvSpPr>
        <p:spPr bwMode="auto">
          <a:xfrm>
            <a:off x="4595813" y="2819400"/>
            <a:ext cx="73025" cy="71438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8755" name="Oval 37"/>
          <p:cNvSpPr>
            <a:spLocks noChangeArrowheads="1"/>
          </p:cNvSpPr>
          <p:nvPr/>
        </p:nvSpPr>
        <p:spPr bwMode="auto">
          <a:xfrm>
            <a:off x="4600575" y="3016250"/>
            <a:ext cx="73025" cy="71438"/>
          </a:xfrm>
          <a:prstGeom prst="ellipse">
            <a:avLst/>
          </a:prstGeom>
          <a:solidFill>
            <a:srgbClr val="0000FF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8756" name="Oval 38"/>
          <p:cNvSpPr>
            <a:spLocks noChangeArrowheads="1"/>
          </p:cNvSpPr>
          <p:nvPr/>
        </p:nvSpPr>
        <p:spPr bwMode="auto">
          <a:xfrm>
            <a:off x="4600575" y="4333875"/>
            <a:ext cx="73025" cy="71438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8757" name="Oval 39"/>
          <p:cNvSpPr>
            <a:spLocks noChangeArrowheads="1"/>
          </p:cNvSpPr>
          <p:nvPr/>
        </p:nvSpPr>
        <p:spPr bwMode="auto">
          <a:xfrm>
            <a:off x="4605338" y="4527550"/>
            <a:ext cx="73025" cy="71438"/>
          </a:xfrm>
          <a:prstGeom prst="ellipse">
            <a:avLst/>
          </a:prstGeom>
          <a:solidFill>
            <a:srgbClr val="0000FF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8758" name="Oval 40"/>
          <p:cNvSpPr>
            <a:spLocks noChangeArrowheads="1"/>
          </p:cNvSpPr>
          <p:nvPr/>
        </p:nvSpPr>
        <p:spPr bwMode="auto">
          <a:xfrm>
            <a:off x="4625975" y="5783263"/>
            <a:ext cx="73025" cy="71437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8759" name="Oval 41"/>
          <p:cNvSpPr>
            <a:spLocks noChangeArrowheads="1"/>
          </p:cNvSpPr>
          <p:nvPr/>
        </p:nvSpPr>
        <p:spPr bwMode="auto">
          <a:xfrm>
            <a:off x="4630738" y="5980113"/>
            <a:ext cx="73025" cy="71437"/>
          </a:xfrm>
          <a:prstGeom prst="ellipse">
            <a:avLst/>
          </a:prstGeom>
          <a:solidFill>
            <a:srgbClr val="0000FF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8760" name="Oval 42"/>
          <p:cNvSpPr>
            <a:spLocks noChangeArrowheads="1"/>
          </p:cNvSpPr>
          <p:nvPr/>
        </p:nvSpPr>
        <p:spPr bwMode="auto">
          <a:xfrm>
            <a:off x="3052763" y="1995488"/>
            <a:ext cx="73025" cy="71437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8761" name="Oval 43"/>
          <p:cNvSpPr>
            <a:spLocks noChangeArrowheads="1"/>
          </p:cNvSpPr>
          <p:nvPr/>
        </p:nvSpPr>
        <p:spPr bwMode="auto">
          <a:xfrm>
            <a:off x="3332163" y="1989138"/>
            <a:ext cx="73025" cy="71437"/>
          </a:xfrm>
          <a:prstGeom prst="ellipse">
            <a:avLst/>
          </a:prstGeom>
          <a:solidFill>
            <a:srgbClr val="0000FF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8762" name="Line 44"/>
          <p:cNvSpPr>
            <a:spLocks noChangeShapeType="1"/>
          </p:cNvSpPr>
          <p:nvPr/>
        </p:nvSpPr>
        <p:spPr bwMode="auto">
          <a:xfrm>
            <a:off x="4284663" y="4953000"/>
            <a:ext cx="0" cy="358775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8763" name="Line 45"/>
          <p:cNvSpPr>
            <a:spLocks noChangeShapeType="1"/>
          </p:cNvSpPr>
          <p:nvPr/>
        </p:nvSpPr>
        <p:spPr bwMode="auto">
          <a:xfrm>
            <a:off x="4140200" y="4941888"/>
            <a:ext cx="0" cy="369887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8764" name="Line 46"/>
          <p:cNvSpPr>
            <a:spLocks noChangeShapeType="1"/>
          </p:cNvSpPr>
          <p:nvPr/>
        </p:nvSpPr>
        <p:spPr bwMode="auto">
          <a:xfrm>
            <a:off x="4284663" y="5311775"/>
            <a:ext cx="0" cy="70961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8765" name="Line 47"/>
          <p:cNvSpPr>
            <a:spLocks noChangeShapeType="1"/>
          </p:cNvSpPr>
          <p:nvPr/>
        </p:nvSpPr>
        <p:spPr bwMode="auto">
          <a:xfrm>
            <a:off x="4140200" y="5300663"/>
            <a:ext cx="0" cy="520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8766" name="Text Box 48"/>
          <p:cNvSpPr txBox="1">
            <a:spLocks noChangeArrowheads="1"/>
          </p:cNvSpPr>
          <p:nvPr/>
        </p:nvSpPr>
        <p:spPr bwMode="auto">
          <a:xfrm>
            <a:off x="395288" y="4843463"/>
            <a:ext cx="37242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Только индивидуальный режим</a:t>
            </a:r>
            <a:r>
              <a:rPr lang="en-US" altLang="ko-KR" sz="2400" b="1">
                <a:latin typeface="Arial Unicode MS" pitchFamily="34" charset="-128"/>
              </a:rPr>
              <a:t> !</a:t>
            </a:r>
            <a:endParaRPr lang="en-US" altLang="ko-KR" sz="24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8767" name="Text Box 49"/>
          <p:cNvSpPr txBox="1">
            <a:spLocks noChangeArrowheads="1"/>
          </p:cNvSpPr>
          <p:nvPr/>
        </p:nvSpPr>
        <p:spPr bwMode="auto">
          <a:xfrm>
            <a:off x="498475" y="6048375"/>
            <a:ext cx="37798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400" b="1">
                <a:latin typeface="Arial Unicode MS" pitchFamily="34" charset="-128"/>
              </a:rPr>
              <a:t>(</a:t>
            </a:r>
            <a:r>
              <a:rPr lang="ru-RU" altLang="ko-KR" sz="2400" b="1">
                <a:latin typeface="Arial Unicode MS" pitchFamily="34" charset="-128"/>
              </a:rPr>
              <a:t>на основе адреса </a:t>
            </a:r>
            <a:r>
              <a:rPr lang="en-US" altLang="ko-KR" sz="2400" b="1">
                <a:latin typeface="Arial Unicode MS" pitchFamily="34" charset="-128"/>
              </a:rPr>
              <a:t>MAIN)</a:t>
            </a:r>
            <a:endParaRPr lang="en-US" altLang="ko-KR" sz="24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468018" name="Text Box 50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  <p:sp>
        <p:nvSpPr>
          <p:cNvPr id="158772" name="Text Box 43"/>
          <p:cNvSpPr txBox="1">
            <a:spLocks noChangeArrowheads="1"/>
          </p:cNvSpPr>
          <p:nvPr/>
        </p:nvSpPr>
        <p:spPr bwMode="auto">
          <a:xfrm>
            <a:off x="493713" y="884238"/>
            <a:ext cx="5657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2000" b="1">
                <a:latin typeface="Arial Unicode MS" pitchFamily="34" charset="-128"/>
              </a:rPr>
              <a:t>S-NET mini: </a:t>
            </a:r>
            <a:r>
              <a:rPr lang="ru-RU" altLang="ko-KR" sz="2000" b="1">
                <a:latin typeface="Arial Unicode MS" pitchFamily="34" charset="-128"/>
              </a:rPr>
              <a:t>подключение модуля </a:t>
            </a:r>
            <a:r>
              <a:rPr lang="ru-RU" altLang="ko-KR" sz="2000" b="1">
                <a:latin typeface="Arial" pitchFamily="34" charset="0"/>
              </a:rPr>
              <a:t>интерфейса</a:t>
            </a:r>
            <a:endParaRPr lang="en-US" altLang="ko-KR" sz="2000" b="1"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DVMP2중계기_Small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4068763" y="2946400"/>
            <a:ext cx="237648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8997" name="Line 5"/>
          <p:cNvSpPr>
            <a:spLocks noChangeShapeType="1"/>
          </p:cNvSpPr>
          <p:nvPr/>
        </p:nvSpPr>
        <p:spPr bwMode="auto">
          <a:xfrm flipH="1" flipV="1">
            <a:off x="2843213" y="2492375"/>
            <a:ext cx="0" cy="8651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FF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59750" name="AutoShape 6"/>
          <p:cNvSpPr>
            <a:spLocks noChangeArrowheads="1"/>
          </p:cNvSpPr>
          <p:nvPr/>
        </p:nvSpPr>
        <p:spPr bwMode="auto">
          <a:xfrm>
            <a:off x="4500563" y="2636838"/>
            <a:ext cx="1439862" cy="287337"/>
          </a:xfrm>
          <a:prstGeom prst="bevel">
            <a:avLst>
              <a:gd name="adj" fmla="val 12500"/>
            </a:avLst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latin typeface="Arial Unicode MS" pitchFamily="34" charset="-128"/>
              </a:rPr>
              <a:t>MIM-B13A</a:t>
            </a:r>
          </a:p>
        </p:txBody>
      </p:sp>
      <p:sp>
        <p:nvSpPr>
          <p:cNvPr id="468999" name="Line 7"/>
          <p:cNvSpPr>
            <a:spLocks noChangeShapeType="1"/>
          </p:cNvSpPr>
          <p:nvPr/>
        </p:nvSpPr>
        <p:spPr bwMode="auto">
          <a:xfrm>
            <a:off x="4716463" y="1844675"/>
            <a:ext cx="5429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69000" name="Line 8"/>
          <p:cNvSpPr>
            <a:spLocks noChangeShapeType="1"/>
          </p:cNvSpPr>
          <p:nvPr/>
        </p:nvSpPr>
        <p:spPr bwMode="auto">
          <a:xfrm flipH="1" flipV="1">
            <a:off x="5259388" y="18446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69001" name="Line 9"/>
          <p:cNvSpPr>
            <a:spLocks noChangeShapeType="1"/>
          </p:cNvSpPr>
          <p:nvPr/>
        </p:nvSpPr>
        <p:spPr bwMode="auto">
          <a:xfrm flipH="1">
            <a:off x="5329238" y="18446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69002" name="Line 10"/>
          <p:cNvSpPr>
            <a:spLocks noChangeShapeType="1"/>
          </p:cNvSpPr>
          <p:nvPr/>
        </p:nvSpPr>
        <p:spPr bwMode="auto">
          <a:xfrm>
            <a:off x="5402263" y="1844675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69003" name="Line 11"/>
          <p:cNvSpPr>
            <a:spLocks noChangeShapeType="1"/>
          </p:cNvSpPr>
          <p:nvPr/>
        </p:nvSpPr>
        <p:spPr bwMode="auto">
          <a:xfrm flipH="1" flipV="1">
            <a:off x="6122988" y="18446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69004" name="Line 12"/>
          <p:cNvSpPr>
            <a:spLocks noChangeShapeType="1"/>
          </p:cNvSpPr>
          <p:nvPr/>
        </p:nvSpPr>
        <p:spPr bwMode="auto">
          <a:xfrm flipH="1">
            <a:off x="6196013" y="18446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69005" name="Line 13"/>
          <p:cNvSpPr>
            <a:spLocks noChangeShapeType="1"/>
          </p:cNvSpPr>
          <p:nvPr/>
        </p:nvSpPr>
        <p:spPr bwMode="auto">
          <a:xfrm>
            <a:off x="6269038" y="1844675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69006" name="Line 14"/>
          <p:cNvSpPr>
            <a:spLocks noChangeShapeType="1"/>
          </p:cNvSpPr>
          <p:nvPr/>
        </p:nvSpPr>
        <p:spPr bwMode="auto">
          <a:xfrm flipH="1" flipV="1">
            <a:off x="7061200" y="18446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59759" name="Picture 15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2050" y="1917700"/>
            <a:ext cx="6794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60" name="Picture 16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8988" y="1917700"/>
            <a:ext cx="6794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61" name="Picture 17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5613" y="1917700"/>
            <a:ext cx="6794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9010" name="Line 18"/>
          <p:cNvSpPr>
            <a:spLocks noChangeShapeType="1"/>
          </p:cNvSpPr>
          <p:nvPr/>
        </p:nvSpPr>
        <p:spPr bwMode="auto">
          <a:xfrm>
            <a:off x="3852863" y="2133600"/>
            <a:ext cx="2540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69011" name="Line 19"/>
          <p:cNvSpPr>
            <a:spLocks noChangeShapeType="1"/>
          </p:cNvSpPr>
          <p:nvPr/>
        </p:nvSpPr>
        <p:spPr bwMode="auto">
          <a:xfrm flipV="1">
            <a:off x="3852863" y="2133600"/>
            <a:ext cx="0" cy="1008063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69012" name="Line 20"/>
          <p:cNvSpPr>
            <a:spLocks noChangeShapeType="1"/>
          </p:cNvSpPr>
          <p:nvPr/>
        </p:nvSpPr>
        <p:spPr bwMode="auto">
          <a:xfrm>
            <a:off x="3852863" y="3140075"/>
            <a:ext cx="2540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59765" name="Picture 21" descr="DVM Plus III 1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4068763" y="1412875"/>
            <a:ext cx="6477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9014" name="Line 22"/>
          <p:cNvSpPr>
            <a:spLocks noChangeShapeType="1"/>
          </p:cNvSpPr>
          <p:nvPr/>
        </p:nvSpPr>
        <p:spPr bwMode="auto">
          <a:xfrm>
            <a:off x="2843213" y="3357563"/>
            <a:ext cx="1281112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FF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69015" name="Line 23"/>
          <p:cNvSpPr>
            <a:spLocks noChangeShapeType="1"/>
          </p:cNvSpPr>
          <p:nvPr/>
        </p:nvSpPr>
        <p:spPr bwMode="auto">
          <a:xfrm flipV="1">
            <a:off x="3779838" y="3371850"/>
            <a:ext cx="349250" cy="1285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FF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69016" name="Line 24"/>
          <p:cNvSpPr>
            <a:spLocks noChangeShapeType="1"/>
          </p:cNvSpPr>
          <p:nvPr/>
        </p:nvSpPr>
        <p:spPr bwMode="auto">
          <a:xfrm flipV="1">
            <a:off x="3779838" y="3500438"/>
            <a:ext cx="1587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FF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69017" name="Line 25"/>
          <p:cNvSpPr>
            <a:spLocks noChangeShapeType="1"/>
          </p:cNvSpPr>
          <p:nvPr/>
        </p:nvSpPr>
        <p:spPr bwMode="auto">
          <a:xfrm>
            <a:off x="3779838" y="3932238"/>
            <a:ext cx="29527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FF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69018" name="Line 26"/>
          <p:cNvSpPr>
            <a:spLocks noChangeShapeType="1"/>
          </p:cNvSpPr>
          <p:nvPr/>
        </p:nvSpPr>
        <p:spPr bwMode="auto">
          <a:xfrm flipV="1">
            <a:off x="6732588" y="3429000"/>
            <a:ext cx="0" cy="5032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FF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69019" name="Line 27"/>
          <p:cNvSpPr>
            <a:spLocks noChangeShapeType="1"/>
          </p:cNvSpPr>
          <p:nvPr/>
        </p:nvSpPr>
        <p:spPr bwMode="auto">
          <a:xfrm>
            <a:off x="6359525" y="3429000"/>
            <a:ext cx="3730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FF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69020" name="Line 28"/>
          <p:cNvSpPr>
            <a:spLocks noChangeShapeType="1"/>
          </p:cNvSpPr>
          <p:nvPr/>
        </p:nvSpPr>
        <p:spPr bwMode="auto">
          <a:xfrm>
            <a:off x="6372225" y="3181350"/>
            <a:ext cx="3603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FF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69021" name="Line 29"/>
          <p:cNvSpPr>
            <a:spLocks noChangeShapeType="1"/>
          </p:cNvSpPr>
          <p:nvPr/>
        </p:nvSpPr>
        <p:spPr bwMode="auto">
          <a:xfrm flipV="1">
            <a:off x="6359525" y="3284538"/>
            <a:ext cx="373063" cy="1492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FF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69022" name="Line 30"/>
          <p:cNvSpPr>
            <a:spLocks noChangeShapeType="1"/>
          </p:cNvSpPr>
          <p:nvPr/>
        </p:nvSpPr>
        <p:spPr bwMode="auto">
          <a:xfrm flipV="1">
            <a:off x="6732588" y="3171825"/>
            <a:ext cx="0" cy="1127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FF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59775" name="Picture 31" descr="SNETmini앞면 저해상도"/>
          <p:cNvPicPr>
            <a:picLocks noChangeAspect="1" noChangeArrowheads="1"/>
          </p:cNvPicPr>
          <p:nvPr/>
        </p:nvPicPr>
        <p:blipFill>
          <a:blip r:embed="rId5">
            <a:lum bright="-10000" contrast="10000"/>
          </a:blip>
          <a:srcRect/>
          <a:stretch>
            <a:fillRect/>
          </a:stretch>
        </p:blipFill>
        <p:spPr bwMode="auto">
          <a:xfrm>
            <a:off x="900113" y="1412875"/>
            <a:ext cx="2376487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76" name="AutoShape 32"/>
          <p:cNvSpPr>
            <a:spLocks noChangeArrowheads="1"/>
          </p:cNvSpPr>
          <p:nvPr/>
        </p:nvSpPr>
        <p:spPr bwMode="auto">
          <a:xfrm>
            <a:off x="4716463" y="1485900"/>
            <a:ext cx="1439862" cy="287338"/>
          </a:xfrm>
          <a:prstGeom prst="bevel">
            <a:avLst>
              <a:gd name="adj" fmla="val 12500"/>
            </a:avLst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latin typeface="Arial Unicode MS" pitchFamily="34" charset="-128"/>
              </a:rPr>
              <a:t>DVM Plus III</a:t>
            </a:r>
          </a:p>
        </p:txBody>
      </p:sp>
      <p:pic>
        <p:nvPicPr>
          <p:cNvPr id="159777" name="Picture 33" descr="DVMP2중계기_Small"/>
          <p:cNvPicPr>
            <a:picLocks noChangeAspect="1" noChangeArrowheads="1"/>
          </p:cNvPicPr>
          <p:nvPr/>
        </p:nvPicPr>
        <p:blipFill>
          <a:blip r:embed="rId6">
            <a:lum bright="10000" contrast="10000"/>
          </a:blip>
          <a:srcRect/>
          <a:stretch>
            <a:fillRect/>
          </a:stretch>
        </p:blipFill>
        <p:spPr bwMode="auto">
          <a:xfrm>
            <a:off x="2411413" y="4854575"/>
            <a:ext cx="467995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78" name="Text Box 34"/>
          <p:cNvSpPr txBox="1">
            <a:spLocks noChangeArrowheads="1"/>
          </p:cNvSpPr>
          <p:nvPr/>
        </p:nvSpPr>
        <p:spPr bwMode="auto">
          <a:xfrm>
            <a:off x="468313" y="4221163"/>
            <a:ext cx="74295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000">
                <a:latin typeface="Arial Unicode MS" pitchFamily="34" charset="-128"/>
                <a:cs typeface="Times New Roman" pitchFamily="18" charset="0"/>
              </a:rPr>
              <a:t>▪ </a:t>
            </a:r>
            <a:r>
              <a:rPr lang="ru-RU" altLang="ko-KR" sz="2000">
                <a:latin typeface="Arial Unicode MS" pitchFamily="34" charset="-128"/>
                <a:cs typeface="Times New Roman" pitchFamily="18" charset="0"/>
              </a:rPr>
              <a:t>Порт для подключения</a:t>
            </a:r>
            <a:r>
              <a:rPr lang="en-US" altLang="ko-KR" sz="2000">
                <a:latin typeface="Arial Unicode MS" pitchFamily="34" charset="-128"/>
                <a:cs typeface="Times New Roman" pitchFamily="18" charset="0"/>
              </a:rPr>
              <a:t> S-NET mini </a:t>
            </a:r>
            <a:r>
              <a:rPr lang="ru-RU" altLang="ko-KR" sz="2000">
                <a:latin typeface="Arial Unicode MS" pitchFamily="34" charset="-128"/>
                <a:cs typeface="Times New Roman" pitchFamily="18" charset="0"/>
              </a:rPr>
              <a:t>:</a:t>
            </a:r>
            <a:r>
              <a:rPr lang="en-US" altLang="ko-KR" sz="2000">
                <a:latin typeface="Arial Unicode MS" pitchFamily="34" charset="-128"/>
                <a:cs typeface="Times New Roman" pitchFamily="18" charset="0"/>
              </a:rPr>
              <a:t> </a:t>
            </a:r>
            <a:r>
              <a:rPr lang="ru-RU" altLang="ko-KR" sz="1800" b="1">
                <a:solidFill>
                  <a:srgbClr val="FF0000"/>
                </a:solidFill>
                <a:latin typeface="Arial Unicode MS" pitchFamily="34" charset="-128"/>
                <a:cs typeface="Times New Roman" pitchFamily="18" charset="0"/>
              </a:rPr>
              <a:t>разрешен</a:t>
            </a:r>
            <a:r>
              <a:rPr lang="en-US" altLang="ko-KR" sz="1800" b="1">
                <a:latin typeface="Arial Unicode MS" pitchFamily="34" charset="-128"/>
                <a:cs typeface="Times New Roman" pitchFamily="18" charset="0"/>
              </a:rPr>
              <a:t> </a:t>
            </a:r>
            <a:r>
              <a:rPr lang="ru-RU" altLang="ko-KR" sz="1800" b="1">
                <a:solidFill>
                  <a:srgbClr val="FF0000"/>
                </a:solidFill>
                <a:latin typeface="Arial Unicode MS" pitchFamily="34" charset="-128"/>
                <a:cs typeface="Times New Roman" pitchFamily="18" charset="0"/>
              </a:rPr>
              <a:t>только</a:t>
            </a:r>
            <a:r>
              <a:rPr lang="en-US" altLang="ko-KR" sz="1800" b="1">
                <a:solidFill>
                  <a:srgbClr val="FF0000"/>
                </a:solidFill>
                <a:latin typeface="Arial Unicode MS" pitchFamily="34" charset="-128"/>
                <a:cs typeface="Times New Roman" pitchFamily="18" charset="0"/>
              </a:rPr>
              <a:t> </a:t>
            </a:r>
            <a:r>
              <a:rPr lang="ru-RU" altLang="ko-KR" sz="1800" b="1">
                <a:solidFill>
                  <a:srgbClr val="FF0000"/>
                </a:solidFill>
                <a:latin typeface="Arial Unicode MS" pitchFamily="34" charset="-128"/>
                <a:cs typeface="Times New Roman" pitchFamily="18" charset="0"/>
              </a:rPr>
              <a:t>порт </a:t>
            </a:r>
            <a:r>
              <a:rPr lang="en-US" altLang="ko-KR" sz="1800" b="1">
                <a:solidFill>
                  <a:srgbClr val="FF0000"/>
                </a:solidFill>
                <a:latin typeface="Arial Unicode MS" pitchFamily="34" charset="-128"/>
                <a:cs typeface="Times New Roman" pitchFamily="18" charset="0"/>
              </a:rPr>
              <a:t>0</a:t>
            </a:r>
            <a:r>
              <a:rPr lang="ru-RU" altLang="ko-KR" sz="1800" b="1">
                <a:solidFill>
                  <a:srgbClr val="FF0000"/>
                </a:solidFill>
                <a:latin typeface="Arial Unicode MS" pitchFamily="34" charset="-128"/>
                <a:cs typeface="Times New Roman" pitchFamily="18" charset="0"/>
              </a:rPr>
              <a:t> !</a:t>
            </a:r>
            <a:endParaRPr lang="en-US" altLang="ko-KR" sz="1800" b="1">
              <a:solidFill>
                <a:srgbClr val="FF00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9779" name="AutoShape 35"/>
          <p:cNvSpPr>
            <a:spLocks noChangeArrowheads="1"/>
          </p:cNvSpPr>
          <p:nvPr/>
        </p:nvSpPr>
        <p:spPr bwMode="auto">
          <a:xfrm>
            <a:off x="2771775" y="5551488"/>
            <a:ext cx="649288" cy="287337"/>
          </a:xfrm>
          <a:prstGeom prst="bevel">
            <a:avLst>
              <a:gd name="adj" fmla="val 9394"/>
            </a:avLst>
          </a:prstGeom>
          <a:solidFill>
            <a:schemeClr val="bg1">
              <a:alpha val="89803"/>
            </a:schemeClr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altLang="ko-KR" b="1">
                <a:latin typeface="Arial Unicode MS" pitchFamily="34" charset="-128"/>
              </a:rPr>
              <a:t>Порт</a:t>
            </a:r>
            <a:r>
              <a:rPr lang="en-US" altLang="ko-KR" b="1">
                <a:latin typeface="Arial Unicode MS" pitchFamily="34" charset="-128"/>
              </a:rPr>
              <a:t> 0</a:t>
            </a:r>
          </a:p>
        </p:txBody>
      </p:sp>
      <p:sp>
        <p:nvSpPr>
          <p:cNvPr id="159780" name="AutoShape 36"/>
          <p:cNvSpPr>
            <a:spLocks noChangeArrowheads="1"/>
          </p:cNvSpPr>
          <p:nvPr/>
        </p:nvSpPr>
        <p:spPr bwMode="auto">
          <a:xfrm>
            <a:off x="6083300" y="5673725"/>
            <a:ext cx="649288" cy="287338"/>
          </a:xfrm>
          <a:prstGeom prst="bevel">
            <a:avLst>
              <a:gd name="adj" fmla="val 9394"/>
            </a:avLst>
          </a:prstGeom>
          <a:solidFill>
            <a:schemeClr val="bg1">
              <a:alpha val="89803"/>
            </a:schemeClr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latin typeface="Arial Unicode MS" pitchFamily="34" charset="-128"/>
              </a:rPr>
              <a:t>Port 1</a:t>
            </a:r>
          </a:p>
        </p:txBody>
      </p:sp>
      <p:sp>
        <p:nvSpPr>
          <p:cNvPr id="159781" name="AutoShape 37"/>
          <p:cNvSpPr>
            <a:spLocks noChangeArrowheads="1"/>
          </p:cNvSpPr>
          <p:nvPr/>
        </p:nvSpPr>
        <p:spPr bwMode="auto">
          <a:xfrm>
            <a:off x="6083300" y="5216525"/>
            <a:ext cx="649288" cy="287338"/>
          </a:xfrm>
          <a:prstGeom prst="bevel">
            <a:avLst>
              <a:gd name="adj" fmla="val 9394"/>
            </a:avLst>
          </a:prstGeom>
          <a:solidFill>
            <a:schemeClr val="bg1">
              <a:alpha val="89803"/>
            </a:schemeClr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latin typeface="Arial Unicode MS" pitchFamily="34" charset="-128"/>
              </a:rPr>
              <a:t>Port 2</a:t>
            </a:r>
          </a:p>
        </p:txBody>
      </p:sp>
      <p:sp>
        <p:nvSpPr>
          <p:cNvPr id="159782" name="AutoShape 38"/>
          <p:cNvSpPr>
            <a:spLocks noChangeArrowheads="1"/>
          </p:cNvSpPr>
          <p:nvPr/>
        </p:nvSpPr>
        <p:spPr bwMode="auto">
          <a:xfrm>
            <a:off x="1187450" y="5529263"/>
            <a:ext cx="1182688" cy="360362"/>
          </a:xfrm>
          <a:prstGeom prst="rightArrow">
            <a:avLst>
              <a:gd name="adj1" fmla="val 49778"/>
              <a:gd name="adj2" fmla="val 97805"/>
            </a:avLst>
          </a:pr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9783" name="AutoShape 39"/>
          <p:cNvSpPr>
            <a:spLocks noChangeArrowheads="1"/>
          </p:cNvSpPr>
          <p:nvPr/>
        </p:nvSpPr>
        <p:spPr bwMode="auto">
          <a:xfrm rot="10800000">
            <a:off x="7164388" y="5157788"/>
            <a:ext cx="1182687" cy="360362"/>
          </a:xfrm>
          <a:prstGeom prst="rightArrow">
            <a:avLst>
              <a:gd name="adj1" fmla="val 49778"/>
              <a:gd name="adj2" fmla="val 97805"/>
            </a:avLst>
          </a:pr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9784" name="AutoShape 40"/>
          <p:cNvSpPr>
            <a:spLocks noChangeArrowheads="1"/>
          </p:cNvSpPr>
          <p:nvPr/>
        </p:nvSpPr>
        <p:spPr bwMode="auto">
          <a:xfrm rot="10800000">
            <a:off x="7164388" y="5635625"/>
            <a:ext cx="1182687" cy="360363"/>
          </a:xfrm>
          <a:prstGeom prst="rightArrow">
            <a:avLst>
              <a:gd name="adj1" fmla="val 49778"/>
              <a:gd name="adj2" fmla="val 97805"/>
            </a:avLst>
          </a:pr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9785" name="Text Box 41"/>
          <p:cNvSpPr txBox="1">
            <a:spLocks noChangeArrowheads="1"/>
          </p:cNvSpPr>
          <p:nvPr/>
        </p:nvSpPr>
        <p:spPr bwMode="auto">
          <a:xfrm>
            <a:off x="3563938" y="6308725"/>
            <a:ext cx="24669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latin typeface="Arial Unicode MS" pitchFamily="34" charset="-128"/>
                <a:cs typeface="Times New Roman" pitchFamily="18" charset="0"/>
              </a:rPr>
              <a:t>MIM-B13A </a:t>
            </a:r>
            <a:r>
              <a:rPr lang="ru-RU" altLang="ko-KR" sz="1600" b="1">
                <a:latin typeface="Arial Unicode MS" pitchFamily="34" charset="-128"/>
                <a:cs typeface="Times New Roman" pitchFamily="18" charset="0"/>
              </a:rPr>
              <a:t>или</a:t>
            </a:r>
            <a:r>
              <a:rPr lang="en-US" altLang="ko-KR" sz="1600" b="1">
                <a:latin typeface="Arial Unicode MS" pitchFamily="34" charset="-128"/>
                <a:cs typeface="Times New Roman" pitchFamily="18" charset="0"/>
              </a:rPr>
              <a:t> MIM-B13</a:t>
            </a:r>
            <a:endParaRPr lang="en-US" altLang="ko-KR" sz="1600" b="1">
              <a:solidFill>
                <a:srgbClr val="FF00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9786" name="Text Box 42"/>
          <p:cNvSpPr txBox="1">
            <a:spLocks noChangeArrowheads="1"/>
          </p:cNvSpPr>
          <p:nvPr/>
        </p:nvSpPr>
        <p:spPr bwMode="auto">
          <a:xfrm>
            <a:off x="1187450" y="5173663"/>
            <a:ext cx="9572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000">
                <a:latin typeface="Arial Unicode MS" pitchFamily="34" charset="-128"/>
                <a:cs typeface="Times New Roman" pitchFamily="18" charset="0"/>
              </a:rPr>
              <a:t>R1-R2</a:t>
            </a:r>
            <a:endParaRPr lang="en-US" altLang="ko-KR" sz="1800" b="1">
              <a:solidFill>
                <a:srgbClr val="FF00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9787" name="AutoShape 43"/>
          <p:cNvSpPr>
            <a:spLocks noChangeArrowheads="1"/>
          </p:cNvSpPr>
          <p:nvPr/>
        </p:nvSpPr>
        <p:spPr bwMode="auto">
          <a:xfrm>
            <a:off x="1331913" y="5419725"/>
            <a:ext cx="576262" cy="576263"/>
          </a:xfrm>
          <a:custGeom>
            <a:avLst/>
            <a:gdLst>
              <a:gd name="T0" fmla="*/ 288131 w 21600"/>
              <a:gd name="T1" fmla="*/ 0 h 21600"/>
              <a:gd name="T2" fmla="*/ 84385 w 21600"/>
              <a:gd name="T3" fmla="*/ 84385 h 21600"/>
              <a:gd name="T4" fmla="*/ 0 w 21600"/>
              <a:gd name="T5" fmla="*/ 288132 h 21600"/>
              <a:gd name="T6" fmla="*/ 84385 w 21600"/>
              <a:gd name="T7" fmla="*/ 491878 h 21600"/>
              <a:gd name="T8" fmla="*/ 288131 w 21600"/>
              <a:gd name="T9" fmla="*/ 576263 h 21600"/>
              <a:gd name="T10" fmla="*/ 491877 w 21600"/>
              <a:gd name="T11" fmla="*/ 491878 h 21600"/>
              <a:gd name="T12" fmla="*/ 576262 w 21600"/>
              <a:gd name="T13" fmla="*/ 288132 h 21600"/>
              <a:gd name="T14" fmla="*/ 491877 w 21600"/>
              <a:gd name="T15" fmla="*/ 8438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804" y="10800"/>
                </a:moveTo>
                <a:cubicBezTo>
                  <a:pt x="3804" y="14664"/>
                  <a:pt x="6936" y="17796"/>
                  <a:pt x="10800" y="17796"/>
                </a:cubicBezTo>
                <a:cubicBezTo>
                  <a:pt x="14664" y="17796"/>
                  <a:pt x="17796" y="14664"/>
                  <a:pt x="17796" y="10800"/>
                </a:cubicBezTo>
                <a:cubicBezTo>
                  <a:pt x="17796" y="6936"/>
                  <a:pt x="14664" y="3804"/>
                  <a:pt x="10800" y="3804"/>
                </a:cubicBezTo>
                <a:cubicBezTo>
                  <a:pt x="6936" y="3804"/>
                  <a:pt x="3804" y="6936"/>
                  <a:pt x="3804" y="10800"/>
                </a:cubicBezTo>
                <a:close/>
              </a:path>
            </a:pathLst>
          </a:custGeom>
          <a:solidFill>
            <a:srgbClr val="0000FF">
              <a:alpha val="7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9788" name="Text Box 44"/>
          <p:cNvSpPr txBox="1">
            <a:spLocks noChangeArrowheads="1"/>
          </p:cNvSpPr>
          <p:nvPr/>
        </p:nvSpPr>
        <p:spPr bwMode="auto">
          <a:xfrm>
            <a:off x="7451725" y="5876925"/>
            <a:ext cx="9572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000">
                <a:latin typeface="Arial Unicode MS" pitchFamily="34" charset="-128"/>
                <a:cs typeface="Times New Roman" pitchFamily="18" charset="0"/>
              </a:rPr>
              <a:t>R3-R4</a:t>
            </a:r>
            <a:endParaRPr lang="en-US" altLang="ko-KR" sz="1800" b="1">
              <a:solidFill>
                <a:srgbClr val="FF00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9789" name="Text Box 45"/>
          <p:cNvSpPr txBox="1">
            <a:spLocks noChangeArrowheads="1"/>
          </p:cNvSpPr>
          <p:nvPr/>
        </p:nvSpPr>
        <p:spPr bwMode="auto">
          <a:xfrm>
            <a:off x="7451725" y="4868863"/>
            <a:ext cx="9572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000">
                <a:latin typeface="Arial Unicode MS" pitchFamily="34" charset="-128"/>
                <a:cs typeface="Times New Roman" pitchFamily="18" charset="0"/>
              </a:rPr>
              <a:t>R5-R6</a:t>
            </a:r>
            <a:endParaRPr lang="en-US" altLang="ko-KR" sz="1800" b="1">
              <a:solidFill>
                <a:srgbClr val="FF00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59790" name="AutoShape 46"/>
          <p:cNvSpPr>
            <a:spLocks noChangeArrowheads="1"/>
          </p:cNvSpPr>
          <p:nvPr/>
        </p:nvSpPr>
        <p:spPr bwMode="auto">
          <a:xfrm>
            <a:off x="7667625" y="5589588"/>
            <a:ext cx="504825" cy="503237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692 h 21600"/>
              <a:gd name="T4" fmla="*/ 0 w 21600"/>
              <a:gd name="T5" fmla="*/ 251619 h 21600"/>
              <a:gd name="T6" fmla="*/ 73924 w 21600"/>
              <a:gd name="T7" fmla="*/ 429545 h 21600"/>
              <a:gd name="T8" fmla="*/ 252413 w 21600"/>
              <a:gd name="T9" fmla="*/ 503237 h 21600"/>
              <a:gd name="T10" fmla="*/ 430901 w 21600"/>
              <a:gd name="T11" fmla="*/ 429545 h 21600"/>
              <a:gd name="T12" fmla="*/ 504825 w 21600"/>
              <a:gd name="T13" fmla="*/ 251619 h 21600"/>
              <a:gd name="T14" fmla="*/ 430901 w 21600"/>
              <a:gd name="T15" fmla="*/ 7369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905" y="14216"/>
                </a:moveTo>
                <a:cubicBezTo>
                  <a:pt x="17489" y="13172"/>
                  <a:pt x="17796" y="11996"/>
                  <a:pt x="17796" y="10800"/>
                </a:cubicBezTo>
                <a:cubicBezTo>
                  <a:pt x="17796" y="6936"/>
                  <a:pt x="14663" y="3804"/>
                  <a:pt x="10800" y="3804"/>
                </a:cubicBezTo>
                <a:cubicBezTo>
                  <a:pt x="9603" y="3803"/>
                  <a:pt x="8427" y="4110"/>
                  <a:pt x="7383" y="4694"/>
                </a:cubicBezTo>
                <a:close/>
                <a:moveTo>
                  <a:pt x="4694" y="7383"/>
                </a:moveTo>
                <a:cubicBezTo>
                  <a:pt x="4110" y="8427"/>
                  <a:pt x="3804" y="9603"/>
                  <a:pt x="3804" y="10799"/>
                </a:cubicBezTo>
                <a:cubicBezTo>
                  <a:pt x="3804" y="14663"/>
                  <a:pt x="6936" y="17796"/>
                  <a:pt x="10800" y="17796"/>
                </a:cubicBezTo>
                <a:cubicBezTo>
                  <a:pt x="11996" y="17796"/>
                  <a:pt x="13172" y="17489"/>
                  <a:pt x="14216" y="16905"/>
                </a:cubicBezTo>
                <a:close/>
              </a:path>
            </a:pathLst>
          </a:custGeom>
          <a:solidFill>
            <a:srgbClr val="FF0000">
              <a:alpha val="79999"/>
            </a:srgbClr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9791" name="AutoShape 47"/>
          <p:cNvSpPr>
            <a:spLocks noChangeArrowheads="1"/>
          </p:cNvSpPr>
          <p:nvPr/>
        </p:nvSpPr>
        <p:spPr bwMode="auto">
          <a:xfrm>
            <a:off x="7667625" y="5059363"/>
            <a:ext cx="504825" cy="503237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692 h 21600"/>
              <a:gd name="T4" fmla="*/ 0 w 21600"/>
              <a:gd name="T5" fmla="*/ 251619 h 21600"/>
              <a:gd name="T6" fmla="*/ 73924 w 21600"/>
              <a:gd name="T7" fmla="*/ 429545 h 21600"/>
              <a:gd name="T8" fmla="*/ 252413 w 21600"/>
              <a:gd name="T9" fmla="*/ 503237 h 21600"/>
              <a:gd name="T10" fmla="*/ 430901 w 21600"/>
              <a:gd name="T11" fmla="*/ 429545 h 21600"/>
              <a:gd name="T12" fmla="*/ 504825 w 21600"/>
              <a:gd name="T13" fmla="*/ 251619 h 21600"/>
              <a:gd name="T14" fmla="*/ 430901 w 21600"/>
              <a:gd name="T15" fmla="*/ 7369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905" y="14216"/>
                </a:moveTo>
                <a:cubicBezTo>
                  <a:pt x="17489" y="13172"/>
                  <a:pt x="17796" y="11996"/>
                  <a:pt x="17796" y="10800"/>
                </a:cubicBezTo>
                <a:cubicBezTo>
                  <a:pt x="17796" y="6936"/>
                  <a:pt x="14663" y="3804"/>
                  <a:pt x="10800" y="3804"/>
                </a:cubicBezTo>
                <a:cubicBezTo>
                  <a:pt x="9603" y="3803"/>
                  <a:pt x="8427" y="4110"/>
                  <a:pt x="7383" y="4694"/>
                </a:cubicBezTo>
                <a:close/>
                <a:moveTo>
                  <a:pt x="4694" y="7383"/>
                </a:moveTo>
                <a:cubicBezTo>
                  <a:pt x="4110" y="8427"/>
                  <a:pt x="3804" y="9603"/>
                  <a:pt x="3804" y="10799"/>
                </a:cubicBezTo>
                <a:cubicBezTo>
                  <a:pt x="3804" y="14663"/>
                  <a:pt x="6936" y="17796"/>
                  <a:pt x="10800" y="17796"/>
                </a:cubicBezTo>
                <a:cubicBezTo>
                  <a:pt x="11996" y="17796"/>
                  <a:pt x="13172" y="17489"/>
                  <a:pt x="14216" y="16905"/>
                </a:cubicBezTo>
                <a:close/>
              </a:path>
            </a:pathLst>
          </a:custGeom>
          <a:solidFill>
            <a:srgbClr val="FF0000">
              <a:alpha val="79999"/>
            </a:srgbClr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9792" name="Text Box 48"/>
          <p:cNvSpPr txBox="1">
            <a:spLocks noChangeArrowheads="1"/>
          </p:cNvSpPr>
          <p:nvPr/>
        </p:nvSpPr>
        <p:spPr bwMode="auto">
          <a:xfrm>
            <a:off x="6659563" y="2492375"/>
            <a:ext cx="2405062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600" b="1">
                <a:solidFill>
                  <a:srgbClr val="FF0000"/>
                </a:solidFill>
                <a:latin typeface="Arial Unicode MS" pitchFamily="34" charset="-128"/>
                <a:cs typeface="Times New Roman" pitchFamily="18" charset="0"/>
              </a:rPr>
              <a:t>Не нужно подключать</a:t>
            </a:r>
            <a:r>
              <a:rPr lang="en-US" altLang="ko-KR" sz="1600" b="1">
                <a:solidFill>
                  <a:srgbClr val="FF0000"/>
                </a:solidFill>
                <a:latin typeface="Arial Unicode MS" pitchFamily="34" charset="-128"/>
                <a:cs typeface="Times New Roman" pitchFamily="18" charset="0"/>
              </a:rPr>
              <a:t> !</a:t>
            </a:r>
          </a:p>
        </p:txBody>
      </p:sp>
      <p:sp>
        <p:nvSpPr>
          <p:cNvPr id="159793" name="Oval 49"/>
          <p:cNvSpPr>
            <a:spLocks noChangeArrowheads="1"/>
          </p:cNvSpPr>
          <p:nvPr/>
        </p:nvSpPr>
        <p:spPr bwMode="auto">
          <a:xfrm>
            <a:off x="4086225" y="3298825"/>
            <a:ext cx="144463" cy="144463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9794" name="Oval 50"/>
          <p:cNvSpPr>
            <a:spLocks noChangeArrowheads="1"/>
          </p:cNvSpPr>
          <p:nvPr/>
        </p:nvSpPr>
        <p:spPr bwMode="auto">
          <a:xfrm>
            <a:off x="6286500" y="3117850"/>
            <a:ext cx="144463" cy="144463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9795" name="Oval 51"/>
          <p:cNvSpPr>
            <a:spLocks noChangeArrowheads="1"/>
          </p:cNvSpPr>
          <p:nvPr/>
        </p:nvSpPr>
        <p:spPr bwMode="auto">
          <a:xfrm>
            <a:off x="6280150" y="3357563"/>
            <a:ext cx="144463" cy="144462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59796" name="Line 52"/>
          <p:cNvSpPr>
            <a:spLocks noChangeShapeType="1"/>
          </p:cNvSpPr>
          <p:nvPr/>
        </p:nvSpPr>
        <p:spPr bwMode="auto">
          <a:xfrm flipH="1">
            <a:off x="6372225" y="2746375"/>
            <a:ext cx="379413" cy="682625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9797" name="Line 53"/>
          <p:cNvSpPr>
            <a:spLocks noChangeShapeType="1"/>
          </p:cNvSpPr>
          <p:nvPr/>
        </p:nvSpPr>
        <p:spPr bwMode="auto">
          <a:xfrm flipH="1">
            <a:off x="6367463" y="2708275"/>
            <a:ext cx="365125" cy="47625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9046" name="Text Box 54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  <p:sp>
        <p:nvSpPr>
          <p:cNvPr id="159800" name="Text Box 43"/>
          <p:cNvSpPr txBox="1">
            <a:spLocks noChangeArrowheads="1"/>
          </p:cNvSpPr>
          <p:nvPr/>
        </p:nvSpPr>
        <p:spPr bwMode="auto">
          <a:xfrm>
            <a:off x="493713" y="884238"/>
            <a:ext cx="5657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2000" b="1">
                <a:latin typeface="Arial Unicode MS" pitchFamily="34" charset="-128"/>
              </a:rPr>
              <a:t>S-NET mini: </a:t>
            </a:r>
            <a:r>
              <a:rPr lang="ru-RU" altLang="ko-KR" sz="2000" b="1">
                <a:latin typeface="Arial Unicode MS" pitchFamily="34" charset="-128"/>
              </a:rPr>
              <a:t>подключение модуля интерфейса</a:t>
            </a:r>
            <a:endParaRPr lang="en-US" altLang="ko-KR" sz="2000" b="1"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DVMP2중계기_Small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2482850" y="1701800"/>
            <a:ext cx="230505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1" name="AutoShape 3"/>
          <p:cNvSpPr>
            <a:spLocks noChangeArrowheads="1"/>
          </p:cNvSpPr>
          <p:nvPr/>
        </p:nvSpPr>
        <p:spPr bwMode="auto">
          <a:xfrm>
            <a:off x="2946400" y="2422525"/>
            <a:ext cx="1439863" cy="287338"/>
          </a:xfrm>
          <a:prstGeom prst="bevel">
            <a:avLst>
              <a:gd name="adj" fmla="val 12500"/>
            </a:avLst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latin typeface="Arial Unicode MS" pitchFamily="34" charset="-128"/>
              </a:rPr>
              <a:t>MIM-B13/B13A</a:t>
            </a:r>
          </a:p>
        </p:txBody>
      </p:sp>
      <p:sp>
        <p:nvSpPr>
          <p:cNvPr id="470020" name="Line 4"/>
          <p:cNvSpPr>
            <a:spLocks noChangeShapeType="1"/>
          </p:cNvSpPr>
          <p:nvPr/>
        </p:nvSpPr>
        <p:spPr bwMode="auto">
          <a:xfrm>
            <a:off x="5867400" y="1989138"/>
            <a:ext cx="5429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0021" name="Line 5"/>
          <p:cNvSpPr>
            <a:spLocks noChangeShapeType="1"/>
          </p:cNvSpPr>
          <p:nvPr/>
        </p:nvSpPr>
        <p:spPr bwMode="auto">
          <a:xfrm flipH="1" flipV="1">
            <a:off x="6410325" y="19891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0022" name="Line 6"/>
          <p:cNvSpPr>
            <a:spLocks noChangeShapeType="1"/>
          </p:cNvSpPr>
          <p:nvPr/>
        </p:nvSpPr>
        <p:spPr bwMode="auto">
          <a:xfrm flipH="1">
            <a:off x="6480175" y="19891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0023" name="Line 7"/>
          <p:cNvSpPr>
            <a:spLocks noChangeShapeType="1"/>
          </p:cNvSpPr>
          <p:nvPr/>
        </p:nvSpPr>
        <p:spPr bwMode="auto">
          <a:xfrm>
            <a:off x="6553200" y="1989138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0024" name="Line 8"/>
          <p:cNvSpPr>
            <a:spLocks noChangeShapeType="1"/>
          </p:cNvSpPr>
          <p:nvPr/>
        </p:nvSpPr>
        <p:spPr bwMode="auto">
          <a:xfrm flipH="1" flipV="1">
            <a:off x="7273925" y="19891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60777" name="Picture 9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2988" y="2062163"/>
            <a:ext cx="67945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8" name="Picture 10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6900" y="2062163"/>
            <a:ext cx="67945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0027" name="Line 11"/>
          <p:cNvSpPr>
            <a:spLocks noChangeShapeType="1"/>
          </p:cNvSpPr>
          <p:nvPr/>
        </p:nvSpPr>
        <p:spPr bwMode="auto">
          <a:xfrm>
            <a:off x="4714875" y="2206625"/>
            <a:ext cx="57785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60780" name="Picture 12" descr="DVM Plus III 1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5284788" y="1630363"/>
            <a:ext cx="582612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0029" name="Line 13"/>
          <p:cNvSpPr>
            <a:spLocks noChangeShapeType="1"/>
          </p:cNvSpPr>
          <p:nvPr/>
        </p:nvSpPr>
        <p:spPr bwMode="auto">
          <a:xfrm>
            <a:off x="2266950" y="1485900"/>
            <a:ext cx="27352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FF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0030" name="Line 14"/>
          <p:cNvSpPr>
            <a:spLocks noChangeShapeType="1"/>
          </p:cNvSpPr>
          <p:nvPr/>
        </p:nvSpPr>
        <p:spPr bwMode="auto">
          <a:xfrm flipV="1">
            <a:off x="4746625" y="1989138"/>
            <a:ext cx="2571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FF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0031" name="Line 15"/>
          <p:cNvSpPr>
            <a:spLocks noChangeShapeType="1"/>
          </p:cNvSpPr>
          <p:nvPr/>
        </p:nvSpPr>
        <p:spPr bwMode="auto">
          <a:xfrm flipV="1">
            <a:off x="5002213" y="1485900"/>
            <a:ext cx="1587" cy="5032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FF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60784" name="Picture 16" descr="SNETmini앞면 저해상도"/>
          <p:cNvPicPr>
            <a:picLocks noChangeAspect="1" noChangeArrowheads="1"/>
          </p:cNvPicPr>
          <p:nvPr/>
        </p:nvPicPr>
        <p:blipFill>
          <a:blip r:embed="rId5">
            <a:lum bright="-10000" contrast="10000"/>
          </a:blip>
          <a:srcRect/>
          <a:stretch>
            <a:fillRect/>
          </a:stretch>
        </p:blipFill>
        <p:spPr bwMode="auto">
          <a:xfrm>
            <a:off x="611188" y="1630363"/>
            <a:ext cx="13684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5" name="AutoShape 17"/>
          <p:cNvSpPr>
            <a:spLocks noChangeArrowheads="1"/>
          </p:cNvSpPr>
          <p:nvPr/>
        </p:nvSpPr>
        <p:spPr bwMode="auto">
          <a:xfrm>
            <a:off x="5940425" y="1668463"/>
            <a:ext cx="1439863" cy="287337"/>
          </a:xfrm>
          <a:prstGeom prst="bevel">
            <a:avLst>
              <a:gd name="adj" fmla="val 12500"/>
            </a:avLst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latin typeface="Arial Unicode MS" pitchFamily="34" charset="-128"/>
              </a:rPr>
              <a:t>DVM Plus II</a:t>
            </a:r>
          </a:p>
        </p:txBody>
      </p:sp>
      <p:sp>
        <p:nvSpPr>
          <p:cNvPr id="470034" name="Line 18"/>
          <p:cNvSpPr>
            <a:spLocks noChangeShapeType="1"/>
          </p:cNvSpPr>
          <p:nvPr/>
        </p:nvSpPr>
        <p:spPr bwMode="auto">
          <a:xfrm flipV="1">
            <a:off x="1979613" y="1989138"/>
            <a:ext cx="2889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FF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0035" name="Line 19"/>
          <p:cNvSpPr>
            <a:spLocks noChangeShapeType="1"/>
          </p:cNvSpPr>
          <p:nvPr/>
        </p:nvSpPr>
        <p:spPr bwMode="auto">
          <a:xfrm flipV="1">
            <a:off x="2266950" y="1485900"/>
            <a:ext cx="1588" cy="5032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FF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60788" name="Rectangle 20"/>
          <p:cNvSpPr>
            <a:spLocks noChangeArrowheads="1"/>
          </p:cNvSpPr>
          <p:nvPr/>
        </p:nvSpPr>
        <p:spPr bwMode="auto">
          <a:xfrm>
            <a:off x="4618038" y="1901825"/>
            <a:ext cx="144462" cy="215900"/>
          </a:xfrm>
          <a:prstGeom prst="rect">
            <a:avLst/>
          </a:prstGeom>
          <a:solidFill>
            <a:srgbClr val="0000FF">
              <a:alpha val="59999"/>
            </a:srgbClr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60789" name="Picture 21" descr="DVMP2중계기_Small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2482850" y="4252913"/>
            <a:ext cx="230505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90" name="AutoShape 22"/>
          <p:cNvSpPr>
            <a:spLocks noChangeArrowheads="1"/>
          </p:cNvSpPr>
          <p:nvPr/>
        </p:nvSpPr>
        <p:spPr bwMode="auto">
          <a:xfrm>
            <a:off x="2946400" y="4973638"/>
            <a:ext cx="1439863" cy="287337"/>
          </a:xfrm>
          <a:prstGeom prst="bevel">
            <a:avLst>
              <a:gd name="adj" fmla="val 12500"/>
            </a:avLst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latin typeface="Arial Unicode MS" pitchFamily="34" charset="-128"/>
              </a:rPr>
              <a:t>MIM-B13/B13A</a:t>
            </a:r>
          </a:p>
        </p:txBody>
      </p:sp>
      <p:sp>
        <p:nvSpPr>
          <p:cNvPr id="470039" name="Line 23"/>
          <p:cNvSpPr>
            <a:spLocks noChangeShapeType="1"/>
          </p:cNvSpPr>
          <p:nvPr/>
        </p:nvSpPr>
        <p:spPr bwMode="auto">
          <a:xfrm>
            <a:off x="5867400" y="4540250"/>
            <a:ext cx="5429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0040" name="Line 24"/>
          <p:cNvSpPr>
            <a:spLocks noChangeShapeType="1"/>
          </p:cNvSpPr>
          <p:nvPr/>
        </p:nvSpPr>
        <p:spPr bwMode="auto">
          <a:xfrm flipH="1" flipV="1">
            <a:off x="6410325" y="454025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0041" name="Line 25"/>
          <p:cNvSpPr>
            <a:spLocks noChangeShapeType="1"/>
          </p:cNvSpPr>
          <p:nvPr/>
        </p:nvSpPr>
        <p:spPr bwMode="auto">
          <a:xfrm flipH="1">
            <a:off x="6480175" y="454025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0042" name="Line 26"/>
          <p:cNvSpPr>
            <a:spLocks noChangeShapeType="1"/>
          </p:cNvSpPr>
          <p:nvPr/>
        </p:nvSpPr>
        <p:spPr bwMode="auto">
          <a:xfrm>
            <a:off x="6553200" y="4540250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0043" name="Line 27"/>
          <p:cNvSpPr>
            <a:spLocks noChangeShapeType="1"/>
          </p:cNvSpPr>
          <p:nvPr/>
        </p:nvSpPr>
        <p:spPr bwMode="auto">
          <a:xfrm flipH="1" flipV="1">
            <a:off x="7273925" y="454025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60796" name="Picture 28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2988" y="4613275"/>
            <a:ext cx="6794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97" name="Picture 29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6900" y="4613275"/>
            <a:ext cx="6794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98" name="Picture 30" descr="SNETmini앞면 저해상도"/>
          <p:cNvPicPr>
            <a:picLocks noChangeAspect="1" noChangeArrowheads="1"/>
          </p:cNvPicPr>
          <p:nvPr/>
        </p:nvPicPr>
        <p:blipFill>
          <a:blip r:embed="rId5">
            <a:lum bright="-10000" contrast="10000"/>
          </a:blip>
          <a:srcRect/>
          <a:stretch>
            <a:fillRect/>
          </a:stretch>
        </p:blipFill>
        <p:spPr bwMode="auto">
          <a:xfrm>
            <a:off x="611188" y="4181475"/>
            <a:ext cx="13684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99" name="AutoShape 31"/>
          <p:cNvSpPr>
            <a:spLocks noChangeArrowheads="1"/>
          </p:cNvSpPr>
          <p:nvPr/>
        </p:nvSpPr>
        <p:spPr bwMode="auto">
          <a:xfrm>
            <a:off x="5940425" y="4219575"/>
            <a:ext cx="1439863" cy="287338"/>
          </a:xfrm>
          <a:prstGeom prst="bevel">
            <a:avLst>
              <a:gd name="adj" fmla="val 12500"/>
            </a:avLst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latin typeface="Arial Unicode MS" pitchFamily="34" charset="-128"/>
              </a:rPr>
              <a:t>DVM Plus II/III</a:t>
            </a:r>
          </a:p>
        </p:txBody>
      </p:sp>
      <p:sp>
        <p:nvSpPr>
          <p:cNvPr id="470048" name="Line 32"/>
          <p:cNvSpPr>
            <a:spLocks noChangeShapeType="1"/>
          </p:cNvSpPr>
          <p:nvPr/>
        </p:nvSpPr>
        <p:spPr bwMode="auto">
          <a:xfrm flipV="1">
            <a:off x="1979613" y="4494213"/>
            <a:ext cx="5032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FF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60801" name="Rectangle 33"/>
          <p:cNvSpPr>
            <a:spLocks noChangeArrowheads="1"/>
          </p:cNvSpPr>
          <p:nvPr/>
        </p:nvSpPr>
        <p:spPr bwMode="auto">
          <a:xfrm>
            <a:off x="2498725" y="4397375"/>
            <a:ext cx="144463" cy="215900"/>
          </a:xfrm>
          <a:prstGeom prst="rect">
            <a:avLst/>
          </a:prstGeom>
          <a:solidFill>
            <a:srgbClr val="FF0000">
              <a:alpha val="59999"/>
            </a:srgbClr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60802" name="Picture 34" descr="DVMP2중계기_Small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2482850" y="5548313"/>
            <a:ext cx="230505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803" name="AutoShape 35"/>
          <p:cNvSpPr>
            <a:spLocks noChangeArrowheads="1"/>
          </p:cNvSpPr>
          <p:nvPr/>
        </p:nvSpPr>
        <p:spPr bwMode="auto">
          <a:xfrm>
            <a:off x="2946400" y="6269038"/>
            <a:ext cx="1439863" cy="287337"/>
          </a:xfrm>
          <a:prstGeom prst="bevel">
            <a:avLst>
              <a:gd name="adj" fmla="val 12500"/>
            </a:avLst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latin typeface="Arial Unicode MS" pitchFamily="34" charset="-128"/>
              </a:rPr>
              <a:t>MIM-B13/B13A</a:t>
            </a:r>
          </a:p>
        </p:txBody>
      </p:sp>
      <p:sp>
        <p:nvSpPr>
          <p:cNvPr id="470052" name="Line 36"/>
          <p:cNvSpPr>
            <a:spLocks noChangeShapeType="1"/>
          </p:cNvSpPr>
          <p:nvPr/>
        </p:nvSpPr>
        <p:spPr bwMode="auto">
          <a:xfrm>
            <a:off x="5867400" y="5835650"/>
            <a:ext cx="5429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0053" name="Line 37"/>
          <p:cNvSpPr>
            <a:spLocks noChangeShapeType="1"/>
          </p:cNvSpPr>
          <p:nvPr/>
        </p:nvSpPr>
        <p:spPr bwMode="auto">
          <a:xfrm flipH="1" flipV="1">
            <a:off x="6410325" y="583565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0054" name="Line 38"/>
          <p:cNvSpPr>
            <a:spLocks noChangeShapeType="1"/>
          </p:cNvSpPr>
          <p:nvPr/>
        </p:nvSpPr>
        <p:spPr bwMode="auto">
          <a:xfrm flipH="1">
            <a:off x="6480175" y="583565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0055" name="Line 39"/>
          <p:cNvSpPr>
            <a:spLocks noChangeShapeType="1"/>
          </p:cNvSpPr>
          <p:nvPr/>
        </p:nvSpPr>
        <p:spPr bwMode="auto">
          <a:xfrm>
            <a:off x="6553200" y="5835650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0056" name="Line 40"/>
          <p:cNvSpPr>
            <a:spLocks noChangeShapeType="1"/>
          </p:cNvSpPr>
          <p:nvPr/>
        </p:nvSpPr>
        <p:spPr bwMode="auto">
          <a:xfrm flipH="1" flipV="1">
            <a:off x="7273925" y="583565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60809" name="Picture 41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2988" y="5908675"/>
            <a:ext cx="6794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810" name="Picture 42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6900" y="5908675"/>
            <a:ext cx="6794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811" name="Picture 43" descr="SNETmini앞면 저해상도"/>
          <p:cNvPicPr>
            <a:picLocks noChangeAspect="1" noChangeArrowheads="1"/>
          </p:cNvPicPr>
          <p:nvPr/>
        </p:nvPicPr>
        <p:blipFill>
          <a:blip r:embed="rId5">
            <a:lum bright="-10000" contrast="10000"/>
          </a:blip>
          <a:srcRect/>
          <a:stretch>
            <a:fillRect/>
          </a:stretch>
        </p:blipFill>
        <p:spPr bwMode="auto">
          <a:xfrm>
            <a:off x="611188" y="5476875"/>
            <a:ext cx="13684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812" name="AutoShape 44"/>
          <p:cNvSpPr>
            <a:spLocks noChangeArrowheads="1"/>
          </p:cNvSpPr>
          <p:nvPr/>
        </p:nvSpPr>
        <p:spPr bwMode="auto">
          <a:xfrm>
            <a:off x="5940425" y="5514975"/>
            <a:ext cx="1439863" cy="287338"/>
          </a:xfrm>
          <a:prstGeom prst="bevel">
            <a:avLst>
              <a:gd name="adj" fmla="val 12500"/>
            </a:avLst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latin typeface="Arial Unicode MS" pitchFamily="34" charset="-128"/>
              </a:rPr>
              <a:t>DVM Plus II/III</a:t>
            </a:r>
          </a:p>
        </p:txBody>
      </p:sp>
      <p:sp>
        <p:nvSpPr>
          <p:cNvPr id="470061" name="Line 45"/>
          <p:cNvSpPr>
            <a:spLocks noChangeShapeType="1"/>
          </p:cNvSpPr>
          <p:nvPr/>
        </p:nvSpPr>
        <p:spPr bwMode="auto">
          <a:xfrm flipV="1">
            <a:off x="1979613" y="6011863"/>
            <a:ext cx="5032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FF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60814" name="Rectangle 46"/>
          <p:cNvSpPr>
            <a:spLocks noChangeArrowheads="1"/>
          </p:cNvSpPr>
          <p:nvPr/>
        </p:nvSpPr>
        <p:spPr bwMode="auto">
          <a:xfrm>
            <a:off x="2498725" y="5915025"/>
            <a:ext cx="144463" cy="215900"/>
          </a:xfrm>
          <a:prstGeom prst="rect">
            <a:avLst/>
          </a:prstGeom>
          <a:solidFill>
            <a:srgbClr val="FF0000">
              <a:alpha val="59999"/>
            </a:srgbClr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0815" name="AutoShape 47"/>
          <p:cNvSpPr>
            <a:spLocks noChangeArrowheads="1"/>
          </p:cNvSpPr>
          <p:nvPr/>
        </p:nvSpPr>
        <p:spPr bwMode="auto">
          <a:xfrm>
            <a:off x="7808913" y="1703388"/>
            <a:ext cx="865187" cy="865187"/>
          </a:xfrm>
          <a:custGeom>
            <a:avLst/>
            <a:gdLst>
              <a:gd name="T0" fmla="*/ 432594 w 21600"/>
              <a:gd name="T1" fmla="*/ 0 h 21600"/>
              <a:gd name="T2" fmla="*/ 126694 w 21600"/>
              <a:gd name="T3" fmla="*/ 126694 h 21600"/>
              <a:gd name="T4" fmla="*/ 0 w 21600"/>
              <a:gd name="T5" fmla="*/ 432594 h 21600"/>
              <a:gd name="T6" fmla="*/ 126694 w 21600"/>
              <a:gd name="T7" fmla="*/ 738493 h 21600"/>
              <a:gd name="T8" fmla="*/ 432594 w 21600"/>
              <a:gd name="T9" fmla="*/ 865187 h 21600"/>
              <a:gd name="T10" fmla="*/ 738493 w 21600"/>
              <a:gd name="T11" fmla="*/ 738493 h 21600"/>
              <a:gd name="T12" fmla="*/ 865187 w 21600"/>
              <a:gd name="T13" fmla="*/ 432594 h 21600"/>
              <a:gd name="T14" fmla="*/ 738493 w 21600"/>
              <a:gd name="T15" fmla="*/ 12669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7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0816" name="AutoShape 48"/>
          <p:cNvSpPr>
            <a:spLocks noChangeArrowheads="1"/>
          </p:cNvSpPr>
          <p:nvPr/>
        </p:nvSpPr>
        <p:spPr bwMode="auto">
          <a:xfrm>
            <a:off x="7808913" y="5589588"/>
            <a:ext cx="865187" cy="865187"/>
          </a:xfrm>
          <a:custGeom>
            <a:avLst/>
            <a:gdLst>
              <a:gd name="T0" fmla="*/ 432594 w 21600"/>
              <a:gd name="T1" fmla="*/ 0 h 21600"/>
              <a:gd name="T2" fmla="*/ 126694 w 21600"/>
              <a:gd name="T3" fmla="*/ 126694 h 21600"/>
              <a:gd name="T4" fmla="*/ 0 w 21600"/>
              <a:gd name="T5" fmla="*/ 432594 h 21600"/>
              <a:gd name="T6" fmla="*/ 126694 w 21600"/>
              <a:gd name="T7" fmla="*/ 738493 h 21600"/>
              <a:gd name="T8" fmla="*/ 432594 w 21600"/>
              <a:gd name="T9" fmla="*/ 865187 h 21600"/>
              <a:gd name="T10" fmla="*/ 738493 w 21600"/>
              <a:gd name="T11" fmla="*/ 738493 h 21600"/>
              <a:gd name="T12" fmla="*/ 865187 w 21600"/>
              <a:gd name="T13" fmla="*/ 432594 h 21600"/>
              <a:gd name="T14" fmla="*/ 738493 w 21600"/>
              <a:gd name="T15" fmla="*/ 12669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20" y="15276"/>
                </a:moveTo>
                <a:cubicBezTo>
                  <a:pt x="18224" y="13958"/>
                  <a:pt x="18709" y="12398"/>
                  <a:pt x="18709" y="10800"/>
                </a:cubicBezTo>
                <a:cubicBezTo>
                  <a:pt x="18709" y="6431"/>
                  <a:pt x="15168" y="2891"/>
                  <a:pt x="10800" y="2891"/>
                </a:cubicBezTo>
                <a:cubicBezTo>
                  <a:pt x="9201" y="2890"/>
                  <a:pt x="7641" y="3375"/>
                  <a:pt x="6323" y="4279"/>
                </a:cubicBezTo>
                <a:close/>
                <a:moveTo>
                  <a:pt x="4279" y="6323"/>
                </a:moveTo>
                <a:cubicBezTo>
                  <a:pt x="3375" y="7641"/>
                  <a:pt x="2891" y="9201"/>
                  <a:pt x="2891" y="10799"/>
                </a:cubicBezTo>
                <a:cubicBezTo>
                  <a:pt x="2891" y="15168"/>
                  <a:pt x="6431" y="18709"/>
                  <a:pt x="10800" y="18709"/>
                </a:cubicBezTo>
                <a:cubicBezTo>
                  <a:pt x="12398" y="18709"/>
                  <a:pt x="13958" y="18224"/>
                  <a:pt x="15276" y="17320"/>
                </a:cubicBezTo>
                <a:close/>
              </a:path>
            </a:pathLst>
          </a:custGeom>
          <a:solidFill>
            <a:srgbClr val="FF0000">
              <a:alpha val="79999"/>
            </a:srgbClr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0817" name="AutoShape 49"/>
          <p:cNvSpPr>
            <a:spLocks noChangeArrowheads="1"/>
          </p:cNvSpPr>
          <p:nvPr/>
        </p:nvSpPr>
        <p:spPr bwMode="auto">
          <a:xfrm>
            <a:off x="7810500" y="4294188"/>
            <a:ext cx="865188" cy="865187"/>
          </a:xfrm>
          <a:custGeom>
            <a:avLst/>
            <a:gdLst>
              <a:gd name="T0" fmla="*/ 432594 w 21600"/>
              <a:gd name="T1" fmla="*/ 0 h 21600"/>
              <a:gd name="T2" fmla="*/ 126694 w 21600"/>
              <a:gd name="T3" fmla="*/ 126694 h 21600"/>
              <a:gd name="T4" fmla="*/ 0 w 21600"/>
              <a:gd name="T5" fmla="*/ 432594 h 21600"/>
              <a:gd name="T6" fmla="*/ 126694 w 21600"/>
              <a:gd name="T7" fmla="*/ 738493 h 21600"/>
              <a:gd name="T8" fmla="*/ 432594 w 21600"/>
              <a:gd name="T9" fmla="*/ 865187 h 21600"/>
              <a:gd name="T10" fmla="*/ 738494 w 21600"/>
              <a:gd name="T11" fmla="*/ 738493 h 21600"/>
              <a:gd name="T12" fmla="*/ 865188 w 21600"/>
              <a:gd name="T13" fmla="*/ 432594 h 21600"/>
              <a:gd name="T14" fmla="*/ 738494 w 21600"/>
              <a:gd name="T15" fmla="*/ 12669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20" y="15276"/>
                </a:moveTo>
                <a:cubicBezTo>
                  <a:pt x="18224" y="13958"/>
                  <a:pt x="18709" y="12398"/>
                  <a:pt x="18709" y="10800"/>
                </a:cubicBezTo>
                <a:cubicBezTo>
                  <a:pt x="18709" y="6431"/>
                  <a:pt x="15168" y="2891"/>
                  <a:pt x="10800" y="2891"/>
                </a:cubicBezTo>
                <a:cubicBezTo>
                  <a:pt x="9201" y="2890"/>
                  <a:pt x="7641" y="3375"/>
                  <a:pt x="6323" y="4279"/>
                </a:cubicBezTo>
                <a:close/>
                <a:moveTo>
                  <a:pt x="4279" y="6323"/>
                </a:moveTo>
                <a:cubicBezTo>
                  <a:pt x="3375" y="7641"/>
                  <a:pt x="2891" y="9201"/>
                  <a:pt x="2891" y="10799"/>
                </a:cubicBezTo>
                <a:cubicBezTo>
                  <a:pt x="2891" y="15168"/>
                  <a:pt x="6431" y="18709"/>
                  <a:pt x="10800" y="18709"/>
                </a:cubicBezTo>
                <a:cubicBezTo>
                  <a:pt x="12398" y="18709"/>
                  <a:pt x="13958" y="18224"/>
                  <a:pt x="15276" y="17320"/>
                </a:cubicBezTo>
                <a:close/>
              </a:path>
            </a:pathLst>
          </a:custGeom>
          <a:solidFill>
            <a:srgbClr val="FF0000">
              <a:alpha val="79999"/>
            </a:srgbClr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0818" name="AutoShape 50"/>
          <p:cNvSpPr>
            <a:spLocks noChangeArrowheads="1"/>
          </p:cNvSpPr>
          <p:nvPr/>
        </p:nvSpPr>
        <p:spPr bwMode="auto">
          <a:xfrm>
            <a:off x="4005263" y="1901825"/>
            <a:ext cx="576262" cy="215900"/>
          </a:xfrm>
          <a:prstGeom prst="bevel">
            <a:avLst>
              <a:gd name="adj" fmla="val 9394"/>
            </a:avLst>
          </a:prstGeom>
          <a:solidFill>
            <a:srgbClr val="0000FF">
              <a:alpha val="89803"/>
            </a:srgbClr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bg1"/>
                </a:solidFill>
                <a:latin typeface="Arial Unicode MS" pitchFamily="34" charset="-128"/>
              </a:rPr>
              <a:t>Port 0</a:t>
            </a:r>
          </a:p>
        </p:txBody>
      </p:sp>
      <p:sp>
        <p:nvSpPr>
          <p:cNvPr id="160819" name="AutoShape 51"/>
          <p:cNvSpPr>
            <a:spLocks noChangeArrowheads="1"/>
          </p:cNvSpPr>
          <p:nvPr/>
        </p:nvSpPr>
        <p:spPr bwMode="auto">
          <a:xfrm>
            <a:off x="2665413" y="4395788"/>
            <a:ext cx="576262" cy="215900"/>
          </a:xfrm>
          <a:prstGeom prst="bevel">
            <a:avLst>
              <a:gd name="adj" fmla="val 9394"/>
            </a:avLst>
          </a:prstGeom>
          <a:solidFill>
            <a:srgbClr val="FF0000">
              <a:alpha val="89803"/>
            </a:srgbClr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bg1"/>
                </a:solidFill>
                <a:latin typeface="Arial Unicode MS" pitchFamily="34" charset="-128"/>
              </a:rPr>
              <a:t>Port 1</a:t>
            </a:r>
          </a:p>
        </p:txBody>
      </p:sp>
      <p:sp>
        <p:nvSpPr>
          <p:cNvPr id="160820" name="AutoShape 52"/>
          <p:cNvSpPr>
            <a:spLocks noChangeArrowheads="1"/>
          </p:cNvSpPr>
          <p:nvPr/>
        </p:nvSpPr>
        <p:spPr bwMode="auto">
          <a:xfrm>
            <a:off x="2665413" y="5911850"/>
            <a:ext cx="576262" cy="215900"/>
          </a:xfrm>
          <a:prstGeom prst="bevel">
            <a:avLst>
              <a:gd name="adj" fmla="val 9394"/>
            </a:avLst>
          </a:prstGeom>
          <a:solidFill>
            <a:srgbClr val="FF0000">
              <a:alpha val="89803"/>
            </a:srgbClr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bg1"/>
                </a:solidFill>
                <a:latin typeface="Arial Unicode MS" pitchFamily="34" charset="-128"/>
              </a:rPr>
              <a:t>Port 2</a:t>
            </a:r>
          </a:p>
        </p:txBody>
      </p:sp>
      <p:sp>
        <p:nvSpPr>
          <p:cNvPr id="160821" name="AutoShape 53"/>
          <p:cNvSpPr>
            <a:spLocks noChangeArrowheads="1"/>
          </p:cNvSpPr>
          <p:nvPr/>
        </p:nvSpPr>
        <p:spPr bwMode="auto">
          <a:xfrm>
            <a:off x="6334125" y="2493963"/>
            <a:ext cx="1439863" cy="287337"/>
          </a:xfrm>
          <a:prstGeom prst="bevel">
            <a:avLst>
              <a:gd name="adj" fmla="val 12500"/>
            </a:avLst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altLang="ko-KR" b="1">
                <a:latin typeface="Arial Unicode MS" pitchFamily="34" charset="-128"/>
              </a:rPr>
              <a:t>До </a:t>
            </a:r>
            <a:r>
              <a:rPr lang="en-US" altLang="ko-KR" b="1">
                <a:latin typeface="Arial Unicode MS" pitchFamily="34" charset="-128"/>
              </a:rPr>
              <a:t> 48 </a:t>
            </a:r>
            <a:r>
              <a:rPr lang="ru-RU" altLang="ko-KR" b="1">
                <a:latin typeface="Arial Unicode MS" pitchFamily="34" charset="-128"/>
              </a:rPr>
              <a:t>внутренних блоков</a:t>
            </a:r>
            <a:endParaRPr lang="en-US" altLang="ko-KR" b="1">
              <a:latin typeface="Arial Unicode MS" pitchFamily="34" charset="-128"/>
            </a:endParaRPr>
          </a:p>
        </p:txBody>
      </p:sp>
      <p:pic>
        <p:nvPicPr>
          <p:cNvPr id="160824" name="Picture 56" descr="DVMP2중계기_Small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2482850" y="2998788"/>
            <a:ext cx="230505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825" name="AutoShape 57"/>
          <p:cNvSpPr>
            <a:spLocks noChangeArrowheads="1"/>
          </p:cNvSpPr>
          <p:nvPr/>
        </p:nvSpPr>
        <p:spPr bwMode="auto">
          <a:xfrm>
            <a:off x="2946400" y="3719513"/>
            <a:ext cx="1439863" cy="287337"/>
          </a:xfrm>
          <a:prstGeom prst="bevel">
            <a:avLst>
              <a:gd name="adj" fmla="val 12500"/>
            </a:avLst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latin typeface="Arial Unicode MS" pitchFamily="34" charset="-128"/>
              </a:rPr>
              <a:t>MIM-B13A</a:t>
            </a:r>
          </a:p>
        </p:txBody>
      </p:sp>
      <p:sp>
        <p:nvSpPr>
          <p:cNvPr id="470074" name="Line 58"/>
          <p:cNvSpPr>
            <a:spLocks noChangeShapeType="1"/>
          </p:cNvSpPr>
          <p:nvPr/>
        </p:nvSpPr>
        <p:spPr bwMode="auto">
          <a:xfrm>
            <a:off x="5867400" y="3286125"/>
            <a:ext cx="5429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0075" name="Line 59"/>
          <p:cNvSpPr>
            <a:spLocks noChangeShapeType="1"/>
          </p:cNvSpPr>
          <p:nvPr/>
        </p:nvSpPr>
        <p:spPr bwMode="auto">
          <a:xfrm flipH="1" flipV="1">
            <a:off x="6410325" y="328612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0076" name="Line 60"/>
          <p:cNvSpPr>
            <a:spLocks noChangeShapeType="1"/>
          </p:cNvSpPr>
          <p:nvPr/>
        </p:nvSpPr>
        <p:spPr bwMode="auto">
          <a:xfrm flipH="1">
            <a:off x="6480175" y="328612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0077" name="Line 61"/>
          <p:cNvSpPr>
            <a:spLocks noChangeShapeType="1"/>
          </p:cNvSpPr>
          <p:nvPr/>
        </p:nvSpPr>
        <p:spPr bwMode="auto">
          <a:xfrm>
            <a:off x="6553200" y="3286125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0078" name="Line 62"/>
          <p:cNvSpPr>
            <a:spLocks noChangeShapeType="1"/>
          </p:cNvSpPr>
          <p:nvPr/>
        </p:nvSpPr>
        <p:spPr bwMode="auto">
          <a:xfrm flipH="1" flipV="1">
            <a:off x="7273925" y="328612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60831" name="Picture 63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2988" y="3359150"/>
            <a:ext cx="6794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832" name="Picture 64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6900" y="3359150"/>
            <a:ext cx="6794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0081" name="Line 65"/>
          <p:cNvSpPr>
            <a:spLocks noChangeShapeType="1"/>
          </p:cNvSpPr>
          <p:nvPr/>
        </p:nvSpPr>
        <p:spPr bwMode="auto">
          <a:xfrm>
            <a:off x="2266950" y="2782888"/>
            <a:ext cx="27352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FF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0082" name="Line 66"/>
          <p:cNvSpPr>
            <a:spLocks noChangeShapeType="1"/>
          </p:cNvSpPr>
          <p:nvPr/>
        </p:nvSpPr>
        <p:spPr bwMode="auto">
          <a:xfrm flipV="1">
            <a:off x="4746625" y="3286125"/>
            <a:ext cx="2571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FF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0083" name="Line 67"/>
          <p:cNvSpPr>
            <a:spLocks noChangeShapeType="1"/>
          </p:cNvSpPr>
          <p:nvPr/>
        </p:nvSpPr>
        <p:spPr bwMode="auto">
          <a:xfrm flipV="1">
            <a:off x="5002213" y="2782888"/>
            <a:ext cx="1587" cy="5032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FF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60836" name="Picture 68" descr="SNETmini앞면 저해상도"/>
          <p:cNvPicPr>
            <a:picLocks noChangeAspect="1" noChangeArrowheads="1"/>
          </p:cNvPicPr>
          <p:nvPr/>
        </p:nvPicPr>
        <p:blipFill>
          <a:blip r:embed="rId5">
            <a:lum bright="-10000" contrast="10000"/>
          </a:blip>
          <a:srcRect/>
          <a:stretch>
            <a:fillRect/>
          </a:stretch>
        </p:blipFill>
        <p:spPr bwMode="auto">
          <a:xfrm>
            <a:off x="611188" y="2927350"/>
            <a:ext cx="13684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837" name="AutoShape 69"/>
          <p:cNvSpPr>
            <a:spLocks noChangeArrowheads="1"/>
          </p:cNvSpPr>
          <p:nvPr/>
        </p:nvSpPr>
        <p:spPr bwMode="auto">
          <a:xfrm>
            <a:off x="5940425" y="2965450"/>
            <a:ext cx="1439863" cy="287338"/>
          </a:xfrm>
          <a:prstGeom prst="bevel">
            <a:avLst>
              <a:gd name="adj" fmla="val 12500"/>
            </a:avLst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latin typeface="Arial Unicode MS" pitchFamily="34" charset="-128"/>
              </a:rPr>
              <a:t>DVM Plus III</a:t>
            </a:r>
          </a:p>
        </p:txBody>
      </p:sp>
      <p:sp>
        <p:nvSpPr>
          <p:cNvPr id="470086" name="Line 70"/>
          <p:cNvSpPr>
            <a:spLocks noChangeShapeType="1"/>
          </p:cNvSpPr>
          <p:nvPr/>
        </p:nvSpPr>
        <p:spPr bwMode="auto">
          <a:xfrm flipV="1">
            <a:off x="1979613" y="3286125"/>
            <a:ext cx="2889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FF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0087" name="Line 71"/>
          <p:cNvSpPr>
            <a:spLocks noChangeShapeType="1"/>
          </p:cNvSpPr>
          <p:nvPr/>
        </p:nvSpPr>
        <p:spPr bwMode="auto">
          <a:xfrm flipV="1">
            <a:off x="2266950" y="2782888"/>
            <a:ext cx="1588" cy="5032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FF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60840" name="Rectangle 72"/>
          <p:cNvSpPr>
            <a:spLocks noChangeArrowheads="1"/>
          </p:cNvSpPr>
          <p:nvPr/>
        </p:nvSpPr>
        <p:spPr bwMode="auto">
          <a:xfrm>
            <a:off x="4618038" y="3198813"/>
            <a:ext cx="144462" cy="215900"/>
          </a:xfrm>
          <a:prstGeom prst="rect">
            <a:avLst/>
          </a:prstGeom>
          <a:solidFill>
            <a:srgbClr val="0000FF">
              <a:alpha val="59999"/>
            </a:srgbClr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0841" name="AutoShape 73"/>
          <p:cNvSpPr>
            <a:spLocks noChangeArrowheads="1"/>
          </p:cNvSpPr>
          <p:nvPr/>
        </p:nvSpPr>
        <p:spPr bwMode="auto">
          <a:xfrm>
            <a:off x="4005263" y="3198813"/>
            <a:ext cx="576262" cy="215900"/>
          </a:xfrm>
          <a:prstGeom prst="bevel">
            <a:avLst>
              <a:gd name="adj" fmla="val 9394"/>
            </a:avLst>
          </a:prstGeom>
          <a:solidFill>
            <a:srgbClr val="0000FF">
              <a:alpha val="89803"/>
            </a:srgbClr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solidFill>
                  <a:schemeClr val="bg1"/>
                </a:solidFill>
                <a:latin typeface="Arial Unicode MS" pitchFamily="34" charset="-128"/>
              </a:rPr>
              <a:t>Port 0</a:t>
            </a:r>
          </a:p>
        </p:txBody>
      </p:sp>
      <p:sp>
        <p:nvSpPr>
          <p:cNvPr id="470090" name="Line 74"/>
          <p:cNvSpPr>
            <a:spLocks noChangeShapeType="1"/>
          </p:cNvSpPr>
          <p:nvPr/>
        </p:nvSpPr>
        <p:spPr bwMode="auto">
          <a:xfrm>
            <a:off x="4716463" y="3502025"/>
            <a:ext cx="57785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60843" name="Picture 75" descr="DVM Plus III 1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5286375" y="2925763"/>
            <a:ext cx="58261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0092" name="Line 76"/>
          <p:cNvSpPr>
            <a:spLocks noChangeShapeType="1"/>
          </p:cNvSpPr>
          <p:nvPr/>
        </p:nvSpPr>
        <p:spPr bwMode="auto">
          <a:xfrm>
            <a:off x="4716463" y="4738688"/>
            <a:ext cx="57785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60845" name="Picture 77" descr="DVM Plus III 1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5286375" y="4162425"/>
            <a:ext cx="5826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0094" name="Line 78"/>
          <p:cNvSpPr>
            <a:spLocks noChangeShapeType="1"/>
          </p:cNvSpPr>
          <p:nvPr/>
        </p:nvSpPr>
        <p:spPr bwMode="auto">
          <a:xfrm>
            <a:off x="4716463" y="6048375"/>
            <a:ext cx="57785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60847" name="Picture 79" descr="DVM Plus III 1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5286375" y="5472113"/>
            <a:ext cx="58261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848" name="AutoShape 80"/>
          <p:cNvSpPr>
            <a:spLocks noChangeArrowheads="1"/>
          </p:cNvSpPr>
          <p:nvPr/>
        </p:nvSpPr>
        <p:spPr bwMode="auto">
          <a:xfrm>
            <a:off x="7812088" y="3068638"/>
            <a:ext cx="865187" cy="865187"/>
          </a:xfrm>
          <a:custGeom>
            <a:avLst/>
            <a:gdLst>
              <a:gd name="T0" fmla="*/ 432594 w 21600"/>
              <a:gd name="T1" fmla="*/ 0 h 21600"/>
              <a:gd name="T2" fmla="*/ 126694 w 21600"/>
              <a:gd name="T3" fmla="*/ 126694 h 21600"/>
              <a:gd name="T4" fmla="*/ 0 w 21600"/>
              <a:gd name="T5" fmla="*/ 432594 h 21600"/>
              <a:gd name="T6" fmla="*/ 126694 w 21600"/>
              <a:gd name="T7" fmla="*/ 738493 h 21600"/>
              <a:gd name="T8" fmla="*/ 432594 w 21600"/>
              <a:gd name="T9" fmla="*/ 865187 h 21600"/>
              <a:gd name="T10" fmla="*/ 738493 w 21600"/>
              <a:gd name="T11" fmla="*/ 738493 h 21600"/>
              <a:gd name="T12" fmla="*/ 865187 w 21600"/>
              <a:gd name="T13" fmla="*/ 432594 h 21600"/>
              <a:gd name="T14" fmla="*/ 738493 w 21600"/>
              <a:gd name="T15" fmla="*/ 12669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7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70100" name="Line 84"/>
          <p:cNvSpPr>
            <a:spLocks noChangeShapeType="1"/>
          </p:cNvSpPr>
          <p:nvPr/>
        </p:nvSpPr>
        <p:spPr bwMode="auto">
          <a:xfrm>
            <a:off x="2373313" y="1485900"/>
            <a:ext cx="26304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FF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0101" name="Text Box 85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  <p:sp>
        <p:nvSpPr>
          <p:cNvPr id="160855" name="Text Box 43"/>
          <p:cNvSpPr txBox="1">
            <a:spLocks noChangeArrowheads="1"/>
          </p:cNvSpPr>
          <p:nvPr/>
        </p:nvSpPr>
        <p:spPr bwMode="auto">
          <a:xfrm>
            <a:off x="493713" y="884238"/>
            <a:ext cx="5657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2000" b="1">
                <a:latin typeface="Arial Unicode MS" pitchFamily="34" charset="-128"/>
              </a:rPr>
              <a:t>S-NET mini: </a:t>
            </a:r>
            <a:r>
              <a:rPr lang="ru-RU" altLang="ko-KR" sz="2000" b="1">
                <a:latin typeface="Arial Unicode MS" pitchFamily="34" charset="-128"/>
              </a:rPr>
              <a:t>подключение модуля интерфейса</a:t>
            </a:r>
            <a:endParaRPr lang="en-US" altLang="ko-KR" sz="2000" b="1">
              <a:latin typeface="Arial Unicode MS" pitchFamily="34" charset="-128"/>
            </a:endParaRPr>
          </a:p>
        </p:txBody>
      </p:sp>
      <p:sp>
        <p:nvSpPr>
          <p:cNvPr id="160856" name="AutoShape 53"/>
          <p:cNvSpPr>
            <a:spLocks noChangeArrowheads="1"/>
          </p:cNvSpPr>
          <p:nvPr/>
        </p:nvSpPr>
        <p:spPr bwMode="auto">
          <a:xfrm>
            <a:off x="6326188" y="3819525"/>
            <a:ext cx="1439862" cy="287338"/>
          </a:xfrm>
          <a:prstGeom prst="bevel">
            <a:avLst>
              <a:gd name="adj" fmla="val 12500"/>
            </a:avLst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altLang="ko-KR" b="1">
                <a:latin typeface="Arial Unicode MS" pitchFamily="34" charset="-128"/>
              </a:rPr>
              <a:t>До </a:t>
            </a:r>
            <a:r>
              <a:rPr lang="en-US" altLang="ko-KR" b="1">
                <a:latin typeface="Arial Unicode MS" pitchFamily="34" charset="-128"/>
              </a:rPr>
              <a:t> </a:t>
            </a:r>
            <a:r>
              <a:rPr lang="ru-RU" altLang="ko-KR" b="1">
                <a:latin typeface="Arial Unicode MS" pitchFamily="34" charset="-128"/>
              </a:rPr>
              <a:t>64</a:t>
            </a:r>
            <a:r>
              <a:rPr lang="en-US" altLang="ko-KR" b="1">
                <a:latin typeface="Arial Unicode MS" pitchFamily="34" charset="-128"/>
              </a:rPr>
              <a:t> </a:t>
            </a:r>
            <a:r>
              <a:rPr lang="ru-RU" altLang="ko-KR" b="1">
                <a:latin typeface="Arial Unicode MS" pitchFamily="34" charset="-128"/>
              </a:rPr>
              <a:t>внутренних блоков</a:t>
            </a:r>
            <a:endParaRPr lang="en-US" altLang="ko-KR" b="1"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ChangeArrowheads="1"/>
          </p:cNvSpPr>
          <p:nvPr/>
        </p:nvSpPr>
        <p:spPr bwMode="auto">
          <a:xfrm>
            <a:off x="6877050" y="1341438"/>
            <a:ext cx="1511300" cy="2087562"/>
          </a:xfrm>
          <a:prstGeom prst="rect">
            <a:avLst/>
          </a:prstGeom>
          <a:solidFill>
            <a:srgbClr val="0000FF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ko-KR" b="1">
              <a:latin typeface="Arial Unicode MS" pitchFamily="34" charset="-128"/>
            </a:endParaRPr>
          </a:p>
        </p:txBody>
      </p:sp>
      <p:sp>
        <p:nvSpPr>
          <p:cNvPr id="161795" name="Rectangle 3"/>
          <p:cNvSpPr>
            <a:spLocks noChangeArrowheads="1"/>
          </p:cNvSpPr>
          <p:nvPr/>
        </p:nvSpPr>
        <p:spPr bwMode="auto">
          <a:xfrm>
            <a:off x="6899275" y="4740275"/>
            <a:ext cx="720725" cy="1008063"/>
          </a:xfrm>
          <a:prstGeom prst="rect">
            <a:avLst/>
          </a:prstGeom>
          <a:solidFill>
            <a:srgbClr val="FF99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ko-KR" b="1">
              <a:latin typeface="Arial Unicode MS" pitchFamily="34" charset="-128"/>
            </a:endParaRPr>
          </a:p>
        </p:txBody>
      </p:sp>
      <p:sp>
        <p:nvSpPr>
          <p:cNvPr id="161796" name="Rectangle 4"/>
          <p:cNvSpPr>
            <a:spLocks noChangeArrowheads="1"/>
          </p:cNvSpPr>
          <p:nvPr/>
        </p:nvSpPr>
        <p:spPr bwMode="auto">
          <a:xfrm>
            <a:off x="7677150" y="4740275"/>
            <a:ext cx="722313" cy="1008063"/>
          </a:xfrm>
          <a:prstGeom prst="rect">
            <a:avLst/>
          </a:prstGeom>
          <a:solidFill>
            <a:srgbClr val="FF99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ko-KR" b="1">
              <a:latin typeface="Arial Unicode MS" pitchFamily="34" charset="-128"/>
            </a:endParaRPr>
          </a:p>
        </p:txBody>
      </p:sp>
      <p:sp>
        <p:nvSpPr>
          <p:cNvPr id="161797" name="Rectangle 5"/>
          <p:cNvSpPr>
            <a:spLocks noChangeArrowheads="1"/>
          </p:cNvSpPr>
          <p:nvPr/>
        </p:nvSpPr>
        <p:spPr bwMode="auto">
          <a:xfrm>
            <a:off x="5349875" y="4740275"/>
            <a:ext cx="720725" cy="1008063"/>
          </a:xfrm>
          <a:prstGeom prst="rect">
            <a:avLst/>
          </a:prstGeom>
          <a:solidFill>
            <a:srgbClr val="FF99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ko-KR" b="1">
              <a:latin typeface="Arial Unicode MS" pitchFamily="34" charset="-128"/>
            </a:endParaRPr>
          </a:p>
        </p:txBody>
      </p:sp>
      <p:sp>
        <p:nvSpPr>
          <p:cNvPr id="161798" name="Rectangle 6"/>
          <p:cNvSpPr>
            <a:spLocks noChangeArrowheads="1"/>
          </p:cNvSpPr>
          <p:nvPr/>
        </p:nvSpPr>
        <p:spPr bwMode="auto">
          <a:xfrm>
            <a:off x="6127750" y="4740275"/>
            <a:ext cx="722313" cy="1008063"/>
          </a:xfrm>
          <a:prstGeom prst="rect">
            <a:avLst/>
          </a:prstGeom>
          <a:solidFill>
            <a:srgbClr val="FF99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ko-KR" b="1">
              <a:latin typeface="Arial Unicode MS" pitchFamily="34" charset="-128"/>
            </a:endParaRPr>
          </a:p>
        </p:txBody>
      </p:sp>
      <p:sp>
        <p:nvSpPr>
          <p:cNvPr id="161799" name="Rectangle 7"/>
          <p:cNvSpPr>
            <a:spLocks noChangeArrowheads="1"/>
          </p:cNvSpPr>
          <p:nvPr/>
        </p:nvSpPr>
        <p:spPr bwMode="auto">
          <a:xfrm>
            <a:off x="754063" y="4652963"/>
            <a:ext cx="1946275" cy="1597025"/>
          </a:xfrm>
          <a:prstGeom prst="rect">
            <a:avLst/>
          </a:prstGeom>
          <a:solidFill>
            <a:srgbClr val="FF99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ko-KR" b="1">
              <a:latin typeface="Arial Unicode MS" pitchFamily="34" charset="-128"/>
            </a:endParaRPr>
          </a:p>
        </p:txBody>
      </p:sp>
      <p:sp>
        <p:nvSpPr>
          <p:cNvPr id="472072" name="Line 8"/>
          <p:cNvSpPr>
            <a:spLocks noChangeShapeType="1"/>
          </p:cNvSpPr>
          <p:nvPr/>
        </p:nvSpPr>
        <p:spPr bwMode="auto">
          <a:xfrm flipH="1" flipV="1">
            <a:off x="5146675" y="5411788"/>
            <a:ext cx="2736850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073" name="Line 9"/>
          <p:cNvSpPr>
            <a:spLocks noChangeShapeType="1"/>
          </p:cNvSpPr>
          <p:nvPr/>
        </p:nvSpPr>
        <p:spPr bwMode="auto">
          <a:xfrm flipH="1" flipV="1">
            <a:off x="5146675" y="4233863"/>
            <a:ext cx="2736850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074" name="Line 10"/>
          <p:cNvSpPr>
            <a:spLocks noChangeShapeType="1"/>
          </p:cNvSpPr>
          <p:nvPr/>
        </p:nvSpPr>
        <p:spPr bwMode="auto">
          <a:xfrm flipH="1" flipV="1">
            <a:off x="5148263" y="3092450"/>
            <a:ext cx="2663825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075" name="Line 11"/>
          <p:cNvSpPr>
            <a:spLocks noChangeShapeType="1"/>
          </p:cNvSpPr>
          <p:nvPr/>
        </p:nvSpPr>
        <p:spPr bwMode="auto">
          <a:xfrm flipH="1" flipV="1">
            <a:off x="5146675" y="2084388"/>
            <a:ext cx="2665413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61804" name="Picture 12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5275" y="5232400"/>
            <a:ext cx="58896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05" name="Picture 13" descr="DVMP2중계기_최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8175" y="1652588"/>
            <a:ext cx="110490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06" name="Picture 14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67438" y="5232400"/>
            <a:ext cx="588962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07" name="Picture 15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8013" y="5232400"/>
            <a:ext cx="588962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08" name="Picture 16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50175" y="5232400"/>
            <a:ext cx="58896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09" name="Picture 17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5275" y="4006850"/>
            <a:ext cx="58896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10" name="Rectangle 18"/>
          <p:cNvSpPr>
            <a:spLocks noChangeArrowheads="1"/>
          </p:cNvSpPr>
          <p:nvPr/>
        </p:nvSpPr>
        <p:spPr bwMode="auto">
          <a:xfrm>
            <a:off x="6129338" y="3503613"/>
            <a:ext cx="720725" cy="1066800"/>
          </a:xfrm>
          <a:prstGeom prst="rect">
            <a:avLst/>
          </a:prstGeom>
          <a:solidFill>
            <a:srgbClr val="FF99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ko-KR" b="1">
              <a:latin typeface="Arial Unicode MS" pitchFamily="34" charset="-128"/>
            </a:endParaRPr>
          </a:p>
        </p:txBody>
      </p:sp>
      <p:pic>
        <p:nvPicPr>
          <p:cNvPr id="161811" name="Picture 19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67438" y="4006850"/>
            <a:ext cx="588962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12" name="Rectangle 20"/>
          <p:cNvSpPr>
            <a:spLocks noChangeArrowheads="1"/>
          </p:cNvSpPr>
          <p:nvPr/>
        </p:nvSpPr>
        <p:spPr bwMode="auto">
          <a:xfrm>
            <a:off x="6907213" y="3503613"/>
            <a:ext cx="722312" cy="1066800"/>
          </a:xfrm>
          <a:prstGeom prst="rect">
            <a:avLst/>
          </a:prstGeom>
          <a:solidFill>
            <a:srgbClr val="FF99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ko-KR" b="1">
              <a:latin typeface="Arial Unicode MS" pitchFamily="34" charset="-128"/>
            </a:endParaRPr>
          </a:p>
        </p:txBody>
      </p:sp>
      <p:pic>
        <p:nvPicPr>
          <p:cNvPr id="161813" name="Picture 21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8013" y="4006850"/>
            <a:ext cx="588962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14" name="Picture 22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50175" y="4006850"/>
            <a:ext cx="58896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15" name="Picture 23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5275" y="1846263"/>
            <a:ext cx="58896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16" name="Picture 24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67438" y="1846263"/>
            <a:ext cx="588962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17" name="Picture 25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8013" y="1846263"/>
            <a:ext cx="588962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18" name="Picture 26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50175" y="1846263"/>
            <a:ext cx="58896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19" name="Picture 27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5275" y="2887663"/>
            <a:ext cx="58896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20" name="Picture 28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67438" y="2887663"/>
            <a:ext cx="588962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21" name="Picture 29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8013" y="2887663"/>
            <a:ext cx="588962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22" name="Picture 30" descr="4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50175" y="2887663"/>
            <a:ext cx="58896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24" name="Picture 32" descr="DVMP2중계기_최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8175" y="2924175"/>
            <a:ext cx="11049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25" name="Picture 33" descr="DVMP2중계기_최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8175" y="4024313"/>
            <a:ext cx="110490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26" name="Picture 34" descr="DVMP2중계기_최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8175" y="5097463"/>
            <a:ext cx="110490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2099" name="Line 35"/>
          <p:cNvSpPr>
            <a:spLocks noChangeShapeType="1"/>
          </p:cNvSpPr>
          <p:nvPr/>
        </p:nvSpPr>
        <p:spPr bwMode="auto">
          <a:xfrm>
            <a:off x="2987675" y="3213100"/>
            <a:ext cx="0" cy="960438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100" name="Line 36"/>
          <p:cNvSpPr>
            <a:spLocks noChangeShapeType="1"/>
          </p:cNvSpPr>
          <p:nvPr/>
        </p:nvSpPr>
        <p:spPr bwMode="auto">
          <a:xfrm flipV="1">
            <a:off x="2987675" y="3141663"/>
            <a:ext cx="215900" cy="71437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101" name="Line 37"/>
          <p:cNvSpPr>
            <a:spLocks noChangeShapeType="1"/>
          </p:cNvSpPr>
          <p:nvPr/>
        </p:nvSpPr>
        <p:spPr bwMode="auto">
          <a:xfrm>
            <a:off x="2987675" y="4162425"/>
            <a:ext cx="215900" cy="71438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102" name="Line 38"/>
          <p:cNvSpPr>
            <a:spLocks noChangeShapeType="1"/>
          </p:cNvSpPr>
          <p:nvPr/>
        </p:nvSpPr>
        <p:spPr bwMode="auto">
          <a:xfrm>
            <a:off x="2986088" y="4305300"/>
            <a:ext cx="1587" cy="865188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103" name="Line 39"/>
          <p:cNvSpPr>
            <a:spLocks noChangeShapeType="1"/>
          </p:cNvSpPr>
          <p:nvPr/>
        </p:nvSpPr>
        <p:spPr bwMode="auto">
          <a:xfrm>
            <a:off x="2987675" y="5170488"/>
            <a:ext cx="215900" cy="1444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61832" name="Text Box 40"/>
          <p:cNvSpPr txBox="1">
            <a:spLocks noChangeArrowheads="1"/>
          </p:cNvSpPr>
          <p:nvPr/>
        </p:nvSpPr>
        <p:spPr bwMode="auto">
          <a:xfrm>
            <a:off x="1774825" y="5026025"/>
            <a:ext cx="719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  <a:cs typeface="Times New Roman" pitchFamily="18" charset="0"/>
              </a:rPr>
              <a:t>K3:OFF</a:t>
            </a:r>
          </a:p>
          <a:p>
            <a:pPr algn="l"/>
            <a:r>
              <a:rPr lang="en-US" altLang="ko-KR" sz="1200" b="1">
                <a:latin typeface="Arial Unicode MS" pitchFamily="34" charset="-128"/>
                <a:cs typeface="Times New Roman" pitchFamily="18" charset="0"/>
              </a:rPr>
              <a:t>K4</a:t>
            </a:r>
            <a:r>
              <a:rPr lang="en-US" altLang="ko-KR" sz="1200" b="1">
                <a:latin typeface="Arial Unicode MS" pitchFamily="34" charset="-128"/>
                <a:cs typeface="Times New Roman" pitchFamily="18" charset="0"/>
                <a:sym typeface="Wingdings" pitchFamily="2" charset="2"/>
              </a:rPr>
              <a:t>:OFF</a:t>
            </a:r>
            <a:endParaRPr lang="en-US" altLang="ko-KR" sz="12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472105" name="Line 41"/>
          <p:cNvSpPr>
            <a:spLocks noChangeShapeType="1"/>
          </p:cNvSpPr>
          <p:nvPr/>
        </p:nvSpPr>
        <p:spPr bwMode="auto">
          <a:xfrm flipH="1" flipV="1">
            <a:off x="4211638" y="4233863"/>
            <a:ext cx="215900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106" name="Line 42"/>
          <p:cNvSpPr>
            <a:spLocks noChangeShapeType="1"/>
          </p:cNvSpPr>
          <p:nvPr/>
        </p:nvSpPr>
        <p:spPr bwMode="auto">
          <a:xfrm flipH="1" flipV="1">
            <a:off x="1906588" y="5818188"/>
            <a:ext cx="2520950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107" name="Line 43"/>
          <p:cNvSpPr>
            <a:spLocks noChangeShapeType="1"/>
          </p:cNvSpPr>
          <p:nvPr/>
        </p:nvSpPr>
        <p:spPr bwMode="auto">
          <a:xfrm flipH="1">
            <a:off x="4427538" y="4233863"/>
            <a:ext cx="0" cy="1081087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108" name="Line 44"/>
          <p:cNvSpPr>
            <a:spLocks noChangeShapeType="1"/>
          </p:cNvSpPr>
          <p:nvPr/>
        </p:nvSpPr>
        <p:spPr bwMode="auto">
          <a:xfrm>
            <a:off x="2986088" y="2012950"/>
            <a:ext cx="0" cy="1068388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109" name="Line 45"/>
          <p:cNvSpPr>
            <a:spLocks noChangeShapeType="1"/>
          </p:cNvSpPr>
          <p:nvPr/>
        </p:nvSpPr>
        <p:spPr bwMode="auto">
          <a:xfrm flipV="1">
            <a:off x="2986088" y="1868488"/>
            <a:ext cx="215900" cy="1444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110" name="Line 46"/>
          <p:cNvSpPr>
            <a:spLocks noChangeShapeType="1"/>
          </p:cNvSpPr>
          <p:nvPr/>
        </p:nvSpPr>
        <p:spPr bwMode="auto">
          <a:xfrm>
            <a:off x="2986088" y="3070225"/>
            <a:ext cx="215900" cy="71438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111" name="Line 47"/>
          <p:cNvSpPr>
            <a:spLocks noChangeShapeType="1"/>
          </p:cNvSpPr>
          <p:nvPr/>
        </p:nvSpPr>
        <p:spPr bwMode="auto">
          <a:xfrm flipH="1" flipV="1">
            <a:off x="2411413" y="1868488"/>
            <a:ext cx="792162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112" name="Line 48"/>
          <p:cNvSpPr>
            <a:spLocks noChangeShapeType="1"/>
          </p:cNvSpPr>
          <p:nvPr/>
        </p:nvSpPr>
        <p:spPr bwMode="auto">
          <a:xfrm flipH="1" flipV="1">
            <a:off x="4211638" y="1758950"/>
            <a:ext cx="503237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113" name="Line 49"/>
          <p:cNvSpPr>
            <a:spLocks noChangeShapeType="1"/>
          </p:cNvSpPr>
          <p:nvPr/>
        </p:nvSpPr>
        <p:spPr bwMode="auto">
          <a:xfrm flipH="1" flipV="1">
            <a:off x="4211638" y="3068638"/>
            <a:ext cx="503237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114" name="Line 50"/>
          <p:cNvSpPr>
            <a:spLocks noChangeShapeType="1"/>
          </p:cNvSpPr>
          <p:nvPr/>
        </p:nvSpPr>
        <p:spPr bwMode="auto">
          <a:xfrm flipH="1" flipV="1">
            <a:off x="4211638" y="4162425"/>
            <a:ext cx="503237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115" name="Line 51"/>
          <p:cNvSpPr>
            <a:spLocks noChangeShapeType="1"/>
          </p:cNvSpPr>
          <p:nvPr/>
        </p:nvSpPr>
        <p:spPr bwMode="auto">
          <a:xfrm flipH="1" flipV="1">
            <a:off x="4211638" y="5241925"/>
            <a:ext cx="503237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61844" name="AutoShape 52"/>
          <p:cNvSpPr>
            <a:spLocks noChangeArrowheads="1"/>
          </p:cNvSpPr>
          <p:nvPr/>
        </p:nvSpPr>
        <p:spPr bwMode="auto">
          <a:xfrm>
            <a:off x="3203575" y="2012950"/>
            <a:ext cx="215900" cy="215900"/>
          </a:xfrm>
          <a:prstGeom prst="bevel">
            <a:avLst>
              <a:gd name="adj" fmla="val 6616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200" b="1">
                <a:latin typeface="Arial Unicode MS" pitchFamily="34" charset="-128"/>
              </a:rPr>
              <a:t>0</a:t>
            </a:r>
          </a:p>
        </p:txBody>
      </p:sp>
      <p:sp>
        <p:nvSpPr>
          <p:cNvPr id="161845" name="AutoShape 53"/>
          <p:cNvSpPr>
            <a:spLocks noChangeArrowheads="1"/>
          </p:cNvSpPr>
          <p:nvPr/>
        </p:nvSpPr>
        <p:spPr bwMode="auto">
          <a:xfrm>
            <a:off x="3203575" y="3286125"/>
            <a:ext cx="215900" cy="215900"/>
          </a:xfrm>
          <a:prstGeom prst="bevel">
            <a:avLst>
              <a:gd name="adj" fmla="val 6616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200" b="1">
                <a:latin typeface="Arial Unicode MS" pitchFamily="34" charset="-128"/>
              </a:rPr>
              <a:t>1</a:t>
            </a:r>
          </a:p>
        </p:txBody>
      </p:sp>
      <p:sp>
        <p:nvSpPr>
          <p:cNvPr id="161846" name="AutoShape 54"/>
          <p:cNvSpPr>
            <a:spLocks noChangeArrowheads="1"/>
          </p:cNvSpPr>
          <p:nvPr/>
        </p:nvSpPr>
        <p:spPr bwMode="auto">
          <a:xfrm>
            <a:off x="3203575" y="4378325"/>
            <a:ext cx="215900" cy="215900"/>
          </a:xfrm>
          <a:prstGeom prst="bevel">
            <a:avLst>
              <a:gd name="adj" fmla="val 6616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200" b="1">
                <a:latin typeface="Arial Unicode MS" pitchFamily="34" charset="-128"/>
              </a:rPr>
              <a:t>2</a:t>
            </a:r>
          </a:p>
        </p:txBody>
      </p:sp>
      <p:sp>
        <p:nvSpPr>
          <p:cNvPr id="161847" name="AutoShape 55"/>
          <p:cNvSpPr>
            <a:spLocks noChangeArrowheads="1"/>
          </p:cNvSpPr>
          <p:nvPr/>
        </p:nvSpPr>
        <p:spPr bwMode="auto">
          <a:xfrm>
            <a:off x="3203575" y="5457825"/>
            <a:ext cx="215900" cy="215900"/>
          </a:xfrm>
          <a:prstGeom prst="bevel">
            <a:avLst>
              <a:gd name="adj" fmla="val 6616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200" b="1">
                <a:latin typeface="Arial Unicode MS" pitchFamily="34" charset="-128"/>
              </a:rPr>
              <a:t>3</a:t>
            </a:r>
          </a:p>
        </p:txBody>
      </p:sp>
      <p:sp>
        <p:nvSpPr>
          <p:cNvPr id="472120" name="Line 56"/>
          <p:cNvSpPr>
            <a:spLocks noChangeShapeType="1"/>
          </p:cNvSpPr>
          <p:nvPr/>
        </p:nvSpPr>
        <p:spPr bwMode="auto">
          <a:xfrm flipV="1">
            <a:off x="2986088" y="4233863"/>
            <a:ext cx="215900" cy="71437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121" name="Line 57"/>
          <p:cNvSpPr>
            <a:spLocks noChangeShapeType="1"/>
          </p:cNvSpPr>
          <p:nvPr/>
        </p:nvSpPr>
        <p:spPr bwMode="auto">
          <a:xfrm>
            <a:off x="4211638" y="5314950"/>
            <a:ext cx="215900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122" name="Line 58"/>
          <p:cNvSpPr>
            <a:spLocks noChangeShapeType="1"/>
          </p:cNvSpPr>
          <p:nvPr/>
        </p:nvSpPr>
        <p:spPr bwMode="auto">
          <a:xfrm>
            <a:off x="4211638" y="5314950"/>
            <a:ext cx="215900" cy="14287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123" name="Line 59"/>
          <p:cNvSpPr>
            <a:spLocks noChangeShapeType="1"/>
          </p:cNvSpPr>
          <p:nvPr/>
        </p:nvSpPr>
        <p:spPr bwMode="auto">
          <a:xfrm flipH="1">
            <a:off x="4427538" y="5457825"/>
            <a:ext cx="0" cy="360363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61852" name="Picture 60" descr="MCM-A202_Low해상도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1474788" y="5476875"/>
            <a:ext cx="638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53" name="AutoShape 61"/>
          <p:cNvSpPr>
            <a:spLocks noChangeArrowheads="1"/>
          </p:cNvSpPr>
          <p:nvPr/>
        </p:nvSpPr>
        <p:spPr bwMode="auto">
          <a:xfrm>
            <a:off x="4051300" y="4378325"/>
            <a:ext cx="215900" cy="215900"/>
          </a:xfrm>
          <a:prstGeom prst="bevel">
            <a:avLst>
              <a:gd name="adj" fmla="val 6616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200" b="1">
                <a:latin typeface="Arial Unicode MS" pitchFamily="34" charset="-128"/>
              </a:rPr>
              <a:t>0</a:t>
            </a:r>
          </a:p>
        </p:txBody>
      </p:sp>
      <p:sp>
        <p:nvSpPr>
          <p:cNvPr id="161854" name="AutoShape 62"/>
          <p:cNvSpPr>
            <a:spLocks noChangeArrowheads="1"/>
          </p:cNvSpPr>
          <p:nvPr/>
        </p:nvSpPr>
        <p:spPr bwMode="auto">
          <a:xfrm>
            <a:off x="4051300" y="5457825"/>
            <a:ext cx="215900" cy="215900"/>
          </a:xfrm>
          <a:prstGeom prst="bevel">
            <a:avLst>
              <a:gd name="adj" fmla="val 6616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200" b="1">
                <a:latin typeface="Arial Unicode MS" pitchFamily="34" charset="-128"/>
              </a:rPr>
              <a:t>1</a:t>
            </a:r>
          </a:p>
        </p:txBody>
      </p:sp>
      <p:pic>
        <p:nvPicPr>
          <p:cNvPr id="161857" name="Picture 65" descr="SNETmini앞면 저해상도"/>
          <p:cNvPicPr>
            <a:picLocks noChangeAspect="1" noChangeArrowheads="1"/>
          </p:cNvPicPr>
          <p:nvPr/>
        </p:nvPicPr>
        <p:blipFill>
          <a:blip r:embed="rId5">
            <a:lum bright="-10000" contrast="10000"/>
          </a:blip>
          <a:srcRect/>
          <a:stretch>
            <a:fillRect/>
          </a:stretch>
        </p:blipFill>
        <p:spPr bwMode="auto">
          <a:xfrm>
            <a:off x="755650" y="1508125"/>
            <a:ext cx="1655763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1859" name="Group 69"/>
          <p:cNvGrpSpPr>
            <a:grpSpLocks/>
          </p:cNvGrpSpPr>
          <p:nvPr/>
        </p:nvGrpSpPr>
        <p:grpSpPr bwMode="auto">
          <a:xfrm>
            <a:off x="5291138" y="1341438"/>
            <a:ext cx="788987" cy="561975"/>
            <a:chOff x="4014" y="1214"/>
            <a:chExt cx="497" cy="354"/>
          </a:xfrm>
        </p:grpSpPr>
        <p:sp>
          <p:nvSpPr>
            <p:cNvPr id="161937" name="Text Box 70"/>
            <p:cNvSpPr txBox="1">
              <a:spLocks noChangeArrowheads="1"/>
            </p:cNvSpPr>
            <p:nvPr/>
          </p:nvSpPr>
          <p:spPr bwMode="auto">
            <a:xfrm>
              <a:off x="4014" y="1214"/>
              <a:ext cx="481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MAIN   :0</a:t>
              </a:r>
            </a:p>
          </p:txBody>
        </p:sp>
        <p:sp>
          <p:nvSpPr>
            <p:cNvPr id="161938" name="Text Box 71"/>
            <p:cNvSpPr txBox="1">
              <a:spLocks noChangeArrowheads="1"/>
            </p:cNvSpPr>
            <p:nvPr/>
          </p:nvSpPr>
          <p:spPr bwMode="auto">
            <a:xfrm>
              <a:off x="4014" y="1308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RMC(0):0</a:t>
              </a:r>
            </a:p>
          </p:txBody>
        </p:sp>
        <p:sp>
          <p:nvSpPr>
            <p:cNvPr id="161939" name="Text Box 72"/>
            <p:cNvSpPr txBox="1">
              <a:spLocks noChangeArrowheads="1"/>
            </p:cNvSpPr>
            <p:nvPr/>
          </p:nvSpPr>
          <p:spPr bwMode="auto">
            <a:xfrm>
              <a:off x="4014" y="1404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RMC(1):0</a:t>
              </a:r>
            </a:p>
          </p:txBody>
        </p:sp>
      </p:grpSp>
      <p:grpSp>
        <p:nvGrpSpPr>
          <p:cNvPr id="161860" name="Group 73"/>
          <p:cNvGrpSpPr>
            <a:grpSpLocks/>
          </p:cNvGrpSpPr>
          <p:nvPr/>
        </p:nvGrpSpPr>
        <p:grpSpPr bwMode="auto">
          <a:xfrm>
            <a:off x="6094413" y="1341438"/>
            <a:ext cx="788987" cy="561975"/>
            <a:chOff x="4014" y="1214"/>
            <a:chExt cx="497" cy="354"/>
          </a:xfrm>
        </p:grpSpPr>
        <p:sp>
          <p:nvSpPr>
            <p:cNvPr id="161934" name="Text Box 74"/>
            <p:cNvSpPr txBox="1">
              <a:spLocks noChangeArrowheads="1"/>
            </p:cNvSpPr>
            <p:nvPr/>
          </p:nvSpPr>
          <p:spPr bwMode="auto">
            <a:xfrm>
              <a:off x="4014" y="1214"/>
              <a:ext cx="481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MAIN   :1</a:t>
              </a:r>
            </a:p>
          </p:txBody>
        </p:sp>
        <p:sp>
          <p:nvSpPr>
            <p:cNvPr id="161935" name="Text Box 75"/>
            <p:cNvSpPr txBox="1">
              <a:spLocks noChangeArrowheads="1"/>
            </p:cNvSpPr>
            <p:nvPr/>
          </p:nvSpPr>
          <p:spPr bwMode="auto">
            <a:xfrm>
              <a:off x="4014" y="1308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RMC(0):0</a:t>
              </a:r>
            </a:p>
          </p:txBody>
        </p:sp>
        <p:sp>
          <p:nvSpPr>
            <p:cNvPr id="161936" name="Text Box 76"/>
            <p:cNvSpPr txBox="1">
              <a:spLocks noChangeArrowheads="1"/>
            </p:cNvSpPr>
            <p:nvPr/>
          </p:nvSpPr>
          <p:spPr bwMode="auto">
            <a:xfrm>
              <a:off x="4014" y="1404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RMC(1):0</a:t>
              </a:r>
            </a:p>
          </p:txBody>
        </p:sp>
      </p:grpSp>
      <p:grpSp>
        <p:nvGrpSpPr>
          <p:cNvPr id="161861" name="Group 77"/>
          <p:cNvGrpSpPr>
            <a:grpSpLocks/>
          </p:cNvGrpSpPr>
          <p:nvPr/>
        </p:nvGrpSpPr>
        <p:grpSpPr bwMode="auto">
          <a:xfrm>
            <a:off x="6875463" y="1341438"/>
            <a:ext cx="788987" cy="561975"/>
            <a:chOff x="4014" y="1214"/>
            <a:chExt cx="497" cy="354"/>
          </a:xfrm>
        </p:grpSpPr>
        <p:sp>
          <p:nvSpPr>
            <p:cNvPr id="161931" name="Text Box 78"/>
            <p:cNvSpPr txBox="1">
              <a:spLocks noChangeArrowheads="1"/>
            </p:cNvSpPr>
            <p:nvPr/>
          </p:nvSpPr>
          <p:spPr bwMode="auto">
            <a:xfrm>
              <a:off x="4014" y="1214"/>
              <a:ext cx="481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MAIN   :2</a:t>
              </a:r>
            </a:p>
          </p:txBody>
        </p:sp>
        <p:sp>
          <p:nvSpPr>
            <p:cNvPr id="161932" name="Text Box 79"/>
            <p:cNvSpPr txBox="1">
              <a:spLocks noChangeArrowheads="1"/>
            </p:cNvSpPr>
            <p:nvPr/>
          </p:nvSpPr>
          <p:spPr bwMode="auto">
            <a:xfrm>
              <a:off x="4014" y="1308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RMC(0):1</a:t>
              </a:r>
            </a:p>
          </p:txBody>
        </p:sp>
        <p:sp>
          <p:nvSpPr>
            <p:cNvPr id="161933" name="Text Box 80"/>
            <p:cNvSpPr txBox="1">
              <a:spLocks noChangeArrowheads="1"/>
            </p:cNvSpPr>
            <p:nvPr/>
          </p:nvSpPr>
          <p:spPr bwMode="auto">
            <a:xfrm>
              <a:off x="4014" y="1404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RMC(1):0</a:t>
              </a:r>
            </a:p>
          </p:txBody>
        </p:sp>
      </p:grpSp>
      <p:grpSp>
        <p:nvGrpSpPr>
          <p:cNvPr id="161862" name="Group 81"/>
          <p:cNvGrpSpPr>
            <a:grpSpLocks/>
          </p:cNvGrpSpPr>
          <p:nvPr/>
        </p:nvGrpSpPr>
        <p:grpSpPr bwMode="auto">
          <a:xfrm>
            <a:off x="7662863" y="1341438"/>
            <a:ext cx="788987" cy="561975"/>
            <a:chOff x="4014" y="1214"/>
            <a:chExt cx="497" cy="354"/>
          </a:xfrm>
        </p:grpSpPr>
        <p:sp>
          <p:nvSpPr>
            <p:cNvPr id="161928" name="Text Box 82"/>
            <p:cNvSpPr txBox="1">
              <a:spLocks noChangeArrowheads="1"/>
            </p:cNvSpPr>
            <p:nvPr/>
          </p:nvSpPr>
          <p:spPr bwMode="auto">
            <a:xfrm>
              <a:off x="4014" y="1214"/>
              <a:ext cx="481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MAIN   :3</a:t>
              </a:r>
            </a:p>
          </p:txBody>
        </p:sp>
        <p:sp>
          <p:nvSpPr>
            <p:cNvPr id="161929" name="Text Box 83"/>
            <p:cNvSpPr txBox="1">
              <a:spLocks noChangeArrowheads="1"/>
            </p:cNvSpPr>
            <p:nvPr/>
          </p:nvSpPr>
          <p:spPr bwMode="auto">
            <a:xfrm>
              <a:off x="4014" y="1308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RMC(0):1</a:t>
              </a:r>
            </a:p>
          </p:txBody>
        </p:sp>
        <p:sp>
          <p:nvSpPr>
            <p:cNvPr id="161930" name="Text Box 84"/>
            <p:cNvSpPr txBox="1">
              <a:spLocks noChangeArrowheads="1"/>
            </p:cNvSpPr>
            <p:nvPr/>
          </p:nvSpPr>
          <p:spPr bwMode="auto">
            <a:xfrm>
              <a:off x="4014" y="1404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RMC(1):1</a:t>
              </a:r>
            </a:p>
          </p:txBody>
        </p:sp>
      </p:grpSp>
      <p:grpSp>
        <p:nvGrpSpPr>
          <p:cNvPr id="161863" name="Group 85"/>
          <p:cNvGrpSpPr>
            <a:grpSpLocks/>
          </p:cNvGrpSpPr>
          <p:nvPr/>
        </p:nvGrpSpPr>
        <p:grpSpPr bwMode="auto">
          <a:xfrm>
            <a:off x="5291138" y="2378075"/>
            <a:ext cx="788987" cy="561975"/>
            <a:chOff x="4014" y="1214"/>
            <a:chExt cx="497" cy="354"/>
          </a:xfrm>
        </p:grpSpPr>
        <p:sp>
          <p:nvSpPr>
            <p:cNvPr id="161925" name="Text Box 86"/>
            <p:cNvSpPr txBox="1">
              <a:spLocks noChangeArrowheads="1"/>
            </p:cNvSpPr>
            <p:nvPr/>
          </p:nvSpPr>
          <p:spPr bwMode="auto">
            <a:xfrm>
              <a:off x="4014" y="1214"/>
              <a:ext cx="481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MAIN   :0</a:t>
              </a:r>
            </a:p>
          </p:txBody>
        </p:sp>
        <p:sp>
          <p:nvSpPr>
            <p:cNvPr id="161926" name="Text Box 87"/>
            <p:cNvSpPr txBox="1">
              <a:spLocks noChangeArrowheads="1"/>
            </p:cNvSpPr>
            <p:nvPr/>
          </p:nvSpPr>
          <p:spPr bwMode="auto">
            <a:xfrm>
              <a:off x="4014" y="1308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RMC(0):0</a:t>
              </a:r>
            </a:p>
          </p:txBody>
        </p:sp>
        <p:sp>
          <p:nvSpPr>
            <p:cNvPr id="161927" name="Text Box 88"/>
            <p:cNvSpPr txBox="1">
              <a:spLocks noChangeArrowheads="1"/>
            </p:cNvSpPr>
            <p:nvPr/>
          </p:nvSpPr>
          <p:spPr bwMode="auto">
            <a:xfrm>
              <a:off x="4014" y="1404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RMC(1):0</a:t>
              </a:r>
            </a:p>
          </p:txBody>
        </p:sp>
      </p:grpSp>
      <p:grpSp>
        <p:nvGrpSpPr>
          <p:cNvPr id="161864" name="Group 89"/>
          <p:cNvGrpSpPr>
            <a:grpSpLocks/>
          </p:cNvGrpSpPr>
          <p:nvPr/>
        </p:nvGrpSpPr>
        <p:grpSpPr bwMode="auto">
          <a:xfrm>
            <a:off x="6094413" y="2378075"/>
            <a:ext cx="788987" cy="561975"/>
            <a:chOff x="4014" y="1214"/>
            <a:chExt cx="497" cy="354"/>
          </a:xfrm>
        </p:grpSpPr>
        <p:sp>
          <p:nvSpPr>
            <p:cNvPr id="161922" name="Text Box 90"/>
            <p:cNvSpPr txBox="1">
              <a:spLocks noChangeArrowheads="1"/>
            </p:cNvSpPr>
            <p:nvPr/>
          </p:nvSpPr>
          <p:spPr bwMode="auto">
            <a:xfrm>
              <a:off x="4014" y="1214"/>
              <a:ext cx="481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MAIN   :1</a:t>
              </a:r>
            </a:p>
          </p:txBody>
        </p:sp>
        <p:sp>
          <p:nvSpPr>
            <p:cNvPr id="161923" name="Text Box 91"/>
            <p:cNvSpPr txBox="1">
              <a:spLocks noChangeArrowheads="1"/>
            </p:cNvSpPr>
            <p:nvPr/>
          </p:nvSpPr>
          <p:spPr bwMode="auto">
            <a:xfrm>
              <a:off x="4014" y="1308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RMC(0):0</a:t>
              </a:r>
            </a:p>
          </p:txBody>
        </p:sp>
        <p:sp>
          <p:nvSpPr>
            <p:cNvPr id="161924" name="Text Box 92"/>
            <p:cNvSpPr txBox="1">
              <a:spLocks noChangeArrowheads="1"/>
            </p:cNvSpPr>
            <p:nvPr/>
          </p:nvSpPr>
          <p:spPr bwMode="auto">
            <a:xfrm>
              <a:off x="4014" y="1404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RMC(1):0</a:t>
              </a:r>
            </a:p>
          </p:txBody>
        </p:sp>
      </p:grpSp>
      <p:grpSp>
        <p:nvGrpSpPr>
          <p:cNvPr id="161865" name="Group 93"/>
          <p:cNvGrpSpPr>
            <a:grpSpLocks/>
          </p:cNvGrpSpPr>
          <p:nvPr/>
        </p:nvGrpSpPr>
        <p:grpSpPr bwMode="auto">
          <a:xfrm>
            <a:off x="6875463" y="2378075"/>
            <a:ext cx="788987" cy="561975"/>
            <a:chOff x="4014" y="1214"/>
            <a:chExt cx="497" cy="354"/>
          </a:xfrm>
        </p:grpSpPr>
        <p:sp>
          <p:nvSpPr>
            <p:cNvPr id="161919" name="Text Box 94"/>
            <p:cNvSpPr txBox="1">
              <a:spLocks noChangeArrowheads="1"/>
            </p:cNvSpPr>
            <p:nvPr/>
          </p:nvSpPr>
          <p:spPr bwMode="auto">
            <a:xfrm>
              <a:off x="4014" y="1214"/>
              <a:ext cx="481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MAIN   :2</a:t>
              </a:r>
            </a:p>
          </p:txBody>
        </p:sp>
        <p:sp>
          <p:nvSpPr>
            <p:cNvPr id="161920" name="Text Box 95"/>
            <p:cNvSpPr txBox="1">
              <a:spLocks noChangeArrowheads="1"/>
            </p:cNvSpPr>
            <p:nvPr/>
          </p:nvSpPr>
          <p:spPr bwMode="auto">
            <a:xfrm>
              <a:off x="4014" y="1308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RMC(0):1</a:t>
              </a:r>
            </a:p>
          </p:txBody>
        </p:sp>
        <p:sp>
          <p:nvSpPr>
            <p:cNvPr id="161921" name="Text Box 96"/>
            <p:cNvSpPr txBox="1">
              <a:spLocks noChangeArrowheads="1"/>
            </p:cNvSpPr>
            <p:nvPr/>
          </p:nvSpPr>
          <p:spPr bwMode="auto">
            <a:xfrm>
              <a:off x="4014" y="1404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RMC(1):2</a:t>
              </a:r>
            </a:p>
          </p:txBody>
        </p:sp>
      </p:grpSp>
      <p:grpSp>
        <p:nvGrpSpPr>
          <p:cNvPr id="161866" name="Group 97"/>
          <p:cNvGrpSpPr>
            <a:grpSpLocks/>
          </p:cNvGrpSpPr>
          <p:nvPr/>
        </p:nvGrpSpPr>
        <p:grpSpPr bwMode="auto">
          <a:xfrm>
            <a:off x="7662863" y="2378075"/>
            <a:ext cx="788987" cy="561975"/>
            <a:chOff x="4014" y="1214"/>
            <a:chExt cx="497" cy="354"/>
          </a:xfrm>
        </p:grpSpPr>
        <p:sp>
          <p:nvSpPr>
            <p:cNvPr id="161916" name="Text Box 98"/>
            <p:cNvSpPr txBox="1">
              <a:spLocks noChangeArrowheads="1"/>
            </p:cNvSpPr>
            <p:nvPr/>
          </p:nvSpPr>
          <p:spPr bwMode="auto">
            <a:xfrm>
              <a:off x="4014" y="1214"/>
              <a:ext cx="481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MAIN   :3</a:t>
              </a:r>
            </a:p>
          </p:txBody>
        </p:sp>
        <p:sp>
          <p:nvSpPr>
            <p:cNvPr id="161917" name="Text Box 99"/>
            <p:cNvSpPr txBox="1">
              <a:spLocks noChangeArrowheads="1"/>
            </p:cNvSpPr>
            <p:nvPr/>
          </p:nvSpPr>
          <p:spPr bwMode="auto">
            <a:xfrm>
              <a:off x="4014" y="1308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RMC(0):1</a:t>
              </a:r>
            </a:p>
          </p:txBody>
        </p:sp>
        <p:sp>
          <p:nvSpPr>
            <p:cNvPr id="161918" name="Text Box 100"/>
            <p:cNvSpPr txBox="1">
              <a:spLocks noChangeArrowheads="1"/>
            </p:cNvSpPr>
            <p:nvPr/>
          </p:nvSpPr>
          <p:spPr bwMode="auto">
            <a:xfrm>
              <a:off x="4014" y="1404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RMC(1):3</a:t>
              </a:r>
            </a:p>
          </p:txBody>
        </p:sp>
      </p:grpSp>
      <p:grpSp>
        <p:nvGrpSpPr>
          <p:cNvPr id="161867" name="Group 101"/>
          <p:cNvGrpSpPr>
            <a:grpSpLocks/>
          </p:cNvGrpSpPr>
          <p:nvPr/>
        </p:nvGrpSpPr>
        <p:grpSpPr bwMode="auto">
          <a:xfrm>
            <a:off x="5291138" y="3505200"/>
            <a:ext cx="788987" cy="561975"/>
            <a:chOff x="4014" y="1214"/>
            <a:chExt cx="497" cy="354"/>
          </a:xfrm>
        </p:grpSpPr>
        <p:sp>
          <p:nvSpPr>
            <p:cNvPr id="161913" name="Text Box 102"/>
            <p:cNvSpPr txBox="1">
              <a:spLocks noChangeArrowheads="1"/>
            </p:cNvSpPr>
            <p:nvPr/>
          </p:nvSpPr>
          <p:spPr bwMode="auto">
            <a:xfrm>
              <a:off x="4014" y="1214"/>
              <a:ext cx="481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MAIN   :0</a:t>
              </a:r>
            </a:p>
          </p:txBody>
        </p:sp>
        <p:sp>
          <p:nvSpPr>
            <p:cNvPr id="161914" name="Text Box 103"/>
            <p:cNvSpPr txBox="1">
              <a:spLocks noChangeArrowheads="1"/>
            </p:cNvSpPr>
            <p:nvPr/>
          </p:nvSpPr>
          <p:spPr bwMode="auto">
            <a:xfrm>
              <a:off x="4014" y="1308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RMC(0):0</a:t>
              </a:r>
            </a:p>
          </p:txBody>
        </p:sp>
        <p:sp>
          <p:nvSpPr>
            <p:cNvPr id="161915" name="Text Box 104"/>
            <p:cNvSpPr txBox="1">
              <a:spLocks noChangeArrowheads="1"/>
            </p:cNvSpPr>
            <p:nvPr/>
          </p:nvSpPr>
          <p:spPr bwMode="auto">
            <a:xfrm>
              <a:off x="4014" y="1404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RMC(1):0</a:t>
              </a:r>
            </a:p>
          </p:txBody>
        </p:sp>
      </p:grpSp>
      <p:grpSp>
        <p:nvGrpSpPr>
          <p:cNvPr id="161868" name="Group 105"/>
          <p:cNvGrpSpPr>
            <a:grpSpLocks/>
          </p:cNvGrpSpPr>
          <p:nvPr/>
        </p:nvGrpSpPr>
        <p:grpSpPr bwMode="auto">
          <a:xfrm>
            <a:off x="6094413" y="3505200"/>
            <a:ext cx="788987" cy="561975"/>
            <a:chOff x="4014" y="1214"/>
            <a:chExt cx="497" cy="354"/>
          </a:xfrm>
        </p:grpSpPr>
        <p:sp>
          <p:nvSpPr>
            <p:cNvPr id="161910" name="Text Box 106"/>
            <p:cNvSpPr txBox="1">
              <a:spLocks noChangeArrowheads="1"/>
            </p:cNvSpPr>
            <p:nvPr/>
          </p:nvSpPr>
          <p:spPr bwMode="auto">
            <a:xfrm>
              <a:off x="4014" y="1214"/>
              <a:ext cx="481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MAIN   :1</a:t>
              </a:r>
            </a:p>
          </p:txBody>
        </p:sp>
        <p:sp>
          <p:nvSpPr>
            <p:cNvPr id="161911" name="Text Box 107"/>
            <p:cNvSpPr txBox="1">
              <a:spLocks noChangeArrowheads="1"/>
            </p:cNvSpPr>
            <p:nvPr/>
          </p:nvSpPr>
          <p:spPr bwMode="auto">
            <a:xfrm>
              <a:off x="4014" y="1308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RMC(0):1</a:t>
              </a:r>
            </a:p>
          </p:txBody>
        </p:sp>
        <p:sp>
          <p:nvSpPr>
            <p:cNvPr id="161912" name="Text Box 108"/>
            <p:cNvSpPr txBox="1">
              <a:spLocks noChangeArrowheads="1"/>
            </p:cNvSpPr>
            <p:nvPr/>
          </p:nvSpPr>
          <p:spPr bwMode="auto">
            <a:xfrm>
              <a:off x="4014" y="1404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RMC(1):0</a:t>
              </a:r>
            </a:p>
          </p:txBody>
        </p:sp>
      </p:grpSp>
      <p:grpSp>
        <p:nvGrpSpPr>
          <p:cNvPr id="161869" name="Group 109"/>
          <p:cNvGrpSpPr>
            <a:grpSpLocks/>
          </p:cNvGrpSpPr>
          <p:nvPr/>
        </p:nvGrpSpPr>
        <p:grpSpPr bwMode="auto">
          <a:xfrm>
            <a:off x="6875463" y="3505200"/>
            <a:ext cx="788987" cy="561975"/>
            <a:chOff x="4014" y="1214"/>
            <a:chExt cx="497" cy="354"/>
          </a:xfrm>
        </p:grpSpPr>
        <p:sp>
          <p:nvSpPr>
            <p:cNvPr id="161907" name="Text Box 110"/>
            <p:cNvSpPr txBox="1">
              <a:spLocks noChangeArrowheads="1"/>
            </p:cNvSpPr>
            <p:nvPr/>
          </p:nvSpPr>
          <p:spPr bwMode="auto">
            <a:xfrm>
              <a:off x="4014" y="1214"/>
              <a:ext cx="481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MAIN   :2</a:t>
              </a:r>
            </a:p>
          </p:txBody>
        </p:sp>
        <p:sp>
          <p:nvSpPr>
            <p:cNvPr id="161908" name="Text Box 111"/>
            <p:cNvSpPr txBox="1">
              <a:spLocks noChangeArrowheads="1"/>
            </p:cNvSpPr>
            <p:nvPr/>
          </p:nvSpPr>
          <p:spPr bwMode="auto">
            <a:xfrm>
              <a:off x="4014" y="1308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RMC(0):1</a:t>
              </a:r>
            </a:p>
          </p:txBody>
        </p:sp>
        <p:sp>
          <p:nvSpPr>
            <p:cNvPr id="161909" name="Text Box 112"/>
            <p:cNvSpPr txBox="1">
              <a:spLocks noChangeArrowheads="1"/>
            </p:cNvSpPr>
            <p:nvPr/>
          </p:nvSpPr>
          <p:spPr bwMode="auto">
            <a:xfrm>
              <a:off x="4014" y="1404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RMC(1):1</a:t>
              </a:r>
            </a:p>
          </p:txBody>
        </p:sp>
      </p:grpSp>
      <p:grpSp>
        <p:nvGrpSpPr>
          <p:cNvPr id="161870" name="Group 113"/>
          <p:cNvGrpSpPr>
            <a:grpSpLocks/>
          </p:cNvGrpSpPr>
          <p:nvPr/>
        </p:nvGrpSpPr>
        <p:grpSpPr bwMode="auto">
          <a:xfrm>
            <a:off x="7662863" y="3505200"/>
            <a:ext cx="788987" cy="561975"/>
            <a:chOff x="4014" y="1214"/>
            <a:chExt cx="497" cy="354"/>
          </a:xfrm>
        </p:grpSpPr>
        <p:sp>
          <p:nvSpPr>
            <p:cNvPr id="161904" name="Text Box 114"/>
            <p:cNvSpPr txBox="1">
              <a:spLocks noChangeArrowheads="1"/>
            </p:cNvSpPr>
            <p:nvPr/>
          </p:nvSpPr>
          <p:spPr bwMode="auto">
            <a:xfrm>
              <a:off x="4014" y="1214"/>
              <a:ext cx="481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MAIN   :3</a:t>
              </a:r>
            </a:p>
          </p:txBody>
        </p:sp>
        <p:sp>
          <p:nvSpPr>
            <p:cNvPr id="161905" name="Text Box 115"/>
            <p:cNvSpPr txBox="1">
              <a:spLocks noChangeArrowheads="1"/>
            </p:cNvSpPr>
            <p:nvPr/>
          </p:nvSpPr>
          <p:spPr bwMode="auto">
            <a:xfrm>
              <a:off x="4014" y="1308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RMC(0):0</a:t>
              </a:r>
            </a:p>
          </p:txBody>
        </p:sp>
        <p:sp>
          <p:nvSpPr>
            <p:cNvPr id="161906" name="Text Box 116"/>
            <p:cNvSpPr txBox="1">
              <a:spLocks noChangeArrowheads="1"/>
            </p:cNvSpPr>
            <p:nvPr/>
          </p:nvSpPr>
          <p:spPr bwMode="auto">
            <a:xfrm>
              <a:off x="4014" y="1404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RMC(1):0</a:t>
              </a:r>
            </a:p>
          </p:txBody>
        </p:sp>
      </p:grpSp>
      <p:grpSp>
        <p:nvGrpSpPr>
          <p:cNvPr id="161871" name="Group 117"/>
          <p:cNvGrpSpPr>
            <a:grpSpLocks/>
          </p:cNvGrpSpPr>
          <p:nvPr/>
        </p:nvGrpSpPr>
        <p:grpSpPr bwMode="auto">
          <a:xfrm>
            <a:off x="5316538" y="4714875"/>
            <a:ext cx="788987" cy="561975"/>
            <a:chOff x="4014" y="1214"/>
            <a:chExt cx="497" cy="354"/>
          </a:xfrm>
        </p:grpSpPr>
        <p:sp>
          <p:nvSpPr>
            <p:cNvPr id="161901" name="Text Box 118"/>
            <p:cNvSpPr txBox="1">
              <a:spLocks noChangeArrowheads="1"/>
            </p:cNvSpPr>
            <p:nvPr/>
          </p:nvSpPr>
          <p:spPr bwMode="auto">
            <a:xfrm>
              <a:off x="4014" y="1214"/>
              <a:ext cx="481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MAIN   :0</a:t>
              </a:r>
            </a:p>
          </p:txBody>
        </p:sp>
        <p:sp>
          <p:nvSpPr>
            <p:cNvPr id="161902" name="Text Box 119"/>
            <p:cNvSpPr txBox="1">
              <a:spLocks noChangeArrowheads="1"/>
            </p:cNvSpPr>
            <p:nvPr/>
          </p:nvSpPr>
          <p:spPr bwMode="auto">
            <a:xfrm>
              <a:off x="4014" y="1308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RMC(0):1</a:t>
              </a:r>
            </a:p>
          </p:txBody>
        </p:sp>
        <p:sp>
          <p:nvSpPr>
            <p:cNvPr id="161903" name="Text Box 120"/>
            <p:cNvSpPr txBox="1">
              <a:spLocks noChangeArrowheads="1"/>
            </p:cNvSpPr>
            <p:nvPr/>
          </p:nvSpPr>
          <p:spPr bwMode="auto">
            <a:xfrm>
              <a:off x="4014" y="1404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RMC(1):2</a:t>
              </a:r>
            </a:p>
          </p:txBody>
        </p:sp>
      </p:grpSp>
      <p:grpSp>
        <p:nvGrpSpPr>
          <p:cNvPr id="161872" name="Group 121"/>
          <p:cNvGrpSpPr>
            <a:grpSpLocks/>
          </p:cNvGrpSpPr>
          <p:nvPr/>
        </p:nvGrpSpPr>
        <p:grpSpPr bwMode="auto">
          <a:xfrm>
            <a:off x="6094413" y="4714875"/>
            <a:ext cx="788987" cy="561975"/>
            <a:chOff x="4014" y="1214"/>
            <a:chExt cx="497" cy="354"/>
          </a:xfrm>
        </p:grpSpPr>
        <p:sp>
          <p:nvSpPr>
            <p:cNvPr id="161898" name="Text Box 122"/>
            <p:cNvSpPr txBox="1">
              <a:spLocks noChangeArrowheads="1"/>
            </p:cNvSpPr>
            <p:nvPr/>
          </p:nvSpPr>
          <p:spPr bwMode="auto">
            <a:xfrm>
              <a:off x="4014" y="1214"/>
              <a:ext cx="481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MAIN   :1</a:t>
              </a:r>
            </a:p>
          </p:txBody>
        </p:sp>
        <p:sp>
          <p:nvSpPr>
            <p:cNvPr id="161899" name="Text Box 123"/>
            <p:cNvSpPr txBox="1">
              <a:spLocks noChangeArrowheads="1"/>
            </p:cNvSpPr>
            <p:nvPr/>
          </p:nvSpPr>
          <p:spPr bwMode="auto">
            <a:xfrm>
              <a:off x="4014" y="1308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RMC(0):1</a:t>
              </a:r>
            </a:p>
          </p:txBody>
        </p:sp>
        <p:sp>
          <p:nvSpPr>
            <p:cNvPr id="161900" name="Text Box 124"/>
            <p:cNvSpPr txBox="1">
              <a:spLocks noChangeArrowheads="1"/>
            </p:cNvSpPr>
            <p:nvPr/>
          </p:nvSpPr>
          <p:spPr bwMode="auto">
            <a:xfrm>
              <a:off x="4014" y="1404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RMC(1):3</a:t>
              </a:r>
            </a:p>
          </p:txBody>
        </p:sp>
      </p:grpSp>
      <p:grpSp>
        <p:nvGrpSpPr>
          <p:cNvPr id="161873" name="Group 125"/>
          <p:cNvGrpSpPr>
            <a:grpSpLocks/>
          </p:cNvGrpSpPr>
          <p:nvPr/>
        </p:nvGrpSpPr>
        <p:grpSpPr bwMode="auto">
          <a:xfrm>
            <a:off x="6875463" y="4714875"/>
            <a:ext cx="788987" cy="561975"/>
            <a:chOff x="4014" y="1214"/>
            <a:chExt cx="497" cy="354"/>
          </a:xfrm>
        </p:grpSpPr>
        <p:sp>
          <p:nvSpPr>
            <p:cNvPr id="161895" name="Text Box 126"/>
            <p:cNvSpPr txBox="1">
              <a:spLocks noChangeArrowheads="1"/>
            </p:cNvSpPr>
            <p:nvPr/>
          </p:nvSpPr>
          <p:spPr bwMode="auto">
            <a:xfrm>
              <a:off x="4014" y="1214"/>
              <a:ext cx="481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MAIN   :2</a:t>
              </a:r>
            </a:p>
          </p:txBody>
        </p:sp>
        <p:sp>
          <p:nvSpPr>
            <p:cNvPr id="161896" name="Text Box 127"/>
            <p:cNvSpPr txBox="1">
              <a:spLocks noChangeArrowheads="1"/>
            </p:cNvSpPr>
            <p:nvPr/>
          </p:nvSpPr>
          <p:spPr bwMode="auto">
            <a:xfrm>
              <a:off x="4014" y="1308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RMC(0):1</a:t>
              </a:r>
            </a:p>
          </p:txBody>
        </p:sp>
        <p:sp>
          <p:nvSpPr>
            <p:cNvPr id="161897" name="Text Box 128"/>
            <p:cNvSpPr txBox="1">
              <a:spLocks noChangeArrowheads="1"/>
            </p:cNvSpPr>
            <p:nvPr/>
          </p:nvSpPr>
          <p:spPr bwMode="auto">
            <a:xfrm>
              <a:off x="4014" y="1404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RMC(1):4</a:t>
              </a:r>
            </a:p>
          </p:txBody>
        </p:sp>
      </p:grpSp>
      <p:grpSp>
        <p:nvGrpSpPr>
          <p:cNvPr id="161874" name="Group 129"/>
          <p:cNvGrpSpPr>
            <a:grpSpLocks/>
          </p:cNvGrpSpPr>
          <p:nvPr/>
        </p:nvGrpSpPr>
        <p:grpSpPr bwMode="auto">
          <a:xfrm>
            <a:off x="7662863" y="4714875"/>
            <a:ext cx="788987" cy="561975"/>
            <a:chOff x="4014" y="1214"/>
            <a:chExt cx="497" cy="354"/>
          </a:xfrm>
        </p:grpSpPr>
        <p:sp>
          <p:nvSpPr>
            <p:cNvPr id="161892" name="Text Box 130"/>
            <p:cNvSpPr txBox="1">
              <a:spLocks noChangeArrowheads="1"/>
            </p:cNvSpPr>
            <p:nvPr/>
          </p:nvSpPr>
          <p:spPr bwMode="auto">
            <a:xfrm>
              <a:off x="4014" y="1214"/>
              <a:ext cx="481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MAIN   :3</a:t>
              </a:r>
            </a:p>
          </p:txBody>
        </p:sp>
        <p:sp>
          <p:nvSpPr>
            <p:cNvPr id="161893" name="Text Box 131"/>
            <p:cNvSpPr txBox="1">
              <a:spLocks noChangeArrowheads="1"/>
            </p:cNvSpPr>
            <p:nvPr/>
          </p:nvSpPr>
          <p:spPr bwMode="auto">
            <a:xfrm>
              <a:off x="4014" y="1308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RMC(0):1</a:t>
              </a:r>
            </a:p>
          </p:txBody>
        </p:sp>
        <p:sp>
          <p:nvSpPr>
            <p:cNvPr id="161894" name="Text Box 132"/>
            <p:cNvSpPr txBox="1">
              <a:spLocks noChangeArrowheads="1"/>
            </p:cNvSpPr>
            <p:nvPr/>
          </p:nvSpPr>
          <p:spPr bwMode="auto">
            <a:xfrm>
              <a:off x="4014" y="1404"/>
              <a:ext cx="49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100" b="1">
                  <a:latin typeface="Arial Unicode MS" pitchFamily="34" charset="-128"/>
                  <a:cs typeface="Times New Roman" pitchFamily="18" charset="0"/>
                </a:rPr>
                <a:t>RMC(1):5</a:t>
              </a:r>
            </a:p>
          </p:txBody>
        </p:sp>
      </p:grpSp>
      <p:pic>
        <p:nvPicPr>
          <p:cNvPr id="161875" name="Picture 133" descr="DVMP2실외기_3"/>
          <p:cNvPicPr>
            <a:picLocks noChangeAspect="1" noChangeArrowheads="1"/>
          </p:cNvPicPr>
          <p:nvPr/>
        </p:nvPicPr>
        <p:blipFill>
          <a:blip r:embed="rId6">
            <a:lum bright="-10000" contrast="10000"/>
          </a:blip>
          <a:srcRect/>
          <a:stretch>
            <a:fillRect/>
          </a:stretch>
        </p:blipFill>
        <p:spPr bwMode="auto">
          <a:xfrm>
            <a:off x="4687888" y="1449388"/>
            <a:ext cx="51911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76" name="Picture 134" descr="DVMP2실외기_3"/>
          <p:cNvPicPr>
            <a:picLocks noChangeAspect="1" noChangeArrowheads="1"/>
          </p:cNvPicPr>
          <p:nvPr/>
        </p:nvPicPr>
        <p:blipFill>
          <a:blip r:embed="rId6">
            <a:lum bright="-10000" contrast="10000"/>
          </a:blip>
          <a:srcRect/>
          <a:stretch>
            <a:fillRect/>
          </a:stretch>
        </p:blipFill>
        <p:spPr bwMode="auto">
          <a:xfrm>
            <a:off x="4687888" y="2627313"/>
            <a:ext cx="51911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77" name="Picture 135" descr="DVMP2실외기_3"/>
          <p:cNvPicPr>
            <a:picLocks noChangeAspect="1" noChangeArrowheads="1"/>
          </p:cNvPicPr>
          <p:nvPr/>
        </p:nvPicPr>
        <p:blipFill>
          <a:blip r:embed="rId6">
            <a:lum bright="-10000" contrast="10000"/>
          </a:blip>
          <a:srcRect/>
          <a:stretch>
            <a:fillRect/>
          </a:stretch>
        </p:blipFill>
        <p:spPr bwMode="auto">
          <a:xfrm>
            <a:off x="4687888" y="4967288"/>
            <a:ext cx="51911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78" name="Picture 136" descr="DVMP2실외기_3"/>
          <p:cNvPicPr>
            <a:picLocks noChangeAspect="1" noChangeArrowheads="1"/>
          </p:cNvPicPr>
          <p:nvPr/>
        </p:nvPicPr>
        <p:blipFill>
          <a:blip r:embed="rId6">
            <a:lum bright="-10000" contrast="10000"/>
          </a:blip>
          <a:srcRect/>
          <a:stretch>
            <a:fillRect/>
          </a:stretch>
        </p:blipFill>
        <p:spPr bwMode="auto">
          <a:xfrm>
            <a:off x="4687888" y="3779838"/>
            <a:ext cx="51911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79" name="Rectangle 137"/>
          <p:cNvSpPr>
            <a:spLocks noChangeArrowheads="1"/>
          </p:cNvSpPr>
          <p:nvPr/>
        </p:nvSpPr>
        <p:spPr bwMode="auto">
          <a:xfrm>
            <a:off x="684213" y="2636838"/>
            <a:ext cx="2016125" cy="1800225"/>
          </a:xfrm>
          <a:prstGeom prst="rect">
            <a:avLst/>
          </a:prstGeom>
          <a:solidFill>
            <a:srgbClr val="0000FF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ko-KR" b="1">
              <a:latin typeface="Arial Unicode MS" pitchFamily="34" charset="-128"/>
            </a:endParaRPr>
          </a:p>
        </p:txBody>
      </p:sp>
      <p:sp>
        <p:nvSpPr>
          <p:cNvPr id="161880" name="Text Box 138"/>
          <p:cNvSpPr txBox="1">
            <a:spLocks noChangeArrowheads="1"/>
          </p:cNvSpPr>
          <p:nvPr/>
        </p:nvSpPr>
        <p:spPr bwMode="auto">
          <a:xfrm>
            <a:off x="795338" y="2681288"/>
            <a:ext cx="15795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b="1">
                <a:solidFill>
                  <a:schemeClr val="bg1"/>
                </a:solidFill>
                <a:latin typeface="Arial Unicode MS" pitchFamily="34" charset="-128"/>
                <a:cs typeface="Times New Roman" pitchFamily="18" charset="0"/>
              </a:rPr>
              <a:t>Локальное </a:t>
            </a:r>
            <a:r>
              <a:rPr lang="ru-RU" altLang="ko-KR" b="1">
                <a:solidFill>
                  <a:schemeClr val="bg1"/>
                </a:solidFill>
                <a:cs typeface="Times New Roman" pitchFamily="18" charset="0"/>
              </a:rPr>
              <a:t>управление</a:t>
            </a:r>
            <a:endParaRPr lang="en-US" altLang="ko-KR" b="1">
              <a:solidFill>
                <a:schemeClr val="bg1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61881" name="Text Box 139"/>
          <p:cNvSpPr txBox="1">
            <a:spLocks noChangeArrowheads="1"/>
          </p:cNvSpPr>
          <p:nvPr/>
        </p:nvSpPr>
        <p:spPr bwMode="auto">
          <a:xfrm>
            <a:off x="1763713" y="3116263"/>
            <a:ext cx="719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  <a:cs typeface="Times New Roman" pitchFamily="18" charset="0"/>
              </a:rPr>
              <a:t>K3:OFF</a:t>
            </a:r>
          </a:p>
          <a:p>
            <a:pPr algn="l"/>
            <a:r>
              <a:rPr lang="en-US" altLang="ko-KR" sz="1200" b="1">
                <a:latin typeface="Arial Unicode MS" pitchFamily="34" charset="-128"/>
                <a:cs typeface="Times New Roman" pitchFamily="18" charset="0"/>
              </a:rPr>
              <a:t>K4</a:t>
            </a:r>
            <a:r>
              <a:rPr lang="en-US" altLang="ko-KR" sz="1200" b="1">
                <a:latin typeface="Arial Unicode MS" pitchFamily="34" charset="-128"/>
                <a:cs typeface="Times New Roman" pitchFamily="18" charset="0"/>
                <a:sym typeface="Wingdings" pitchFamily="2" charset="2"/>
              </a:rPr>
              <a:t>:ON</a:t>
            </a:r>
            <a:endParaRPr lang="en-US" altLang="ko-KR" sz="12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472204" name="Line 140"/>
          <p:cNvSpPr>
            <a:spLocks noChangeShapeType="1"/>
          </p:cNvSpPr>
          <p:nvPr/>
        </p:nvSpPr>
        <p:spPr bwMode="auto">
          <a:xfrm flipH="1" flipV="1">
            <a:off x="2413000" y="3862388"/>
            <a:ext cx="2016125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205" name="Line 141"/>
          <p:cNvSpPr>
            <a:spLocks noChangeShapeType="1"/>
          </p:cNvSpPr>
          <p:nvPr/>
        </p:nvSpPr>
        <p:spPr bwMode="auto">
          <a:xfrm flipH="1" flipV="1">
            <a:off x="4213225" y="1844675"/>
            <a:ext cx="215900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206" name="Line 142"/>
          <p:cNvSpPr>
            <a:spLocks noChangeShapeType="1"/>
          </p:cNvSpPr>
          <p:nvPr/>
        </p:nvSpPr>
        <p:spPr bwMode="auto">
          <a:xfrm flipH="1">
            <a:off x="4429125" y="1844675"/>
            <a:ext cx="0" cy="1296988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207" name="Line 143"/>
          <p:cNvSpPr>
            <a:spLocks noChangeShapeType="1"/>
          </p:cNvSpPr>
          <p:nvPr/>
        </p:nvSpPr>
        <p:spPr bwMode="auto">
          <a:xfrm>
            <a:off x="4213225" y="3143250"/>
            <a:ext cx="215900" cy="14287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208" name="Line 144"/>
          <p:cNvSpPr>
            <a:spLocks noChangeShapeType="1"/>
          </p:cNvSpPr>
          <p:nvPr/>
        </p:nvSpPr>
        <p:spPr bwMode="auto">
          <a:xfrm>
            <a:off x="4213225" y="3141663"/>
            <a:ext cx="215900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209" name="Line 145"/>
          <p:cNvSpPr>
            <a:spLocks noChangeShapeType="1"/>
          </p:cNvSpPr>
          <p:nvPr/>
        </p:nvSpPr>
        <p:spPr bwMode="auto">
          <a:xfrm flipH="1">
            <a:off x="4429125" y="3286125"/>
            <a:ext cx="0" cy="576263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2210" name="Line 146"/>
          <p:cNvSpPr>
            <a:spLocks noChangeShapeType="1"/>
          </p:cNvSpPr>
          <p:nvPr/>
        </p:nvSpPr>
        <p:spPr bwMode="auto">
          <a:xfrm flipH="1" flipV="1">
            <a:off x="1476375" y="3862388"/>
            <a:ext cx="360363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61889" name="Picture 147" descr="MCM-A202_Low해상도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1793875" y="3590925"/>
            <a:ext cx="638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90" name="Picture 148" descr="기능제어기-중문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5650" y="3522663"/>
            <a:ext cx="738188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2213" name="Text Box 149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  <p:sp>
        <p:nvSpPr>
          <p:cNvPr id="161943" name="Text Box 43"/>
          <p:cNvSpPr txBox="1">
            <a:spLocks noChangeArrowheads="1"/>
          </p:cNvSpPr>
          <p:nvPr/>
        </p:nvSpPr>
        <p:spPr bwMode="auto">
          <a:xfrm>
            <a:off x="493713" y="884238"/>
            <a:ext cx="7243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2000" b="1">
                <a:latin typeface="Arial Unicode MS" pitchFamily="34" charset="-128"/>
              </a:rPr>
              <a:t>S-NET mini: </a:t>
            </a:r>
            <a:r>
              <a:rPr lang="ru-RU" altLang="ko-KR" sz="2000" b="1">
                <a:latin typeface="Arial Unicode MS" pitchFamily="34" charset="-128"/>
              </a:rPr>
              <a:t>управление совместно с центральным </a:t>
            </a:r>
            <a:r>
              <a:rPr lang="ru-RU" altLang="ko-KR" sz="2000" b="1">
                <a:latin typeface="Arial" pitchFamily="34" charset="0"/>
              </a:rPr>
              <a:t>пультом</a:t>
            </a:r>
            <a:endParaRPr lang="en-US" altLang="ko-KR" sz="2000" b="1">
              <a:latin typeface="Arial Unicode MS" pitchFamily="34" charset="-128"/>
            </a:endParaRPr>
          </a:p>
        </p:txBody>
      </p:sp>
      <p:sp>
        <p:nvSpPr>
          <p:cNvPr id="161944" name="Text Box 138"/>
          <p:cNvSpPr txBox="1">
            <a:spLocks noChangeArrowheads="1"/>
          </p:cNvSpPr>
          <p:nvPr/>
        </p:nvSpPr>
        <p:spPr bwMode="auto">
          <a:xfrm>
            <a:off x="790575" y="4648200"/>
            <a:ext cx="15795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b="1">
                <a:solidFill>
                  <a:schemeClr val="bg1"/>
                </a:solidFill>
                <a:latin typeface="Arial Unicode MS" pitchFamily="34" charset="-128"/>
                <a:cs typeface="Times New Roman" pitchFamily="18" charset="0"/>
              </a:rPr>
              <a:t>Локальное </a:t>
            </a:r>
            <a:r>
              <a:rPr lang="ru-RU" altLang="ko-KR" b="1">
                <a:solidFill>
                  <a:schemeClr val="bg1"/>
                </a:solidFill>
                <a:cs typeface="Times New Roman" pitchFamily="18" charset="0"/>
              </a:rPr>
              <a:t>управление</a:t>
            </a:r>
            <a:endParaRPr lang="en-US" altLang="ko-KR" b="1">
              <a:solidFill>
                <a:schemeClr val="bg1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61945" name="AutoShape 54"/>
          <p:cNvSpPr>
            <a:spLocks noChangeArrowheads="1"/>
          </p:cNvSpPr>
          <p:nvPr/>
        </p:nvSpPr>
        <p:spPr bwMode="auto">
          <a:xfrm>
            <a:off x="4032250" y="2008188"/>
            <a:ext cx="215900" cy="215900"/>
          </a:xfrm>
          <a:prstGeom prst="bevel">
            <a:avLst>
              <a:gd name="adj" fmla="val 6616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200" b="1">
                <a:latin typeface="Arial Unicode MS" pitchFamily="34" charset="-128"/>
              </a:rPr>
              <a:t>2</a:t>
            </a:r>
          </a:p>
        </p:txBody>
      </p:sp>
      <p:sp>
        <p:nvSpPr>
          <p:cNvPr id="161946" name="AutoShape 55"/>
          <p:cNvSpPr>
            <a:spLocks noChangeArrowheads="1"/>
          </p:cNvSpPr>
          <p:nvPr/>
        </p:nvSpPr>
        <p:spPr bwMode="auto">
          <a:xfrm>
            <a:off x="4032250" y="3278188"/>
            <a:ext cx="215900" cy="215900"/>
          </a:xfrm>
          <a:prstGeom prst="bevel">
            <a:avLst>
              <a:gd name="adj" fmla="val 6616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200" b="1">
                <a:latin typeface="Arial Unicode MS" pitchFamily="34" charset="-128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Main화면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4038600"/>
            <a:ext cx="36734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19" name="Picture 3" descr="DMS_CAUR_IM 선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4016375"/>
            <a:ext cx="3671887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615950" y="877888"/>
            <a:ext cx="50212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000" b="1">
                <a:latin typeface="Arial Unicode MS" pitchFamily="34" charset="-128"/>
              </a:rPr>
              <a:t>Опрос системы с модулями интерфейса</a:t>
            </a:r>
            <a:endParaRPr lang="en-US" altLang="ko-KR" sz="2000" b="1">
              <a:latin typeface="Arial Unicode MS" pitchFamily="34" charset="-128"/>
              <a:cs typeface="Times New Roman" pitchFamily="18" charset="0"/>
            </a:endParaRPr>
          </a:p>
        </p:txBody>
      </p:sp>
      <p:pic>
        <p:nvPicPr>
          <p:cNvPr id="162822" name="Picture 6" descr="Main화면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417638"/>
            <a:ext cx="367347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2843213" y="2420938"/>
            <a:ext cx="433387" cy="503237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62824" name="Picture 8" descr="트래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8250" y="4346575"/>
            <a:ext cx="24765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5" name="Picture 9" descr="Main화면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1412875"/>
            <a:ext cx="36734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6" name="Rectangle 10"/>
          <p:cNvSpPr>
            <a:spLocks noChangeArrowheads="1"/>
          </p:cNvSpPr>
          <p:nvPr/>
        </p:nvSpPr>
        <p:spPr bwMode="auto">
          <a:xfrm>
            <a:off x="1763713" y="4975225"/>
            <a:ext cx="647700" cy="360363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2827" name="Rectangle 11"/>
          <p:cNvSpPr>
            <a:spLocks noChangeArrowheads="1"/>
          </p:cNvSpPr>
          <p:nvPr/>
        </p:nvSpPr>
        <p:spPr bwMode="auto">
          <a:xfrm>
            <a:off x="5580063" y="2420938"/>
            <a:ext cx="433387" cy="503237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2828" name="Rectangle 12"/>
          <p:cNvSpPr>
            <a:spLocks noChangeArrowheads="1"/>
          </p:cNvSpPr>
          <p:nvPr/>
        </p:nvSpPr>
        <p:spPr bwMode="auto">
          <a:xfrm>
            <a:off x="6305550" y="5124450"/>
            <a:ext cx="457200" cy="234950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2829" name="Oval 13"/>
          <p:cNvSpPr>
            <a:spLocks noChangeArrowheads="1"/>
          </p:cNvSpPr>
          <p:nvPr/>
        </p:nvSpPr>
        <p:spPr bwMode="auto">
          <a:xfrm>
            <a:off x="2887663" y="1989138"/>
            <a:ext cx="358775" cy="360362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800" b="1">
                <a:latin typeface="Arial Unicode MS" pitchFamily="34" charset="-128"/>
              </a:rPr>
              <a:t>1</a:t>
            </a:r>
          </a:p>
        </p:txBody>
      </p:sp>
      <p:sp>
        <p:nvSpPr>
          <p:cNvPr id="162830" name="Oval 14"/>
          <p:cNvSpPr>
            <a:spLocks noChangeArrowheads="1"/>
          </p:cNvSpPr>
          <p:nvPr/>
        </p:nvSpPr>
        <p:spPr bwMode="auto">
          <a:xfrm>
            <a:off x="1331913" y="4975225"/>
            <a:ext cx="358775" cy="360363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800" b="1">
                <a:latin typeface="Arial Unicode MS" pitchFamily="34" charset="-128"/>
              </a:rPr>
              <a:t>2</a:t>
            </a:r>
          </a:p>
        </p:txBody>
      </p:sp>
      <p:sp>
        <p:nvSpPr>
          <p:cNvPr id="162831" name="Oval 15"/>
          <p:cNvSpPr>
            <a:spLocks noChangeArrowheads="1"/>
          </p:cNvSpPr>
          <p:nvPr/>
        </p:nvSpPr>
        <p:spPr bwMode="auto">
          <a:xfrm>
            <a:off x="5622925" y="1989138"/>
            <a:ext cx="358775" cy="360362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800" b="1">
                <a:latin typeface="Arial Unicode MS" pitchFamily="34" charset="-128"/>
              </a:rPr>
              <a:t>3</a:t>
            </a:r>
          </a:p>
        </p:txBody>
      </p:sp>
      <p:sp>
        <p:nvSpPr>
          <p:cNvPr id="162832" name="Oval 16"/>
          <p:cNvSpPr>
            <a:spLocks noChangeArrowheads="1"/>
          </p:cNvSpPr>
          <p:nvPr/>
        </p:nvSpPr>
        <p:spPr bwMode="auto">
          <a:xfrm>
            <a:off x="6357938" y="4714875"/>
            <a:ext cx="358775" cy="360363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800" b="1">
                <a:latin typeface="Arial Unicode MS" pitchFamily="34" charset="-128"/>
              </a:rPr>
              <a:t>4</a:t>
            </a:r>
          </a:p>
        </p:txBody>
      </p:sp>
      <p:sp>
        <p:nvSpPr>
          <p:cNvPr id="473105" name="Text Box 17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  <p:sp>
        <p:nvSpPr>
          <p:cNvPr id="162835" name="AutoShape 17"/>
          <p:cNvSpPr>
            <a:spLocks noChangeArrowheads="1"/>
          </p:cNvSpPr>
          <p:nvPr/>
        </p:nvSpPr>
        <p:spPr bwMode="auto">
          <a:xfrm>
            <a:off x="1770063" y="3573463"/>
            <a:ext cx="2549525" cy="327025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ru-RU" altLang="ko-KR" b="1">
                <a:solidFill>
                  <a:srgbClr val="000099"/>
                </a:solidFill>
                <a:latin typeface="Arial Unicode MS" pitchFamily="34" charset="-128"/>
              </a:rPr>
              <a:t>Нажать</a:t>
            </a:r>
            <a:r>
              <a:rPr kumimoji="0" lang="en-US" altLang="ko-KR" b="1">
                <a:latin typeface="Arial Unicode MS" pitchFamily="34" charset="-128"/>
              </a:rPr>
              <a:t> System management</a:t>
            </a:r>
          </a:p>
        </p:txBody>
      </p:sp>
      <p:sp>
        <p:nvSpPr>
          <p:cNvPr id="162836" name="AutoShape 18"/>
          <p:cNvSpPr>
            <a:spLocks noChangeArrowheads="1"/>
          </p:cNvSpPr>
          <p:nvPr/>
        </p:nvSpPr>
        <p:spPr bwMode="auto">
          <a:xfrm>
            <a:off x="558800" y="6308725"/>
            <a:ext cx="3762375" cy="327025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ru-RU" altLang="ko-KR" b="1">
                <a:solidFill>
                  <a:srgbClr val="000099"/>
                </a:solidFill>
                <a:latin typeface="Arial Unicode MS" pitchFamily="34" charset="-128"/>
              </a:rPr>
              <a:t>Выбрать</a:t>
            </a:r>
            <a:r>
              <a:rPr kumimoji="0" lang="en-US" altLang="ko-KR" b="1">
                <a:latin typeface="Arial Unicode MS" pitchFamily="34" charset="-128"/>
              </a:rPr>
              <a:t> Centralized controller &amp; Transmitter</a:t>
            </a:r>
          </a:p>
        </p:txBody>
      </p:sp>
      <p:sp>
        <p:nvSpPr>
          <p:cNvPr id="162837" name="AutoShape 19"/>
          <p:cNvSpPr>
            <a:spLocks noChangeArrowheads="1"/>
          </p:cNvSpPr>
          <p:nvPr/>
        </p:nvSpPr>
        <p:spPr bwMode="auto">
          <a:xfrm>
            <a:off x="5483225" y="3573463"/>
            <a:ext cx="1554163" cy="327025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ru-RU" altLang="ko-KR" b="1">
                <a:solidFill>
                  <a:srgbClr val="000099"/>
                </a:solidFill>
                <a:latin typeface="Arial Unicode MS" pitchFamily="34" charset="-128"/>
              </a:rPr>
              <a:t>Нажать</a:t>
            </a:r>
            <a:r>
              <a:rPr kumimoji="0" lang="en-US" altLang="ko-KR" b="1">
                <a:latin typeface="Arial Unicode MS" pitchFamily="34" charset="-128"/>
              </a:rPr>
              <a:t> Tracking</a:t>
            </a:r>
          </a:p>
        </p:txBody>
      </p:sp>
      <p:sp>
        <p:nvSpPr>
          <p:cNvPr id="162838" name="AutoShape 20"/>
          <p:cNvSpPr>
            <a:spLocks noChangeArrowheads="1"/>
          </p:cNvSpPr>
          <p:nvPr/>
        </p:nvSpPr>
        <p:spPr bwMode="auto">
          <a:xfrm>
            <a:off x="5610225" y="6308725"/>
            <a:ext cx="1870075" cy="327025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ru-RU" altLang="ko-KR" b="1">
                <a:solidFill>
                  <a:srgbClr val="000099"/>
                </a:solidFill>
                <a:latin typeface="Arial Unicode MS" pitchFamily="34" charset="-128"/>
              </a:rPr>
              <a:t>Выбрать</a:t>
            </a:r>
            <a:r>
              <a:rPr kumimoji="0" lang="en-US" altLang="ko-KR" b="1">
                <a:latin typeface="Arial Unicode MS" pitchFamily="34" charset="-128"/>
              </a:rPr>
              <a:t> Transmitter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MCM-A202 뒷면사진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6988" y="3689350"/>
            <a:ext cx="159861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3" name="Line 3"/>
          <p:cNvSpPr>
            <a:spLocks noChangeShapeType="1"/>
          </p:cNvSpPr>
          <p:nvPr/>
        </p:nvSpPr>
        <p:spPr bwMode="auto">
          <a:xfrm flipV="1">
            <a:off x="4195763" y="4984750"/>
            <a:ext cx="0" cy="6492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63844" name="Group 4"/>
          <p:cNvGrpSpPr>
            <a:grpSpLocks noChangeAspect="1"/>
          </p:cNvGrpSpPr>
          <p:nvPr/>
        </p:nvGrpSpPr>
        <p:grpSpPr bwMode="auto">
          <a:xfrm>
            <a:off x="4137025" y="4824413"/>
            <a:ext cx="112713" cy="190500"/>
            <a:chOff x="2562" y="2387"/>
            <a:chExt cx="181" cy="299"/>
          </a:xfrm>
        </p:grpSpPr>
        <p:sp>
          <p:nvSpPr>
            <p:cNvPr id="163959" name="Rectangle 5"/>
            <p:cNvSpPr>
              <a:spLocks noChangeAspect="1" noChangeArrowheads="1"/>
            </p:cNvSpPr>
            <p:nvPr/>
          </p:nvSpPr>
          <p:spPr bwMode="auto">
            <a:xfrm>
              <a:off x="2608" y="2550"/>
              <a:ext cx="91" cy="136"/>
            </a:xfrm>
            <a:prstGeom prst="rect">
              <a:avLst/>
            </a:prstGeom>
            <a:solidFill>
              <a:srgbClr val="0000FF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grpSp>
          <p:nvGrpSpPr>
            <p:cNvPr id="163960" name="Group 6"/>
            <p:cNvGrpSpPr>
              <a:grpSpLocks noChangeAspect="1"/>
            </p:cNvGrpSpPr>
            <p:nvPr/>
          </p:nvGrpSpPr>
          <p:grpSpPr bwMode="auto">
            <a:xfrm>
              <a:off x="2562" y="2387"/>
              <a:ext cx="181" cy="182"/>
              <a:chOff x="2336" y="2296"/>
              <a:chExt cx="226" cy="227"/>
            </a:xfrm>
          </p:grpSpPr>
          <p:sp>
            <p:nvSpPr>
              <p:cNvPr id="163961" name="Oval 7"/>
              <p:cNvSpPr>
                <a:spLocks noChangeAspect="1" noChangeArrowheads="1"/>
              </p:cNvSpPr>
              <p:nvPr/>
            </p:nvSpPr>
            <p:spPr bwMode="auto">
              <a:xfrm>
                <a:off x="2336" y="2296"/>
                <a:ext cx="226" cy="227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latinLnBrk="0"/>
                <a:r>
                  <a:rPr kumimoji="0" lang="en-US" altLang="ko-KR" sz="1200" b="1">
                    <a:latin typeface="Arial Unicode MS" pitchFamily="34" charset="-128"/>
                  </a:rPr>
                  <a:t>`</a:t>
                </a:r>
              </a:p>
            </p:txBody>
          </p:sp>
          <p:sp>
            <p:nvSpPr>
              <p:cNvPr id="163962" name="Oval 8"/>
              <p:cNvSpPr>
                <a:spLocks noChangeAspect="1" noChangeArrowheads="1"/>
              </p:cNvSpPr>
              <p:nvPr/>
            </p:nvSpPr>
            <p:spPr bwMode="auto">
              <a:xfrm>
                <a:off x="2381" y="2341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</p:grpSp>
      </p:grpSp>
      <p:grpSp>
        <p:nvGrpSpPr>
          <p:cNvPr id="163845" name="Group 9"/>
          <p:cNvGrpSpPr>
            <a:grpSpLocks noChangeAspect="1"/>
          </p:cNvGrpSpPr>
          <p:nvPr/>
        </p:nvGrpSpPr>
        <p:grpSpPr bwMode="auto">
          <a:xfrm>
            <a:off x="4264025" y="4826000"/>
            <a:ext cx="112713" cy="190500"/>
            <a:chOff x="2562" y="2387"/>
            <a:chExt cx="181" cy="299"/>
          </a:xfrm>
        </p:grpSpPr>
        <p:sp>
          <p:nvSpPr>
            <p:cNvPr id="163955" name="Rectangle 10"/>
            <p:cNvSpPr>
              <a:spLocks noChangeAspect="1" noChangeArrowheads="1"/>
            </p:cNvSpPr>
            <p:nvPr/>
          </p:nvSpPr>
          <p:spPr bwMode="auto">
            <a:xfrm>
              <a:off x="2608" y="2550"/>
              <a:ext cx="91" cy="136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grpSp>
          <p:nvGrpSpPr>
            <p:cNvPr id="163956" name="Group 11"/>
            <p:cNvGrpSpPr>
              <a:grpSpLocks noChangeAspect="1"/>
            </p:cNvGrpSpPr>
            <p:nvPr/>
          </p:nvGrpSpPr>
          <p:grpSpPr bwMode="auto">
            <a:xfrm>
              <a:off x="2562" y="2387"/>
              <a:ext cx="181" cy="182"/>
              <a:chOff x="2336" y="2296"/>
              <a:chExt cx="226" cy="227"/>
            </a:xfrm>
          </p:grpSpPr>
          <p:sp>
            <p:nvSpPr>
              <p:cNvPr id="163957" name="Oval 12"/>
              <p:cNvSpPr>
                <a:spLocks noChangeAspect="1" noChangeArrowheads="1"/>
              </p:cNvSpPr>
              <p:nvPr/>
            </p:nvSpPr>
            <p:spPr bwMode="auto">
              <a:xfrm>
                <a:off x="2336" y="2296"/>
                <a:ext cx="226" cy="227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latinLnBrk="0"/>
                <a:r>
                  <a:rPr kumimoji="0" lang="en-US" altLang="ko-KR" sz="1200" b="1">
                    <a:latin typeface="Arial Unicode MS" pitchFamily="34" charset="-128"/>
                  </a:rPr>
                  <a:t>`</a:t>
                </a:r>
              </a:p>
            </p:txBody>
          </p:sp>
          <p:sp>
            <p:nvSpPr>
              <p:cNvPr id="163958" name="Oval 13"/>
              <p:cNvSpPr>
                <a:spLocks noChangeAspect="1" noChangeArrowheads="1"/>
              </p:cNvSpPr>
              <p:nvPr/>
            </p:nvSpPr>
            <p:spPr bwMode="auto">
              <a:xfrm>
                <a:off x="2381" y="2341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</p:grpSp>
      </p:grpSp>
      <p:sp>
        <p:nvSpPr>
          <p:cNvPr id="163846" name="Line 14"/>
          <p:cNvSpPr>
            <a:spLocks noChangeShapeType="1"/>
          </p:cNvSpPr>
          <p:nvPr/>
        </p:nvSpPr>
        <p:spPr bwMode="auto">
          <a:xfrm flipV="1">
            <a:off x="4321175" y="4984750"/>
            <a:ext cx="0" cy="649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3847" name="Picture 15" descr="MCM-A202 뒷면사진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6988" y="1530350"/>
            <a:ext cx="159861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4128" name="Picture 16" descr="S-NETmini PCB 최종 저해상도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468313" y="3330575"/>
            <a:ext cx="2808287" cy="165735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163849" name="Rectangle 17"/>
          <p:cNvSpPr>
            <a:spLocks noChangeArrowheads="1"/>
          </p:cNvSpPr>
          <p:nvPr/>
        </p:nvSpPr>
        <p:spPr bwMode="auto">
          <a:xfrm>
            <a:off x="2268538" y="4410075"/>
            <a:ext cx="503237" cy="36036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3851" name="Text Box 19"/>
          <p:cNvSpPr txBox="1">
            <a:spLocks noChangeArrowheads="1"/>
          </p:cNvSpPr>
          <p:nvPr/>
        </p:nvSpPr>
        <p:spPr bwMode="auto">
          <a:xfrm>
            <a:off x="577850" y="877888"/>
            <a:ext cx="65341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000" b="1">
                <a:latin typeface="Arial Unicode MS" pitchFamily="34" charset="-128"/>
              </a:rPr>
              <a:t>Подключение к центральному пульту</a:t>
            </a:r>
            <a:r>
              <a:rPr lang="en-US" altLang="ko-KR" sz="2000" b="1">
                <a:latin typeface="Arial Unicode MS" pitchFamily="34" charset="-128"/>
              </a:rPr>
              <a:t> </a:t>
            </a:r>
            <a:r>
              <a:rPr lang="en-US" altLang="ko-KR" sz="1600" b="1">
                <a:latin typeface="Arial Unicode MS" pitchFamily="34" charset="-128"/>
              </a:rPr>
              <a:t>(MCM-A202/A202A)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63852" name="AutoShape 20"/>
          <p:cNvSpPr>
            <a:spLocks noChangeArrowheads="1"/>
          </p:cNvSpPr>
          <p:nvPr/>
        </p:nvSpPr>
        <p:spPr bwMode="auto">
          <a:xfrm>
            <a:off x="5322888" y="2428875"/>
            <a:ext cx="722312" cy="274638"/>
          </a:xfrm>
          <a:prstGeom prst="bevel">
            <a:avLst>
              <a:gd name="adj" fmla="val 4847"/>
            </a:avLst>
          </a:prstGeom>
          <a:solidFill>
            <a:srgbClr val="FF00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b="1">
                <a:solidFill>
                  <a:schemeClr val="bg1"/>
                </a:solidFill>
                <a:latin typeface="Arial Unicode MS" pitchFamily="34" charset="-128"/>
              </a:rPr>
              <a:t>220VAC</a:t>
            </a:r>
          </a:p>
        </p:txBody>
      </p:sp>
      <p:sp>
        <p:nvSpPr>
          <p:cNvPr id="163853" name="Line 21"/>
          <p:cNvSpPr>
            <a:spLocks noChangeShapeType="1"/>
          </p:cNvSpPr>
          <p:nvPr/>
        </p:nvSpPr>
        <p:spPr bwMode="auto">
          <a:xfrm flipV="1">
            <a:off x="4195763" y="2825750"/>
            <a:ext cx="0" cy="730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63854" name="Group 22"/>
          <p:cNvGrpSpPr>
            <a:grpSpLocks noChangeAspect="1"/>
          </p:cNvGrpSpPr>
          <p:nvPr/>
        </p:nvGrpSpPr>
        <p:grpSpPr bwMode="auto">
          <a:xfrm>
            <a:off x="4137025" y="2665413"/>
            <a:ext cx="112713" cy="190500"/>
            <a:chOff x="2562" y="2387"/>
            <a:chExt cx="181" cy="299"/>
          </a:xfrm>
        </p:grpSpPr>
        <p:sp>
          <p:nvSpPr>
            <p:cNvPr id="163951" name="Rectangle 23"/>
            <p:cNvSpPr>
              <a:spLocks noChangeAspect="1" noChangeArrowheads="1"/>
            </p:cNvSpPr>
            <p:nvPr/>
          </p:nvSpPr>
          <p:spPr bwMode="auto">
            <a:xfrm>
              <a:off x="2608" y="2550"/>
              <a:ext cx="91" cy="136"/>
            </a:xfrm>
            <a:prstGeom prst="rect">
              <a:avLst/>
            </a:prstGeom>
            <a:solidFill>
              <a:srgbClr val="0000FF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grpSp>
          <p:nvGrpSpPr>
            <p:cNvPr id="163952" name="Group 24"/>
            <p:cNvGrpSpPr>
              <a:grpSpLocks noChangeAspect="1"/>
            </p:cNvGrpSpPr>
            <p:nvPr/>
          </p:nvGrpSpPr>
          <p:grpSpPr bwMode="auto">
            <a:xfrm>
              <a:off x="2562" y="2387"/>
              <a:ext cx="181" cy="182"/>
              <a:chOff x="2336" y="2296"/>
              <a:chExt cx="226" cy="227"/>
            </a:xfrm>
          </p:grpSpPr>
          <p:sp>
            <p:nvSpPr>
              <p:cNvPr id="163953" name="Oval 25"/>
              <p:cNvSpPr>
                <a:spLocks noChangeAspect="1" noChangeArrowheads="1"/>
              </p:cNvSpPr>
              <p:nvPr/>
            </p:nvSpPr>
            <p:spPr bwMode="auto">
              <a:xfrm>
                <a:off x="2336" y="2296"/>
                <a:ext cx="226" cy="227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latinLnBrk="0"/>
                <a:r>
                  <a:rPr kumimoji="0" lang="en-US" altLang="ko-KR" sz="1200" b="1">
                    <a:latin typeface="Arial Unicode MS" pitchFamily="34" charset="-128"/>
                  </a:rPr>
                  <a:t>`</a:t>
                </a:r>
              </a:p>
            </p:txBody>
          </p:sp>
          <p:sp>
            <p:nvSpPr>
              <p:cNvPr id="163954" name="Oval 26"/>
              <p:cNvSpPr>
                <a:spLocks noChangeAspect="1" noChangeArrowheads="1"/>
              </p:cNvSpPr>
              <p:nvPr/>
            </p:nvSpPr>
            <p:spPr bwMode="auto">
              <a:xfrm>
                <a:off x="2381" y="2341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</p:grpSp>
      </p:grpSp>
      <p:sp>
        <p:nvSpPr>
          <p:cNvPr id="163855" name="AutoShape 27"/>
          <p:cNvSpPr>
            <a:spLocks noChangeArrowheads="1"/>
          </p:cNvSpPr>
          <p:nvPr/>
        </p:nvSpPr>
        <p:spPr bwMode="auto">
          <a:xfrm rot="-5400000">
            <a:off x="4017963" y="2355850"/>
            <a:ext cx="361950" cy="260350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en-US" altLang="ko-KR" sz="1000" b="1">
                <a:latin typeface="Arial Unicode MS" pitchFamily="34" charset="-128"/>
              </a:rPr>
              <a:t>C2</a:t>
            </a:r>
          </a:p>
        </p:txBody>
      </p:sp>
      <p:sp>
        <p:nvSpPr>
          <p:cNvPr id="163856" name="AutoShape 28"/>
          <p:cNvSpPr>
            <a:spLocks noChangeArrowheads="1"/>
          </p:cNvSpPr>
          <p:nvPr/>
        </p:nvSpPr>
        <p:spPr bwMode="auto">
          <a:xfrm rot="-5400000">
            <a:off x="4144963" y="2355850"/>
            <a:ext cx="361950" cy="260350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en-US" altLang="ko-KR" sz="1000" b="1">
                <a:latin typeface="Arial Unicode MS" pitchFamily="34" charset="-128"/>
              </a:rPr>
              <a:t>C1</a:t>
            </a:r>
          </a:p>
        </p:txBody>
      </p:sp>
      <p:sp>
        <p:nvSpPr>
          <p:cNvPr id="163857" name="AutoShape 29"/>
          <p:cNvSpPr>
            <a:spLocks noChangeArrowheads="1"/>
          </p:cNvSpPr>
          <p:nvPr/>
        </p:nvSpPr>
        <p:spPr bwMode="auto">
          <a:xfrm rot="-5400000">
            <a:off x="4257675" y="2355850"/>
            <a:ext cx="361950" cy="260350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en-US" altLang="ko-KR" sz="1000" b="1">
                <a:latin typeface="Arial Unicode MS" pitchFamily="34" charset="-128"/>
              </a:rPr>
              <a:t>R2</a:t>
            </a:r>
          </a:p>
        </p:txBody>
      </p:sp>
      <p:sp>
        <p:nvSpPr>
          <p:cNvPr id="163858" name="AutoShape 30"/>
          <p:cNvSpPr>
            <a:spLocks noChangeArrowheads="1"/>
          </p:cNvSpPr>
          <p:nvPr/>
        </p:nvSpPr>
        <p:spPr bwMode="auto">
          <a:xfrm rot="-5400000">
            <a:off x="4376738" y="2347913"/>
            <a:ext cx="361950" cy="260350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en-US" altLang="ko-KR" sz="1000" b="1">
                <a:latin typeface="Arial Unicode MS" pitchFamily="34" charset="-128"/>
              </a:rPr>
              <a:t>R1</a:t>
            </a:r>
          </a:p>
        </p:txBody>
      </p:sp>
      <p:grpSp>
        <p:nvGrpSpPr>
          <p:cNvPr id="163859" name="Group 31"/>
          <p:cNvGrpSpPr>
            <a:grpSpLocks noChangeAspect="1"/>
          </p:cNvGrpSpPr>
          <p:nvPr/>
        </p:nvGrpSpPr>
        <p:grpSpPr bwMode="auto">
          <a:xfrm>
            <a:off x="4264025" y="2667000"/>
            <a:ext cx="112713" cy="190500"/>
            <a:chOff x="2562" y="2387"/>
            <a:chExt cx="181" cy="299"/>
          </a:xfrm>
        </p:grpSpPr>
        <p:sp>
          <p:nvSpPr>
            <p:cNvPr id="163947" name="Rectangle 32"/>
            <p:cNvSpPr>
              <a:spLocks noChangeAspect="1" noChangeArrowheads="1"/>
            </p:cNvSpPr>
            <p:nvPr/>
          </p:nvSpPr>
          <p:spPr bwMode="auto">
            <a:xfrm>
              <a:off x="2608" y="2550"/>
              <a:ext cx="91" cy="136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grpSp>
          <p:nvGrpSpPr>
            <p:cNvPr id="163948" name="Group 33"/>
            <p:cNvGrpSpPr>
              <a:grpSpLocks noChangeAspect="1"/>
            </p:cNvGrpSpPr>
            <p:nvPr/>
          </p:nvGrpSpPr>
          <p:grpSpPr bwMode="auto">
            <a:xfrm>
              <a:off x="2562" y="2387"/>
              <a:ext cx="181" cy="182"/>
              <a:chOff x="2336" y="2296"/>
              <a:chExt cx="226" cy="227"/>
            </a:xfrm>
          </p:grpSpPr>
          <p:sp>
            <p:nvSpPr>
              <p:cNvPr id="163949" name="Oval 34"/>
              <p:cNvSpPr>
                <a:spLocks noChangeAspect="1" noChangeArrowheads="1"/>
              </p:cNvSpPr>
              <p:nvPr/>
            </p:nvSpPr>
            <p:spPr bwMode="auto">
              <a:xfrm>
                <a:off x="2336" y="2296"/>
                <a:ext cx="226" cy="227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latinLnBrk="0"/>
                <a:r>
                  <a:rPr kumimoji="0" lang="en-US" altLang="ko-KR" sz="1200" b="1">
                    <a:latin typeface="Arial Unicode MS" pitchFamily="34" charset="-128"/>
                  </a:rPr>
                  <a:t>`</a:t>
                </a:r>
              </a:p>
            </p:txBody>
          </p:sp>
          <p:sp>
            <p:nvSpPr>
              <p:cNvPr id="163950" name="Oval 35"/>
              <p:cNvSpPr>
                <a:spLocks noChangeAspect="1" noChangeArrowheads="1"/>
              </p:cNvSpPr>
              <p:nvPr/>
            </p:nvSpPr>
            <p:spPr bwMode="auto">
              <a:xfrm>
                <a:off x="2381" y="2341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</p:grpSp>
      </p:grpSp>
      <p:sp>
        <p:nvSpPr>
          <p:cNvPr id="163860" name="Line 36"/>
          <p:cNvSpPr>
            <a:spLocks noChangeShapeType="1"/>
          </p:cNvSpPr>
          <p:nvPr/>
        </p:nvSpPr>
        <p:spPr bwMode="auto">
          <a:xfrm>
            <a:off x="4195763" y="2898775"/>
            <a:ext cx="3175" cy="19431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61" name="Line 37"/>
          <p:cNvSpPr>
            <a:spLocks noChangeShapeType="1"/>
          </p:cNvSpPr>
          <p:nvPr/>
        </p:nvSpPr>
        <p:spPr bwMode="auto">
          <a:xfrm flipV="1">
            <a:off x="4124325" y="2898775"/>
            <a:ext cx="71438" cy="7143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62" name="Line 38"/>
          <p:cNvSpPr>
            <a:spLocks noChangeShapeType="1"/>
          </p:cNvSpPr>
          <p:nvPr/>
        </p:nvSpPr>
        <p:spPr bwMode="auto">
          <a:xfrm flipV="1">
            <a:off x="4321175" y="2825750"/>
            <a:ext cx="0" cy="1714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63" name="Line 39"/>
          <p:cNvSpPr>
            <a:spLocks noChangeShapeType="1"/>
          </p:cNvSpPr>
          <p:nvPr/>
        </p:nvSpPr>
        <p:spPr bwMode="auto">
          <a:xfrm>
            <a:off x="4321175" y="2898775"/>
            <a:ext cx="3175" cy="19431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64" name="Line 40"/>
          <p:cNvSpPr>
            <a:spLocks noChangeShapeType="1"/>
          </p:cNvSpPr>
          <p:nvPr/>
        </p:nvSpPr>
        <p:spPr bwMode="auto">
          <a:xfrm flipV="1">
            <a:off x="4195763" y="5634038"/>
            <a:ext cx="0" cy="649287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65" name="Line 41"/>
          <p:cNvSpPr>
            <a:spLocks noChangeShapeType="1"/>
          </p:cNvSpPr>
          <p:nvPr/>
        </p:nvSpPr>
        <p:spPr bwMode="auto">
          <a:xfrm flipV="1">
            <a:off x="4321175" y="5634038"/>
            <a:ext cx="0" cy="649287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66" name="AutoShape 42"/>
          <p:cNvSpPr>
            <a:spLocks noChangeArrowheads="1"/>
          </p:cNvSpPr>
          <p:nvPr/>
        </p:nvSpPr>
        <p:spPr bwMode="auto">
          <a:xfrm rot="-5400000">
            <a:off x="4017963" y="4514850"/>
            <a:ext cx="361950" cy="260350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en-US" altLang="ko-KR" sz="1000" b="1">
                <a:latin typeface="Arial Unicode MS" pitchFamily="34" charset="-128"/>
              </a:rPr>
              <a:t>C2</a:t>
            </a:r>
          </a:p>
        </p:txBody>
      </p:sp>
      <p:sp>
        <p:nvSpPr>
          <p:cNvPr id="163867" name="AutoShape 43"/>
          <p:cNvSpPr>
            <a:spLocks noChangeArrowheads="1"/>
          </p:cNvSpPr>
          <p:nvPr/>
        </p:nvSpPr>
        <p:spPr bwMode="auto">
          <a:xfrm rot="-5400000">
            <a:off x="4144963" y="4514850"/>
            <a:ext cx="361950" cy="260350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en-US" altLang="ko-KR" sz="1000" b="1">
                <a:latin typeface="Arial Unicode MS" pitchFamily="34" charset="-128"/>
              </a:rPr>
              <a:t>C1</a:t>
            </a:r>
          </a:p>
        </p:txBody>
      </p:sp>
      <p:sp>
        <p:nvSpPr>
          <p:cNvPr id="163868" name="AutoShape 44"/>
          <p:cNvSpPr>
            <a:spLocks noChangeArrowheads="1"/>
          </p:cNvSpPr>
          <p:nvPr/>
        </p:nvSpPr>
        <p:spPr bwMode="auto">
          <a:xfrm rot="-5400000">
            <a:off x="4257675" y="4514850"/>
            <a:ext cx="361950" cy="260350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en-US" altLang="ko-KR" sz="1000" b="1">
                <a:latin typeface="Arial Unicode MS" pitchFamily="34" charset="-128"/>
              </a:rPr>
              <a:t>R2</a:t>
            </a:r>
          </a:p>
        </p:txBody>
      </p:sp>
      <p:sp>
        <p:nvSpPr>
          <p:cNvPr id="163869" name="AutoShape 45"/>
          <p:cNvSpPr>
            <a:spLocks noChangeArrowheads="1"/>
          </p:cNvSpPr>
          <p:nvPr/>
        </p:nvSpPr>
        <p:spPr bwMode="auto">
          <a:xfrm rot="-5400000">
            <a:off x="4376738" y="4506913"/>
            <a:ext cx="361950" cy="260350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en-US" altLang="ko-KR" sz="1000" b="1">
                <a:latin typeface="Arial Unicode MS" pitchFamily="34" charset="-128"/>
              </a:rPr>
              <a:t>R1</a:t>
            </a:r>
          </a:p>
        </p:txBody>
      </p:sp>
      <p:sp>
        <p:nvSpPr>
          <p:cNvPr id="163870" name="AutoShape 46"/>
          <p:cNvSpPr>
            <a:spLocks noChangeArrowheads="1"/>
          </p:cNvSpPr>
          <p:nvPr/>
        </p:nvSpPr>
        <p:spPr bwMode="auto">
          <a:xfrm>
            <a:off x="5322888" y="4579938"/>
            <a:ext cx="722312" cy="274637"/>
          </a:xfrm>
          <a:prstGeom prst="bevel">
            <a:avLst>
              <a:gd name="adj" fmla="val 4847"/>
            </a:avLst>
          </a:prstGeom>
          <a:solidFill>
            <a:srgbClr val="FF00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b="1">
                <a:solidFill>
                  <a:schemeClr val="bg1"/>
                </a:solidFill>
                <a:latin typeface="Arial Unicode MS" pitchFamily="34" charset="-128"/>
              </a:rPr>
              <a:t>220VAC</a:t>
            </a:r>
          </a:p>
        </p:txBody>
      </p:sp>
      <p:grpSp>
        <p:nvGrpSpPr>
          <p:cNvPr id="163871" name="Group 47"/>
          <p:cNvGrpSpPr>
            <a:grpSpLocks noChangeAspect="1"/>
          </p:cNvGrpSpPr>
          <p:nvPr/>
        </p:nvGrpSpPr>
        <p:grpSpPr bwMode="auto">
          <a:xfrm>
            <a:off x="4387850" y="2667000"/>
            <a:ext cx="112713" cy="190500"/>
            <a:chOff x="2562" y="2387"/>
            <a:chExt cx="181" cy="299"/>
          </a:xfrm>
        </p:grpSpPr>
        <p:sp>
          <p:nvSpPr>
            <p:cNvPr id="163943" name="Rectangle 48"/>
            <p:cNvSpPr>
              <a:spLocks noChangeAspect="1" noChangeArrowheads="1"/>
            </p:cNvSpPr>
            <p:nvPr/>
          </p:nvSpPr>
          <p:spPr bwMode="auto">
            <a:xfrm>
              <a:off x="2608" y="2550"/>
              <a:ext cx="91" cy="136"/>
            </a:xfrm>
            <a:prstGeom prst="rect">
              <a:avLst/>
            </a:prstGeom>
            <a:solidFill>
              <a:srgbClr val="0000FF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grpSp>
          <p:nvGrpSpPr>
            <p:cNvPr id="163944" name="Group 49"/>
            <p:cNvGrpSpPr>
              <a:grpSpLocks noChangeAspect="1"/>
            </p:cNvGrpSpPr>
            <p:nvPr/>
          </p:nvGrpSpPr>
          <p:grpSpPr bwMode="auto">
            <a:xfrm>
              <a:off x="2562" y="2387"/>
              <a:ext cx="181" cy="182"/>
              <a:chOff x="2336" y="2296"/>
              <a:chExt cx="226" cy="227"/>
            </a:xfrm>
          </p:grpSpPr>
          <p:sp>
            <p:nvSpPr>
              <p:cNvPr id="163945" name="Oval 50"/>
              <p:cNvSpPr>
                <a:spLocks noChangeAspect="1" noChangeArrowheads="1"/>
              </p:cNvSpPr>
              <p:nvPr/>
            </p:nvSpPr>
            <p:spPr bwMode="auto">
              <a:xfrm>
                <a:off x="2336" y="2296"/>
                <a:ext cx="226" cy="227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latinLnBrk="0"/>
                <a:r>
                  <a:rPr kumimoji="0" lang="en-US" altLang="ko-KR" sz="1200" b="1">
                    <a:latin typeface="Arial Unicode MS" pitchFamily="34" charset="-128"/>
                  </a:rPr>
                  <a:t>`</a:t>
                </a:r>
              </a:p>
            </p:txBody>
          </p:sp>
          <p:sp>
            <p:nvSpPr>
              <p:cNvPr id="163946" name="Oval 51"/>
              <p:cNvSpPr>
                <a:spLocks noChangeAspect="1" noChangeArrowheads="1"/>
              </p:cNvSpPr>
              <p:nvPr/>
            </p:nvSpPr>
            <p:spPr bwMode="auto">
              <a:xfrm>
                <a:off x="2381" y="2341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</p:grpSp>
      </p:grpSp>
      <p:grpSp>
        <p:nvGrpSpPr>
          <p:cNvPr id="163872" name="Group 52"/>
          <p:cNvGrpSpPr>
            <a:grpSpLocks noChangeAspect="1"/>
          </p:cNvGrpSpPr>
          <p:nvPr/>
        </p:nvGrpSpPr>
        <p:grpSpPr bwMode="auto">
          <a:xfrm>
            <a:off x="4514850" y="2668588"/>
            <a:ext cx="112713" cy="190500"/>
            <a:chOff x="2562" y="2387"/>
            <a:chExt cx="181" cy="299"/>
          </a:xfrm>
        </p:grpSpPr>
        <p:sp>
          <p:nvSpPr>
            <p:cNvPr id="163939" name="Rectangle 53"/>
            <p:cNvSpPr>
              <a:spLocks noChangeAspect="1" noChangeArrowheads="1"/>
            </p:cNvSpPr>
            <p:nvPr/>
          </p:nvSpPr>
          <p:spPr bwMode="auto">
            <a:xfrm>
              <a:off x="2608" y="2550"/>
              <a:ext cx="91" cy="136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grpSp>
          <p:nvGrpSpPr>
            <p:cNvPr id="163940" name="Group 54"/>
            <p:cNvGrpSpPr>
              <a:grpSpLocks noChangeAspect="1"/>
            </p:cNvGrpSpPr>
            <p:nvPr/>
          </p:nvGrpSpPr>
          <p:grpSpPr bwMode="auto">
            <a:xfrm>
              <a:off x="2562" y="2387"/>
              <a:ext cx="181" cy="182"/>
              <a:chOff x="2336" y="2296"/>
              <a:chExt cx="226" cy="227"/>
            </a:xfrm>
          </p:grpSpPr>
          <p:sp>
            <p:nvSpPr>
              <p:cNvPr id="163941" name="Oval 55"/>
              <p:cNvSpPr>
                <a:spLocks noChangeAspect="1" noChangeArrowheads="1"/>
              </p:cNvSpPr>
              <p:nvPr/>
            </p:nvSpPr>
            <p:spPr bwMode="auto">
              <a:xfrm>
                <a:off x="2336" y="2296"/>
                <a:ext cx="226" cy="227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latinLnBrk="0"/>
                <a:r>
                  <a:rPr kumimoji="0" lang="en-US" altLang="ko-KR" sz="1200" b="1">
                    <a:latin typeface="Arial Unicode MS" pitchFamily="34" charset="-128"/>
                  </a:rPr>
                  <a:t>`</a:t>
                </a:r>
              </a:p>
            </p:txBody>
          </p:sp>
          <p:sp>
            <p:nvSpPr>
              <p:cNvPr id="163942" name="Oval 56"/>
              <p:cNvSpPr>
                <a:spLocks noChangeAspect="1" noChangeArrowheads="1"/>
              </p:cNvSpPr>
              <p:nvPr/>
            </p:nvSpPr>
            <p:spPr bwMode="auto">
              <a:xfrm>
                <a:off x="2381" y="2341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</p:grpSp>
      </p:grpSp>
      <p:sp>
        <p:nvSpPr>
          <p:cNvPr id="163873" name="Line 57"/>
          <p:cNvSpPr>
            <a:spLocks noChangeShapeType="1"/>
          </p:cNvSpPr>
          <p:nvPr/>
        </p:nvSpPr>
        <p:spPr bwMode="auto">
          <a:xfrm>
            <a:off x="4568825" y="2825750"/>
            <a:ext cx="0" cy="5127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74" name="Line 58"/>
          <p:cNvSpPr>
            <a:spLocks noChangeShapeType="1"/>
          </p:cNvSpPr>
          <p:nvPr/>
        </p:nvSpPr>
        <p:spPr bwMode="auto">
          <a:xfrm>
            <a:off x="4443413" y="2825750"/>
            <a:ext cx="0" cy="6032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63875" name="Group 59"/>
          <p:cNvGrpSpPr>
            <a:grpSpLocks noChangeAspect="1"/>
          </p:cNvGrpSpPr>
          <p:nvPr/>
        </p:nvGrpSpPr>
        <p:grpSpPr bwMode="auto">
          <a:xfrm>
            <a:off x="4386263" y="4824413"/>
            <a:ext cx="112712" cy="190500"/>
            <a:chOff x="2562" y="2387"/>
            <a:chExt cx="181" cy="299"/>
          </a:xfrm>
        </p:grpSpPr>
        <p:sp>
          <p:nvSpPr>
            <p:cNvPr id="163935" name="Rectangle 60"/>
            <p:cNvSpPr>
              <a:spLocks noChangeAspect="1" noChangeArrowheads="1"/>
            </p:cNvSpPr>
            <p:nvPr/>
          </p:nvSpPr>
          <p:spPr bwMode="auto">
            <a:xfrm>
              <a:off x="2608" y="2550"/>
              <a:ext cx="91" cy="136"/>
            </a:xfrm>
            <a:prstGeom prst="rect">
              <a:avLst/>
            </a:prstGeom>
            <a:solidFill>
              <a:srgbClr val="0000FF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grpSp>
          <p:nvGrpSpPr>
            <p:cNvPr id="163936" name="Group 61"/>
            <p:cNvGrpSpPr>
              <a:grpSpLocks noChangeAspect="1"/>
            </p:cNvGrpSpPr>
            <p:nvPr/>
          </p:nvGrpSpPr>
          <p:grpSpPr bwMode="auto">
            <a:xfrm>
              <a:off x="2562" y="2387"/>
              <a:ext cx="181" cy="182"/>
              <a:chOff x="2336" y="2296"/>
              <a:chExt cx="226" cy="227"/>
            </a:xfrm>
          </p:grpSpPr>
          <p:sp>
            <p:nvSpPr>
              <p:cNvPr id="163937" name="Oval 62"/>
              <p:cNvSpPr>
                <a:spLocks noChangeAspect="1" noChangeArrowheads="1"/>
              </p:cNvSpPr>
              <p:nvPr/>
            </p:nvSpPr>
            <p:spPr bwMode="auto">
              <a:xfrm>
                <a:off x="2336" y="2296"/>
                <a:ext cx="226" cy="227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latinLnBrk="0"/>
                <a:r>
                  <a:rPr kumimoji="0" lang="en-US" altLang="ko-KR" sz="1200" b="1">
                    <a:latin typeface="Arial Unicode MS" pitchFamily="34" charset="-128"/>
                  </a:rPr>
                  <a:t>`</a:t>
                </a:r>
              </a:p>
            </p:txBody>
          </p:sp>
          <p:sp>
            <p:nvSpPr>
              <p:cNvPr id="163938" name="Oval 63"/>
              <p:cNvSpPr>
                <a:spLocks noChangeAspect="1" noChangeArrowheads="1"/>
              </p:cNvSpPr>
              <p:nvPr/>
            </p:nvSpPr>
            <p:spPr bwMode="auto">
              <a:xfrm>
                <a:off x="2381" y="2341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</p:grpSp>
      </p:grpSp>
      <p:grpSp>
        <p:nvGrpSpPr>
          <p:cNvPr id="163876" name="Group 64"/>
          <p:cNvGrpSpPr>
            <a:grpSpLocks noChangeAspect="1"/>
          </p:cNvGrpSpPr>
          <p:nvPr/>
        </p:nvGrpSpPr>
        <p:grpSpPr bwMode="auto">
          <a:xfrm>
            <a:off x="4513263" y="4826000"/>
            <a:ext cx="112712" cy="190500"/>
            <a:chOff x="2562" y="2387"/>
            <a:chExt cx="181" cy="299"/>
          </a:xfrm>
        </p:grpSpPr>
        <p:sp>
          <p:nvSpPr>
            <p:cNvPr id="163931" name="Rectangle 65"/>
            <p:cNvSpPr>
              <a:spLocks noChangeAspect="1" noChangeArrowheads="1"/>
            </p:cNvSpPr>
            <p:nvPr/>
          </p:nvSpPr>
          <p:spPr bwMode="auto">
            <a:xfrm>
              <a:off x="2608" y="2550"/>
              <a:ext cx="91" cy="136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grpSp>
          <p:nvGrpSpPr>
            <p:cNvPr id="163932" name="Group 66"/>
            <p:cNvGrpSpPr>
              <a:grpSpLocks noChangeAspect="1"/>
            </p:cNvGrpSpPr>
            <p:nvPr/>
          </p:nvGrpSpPr>
          <p:grpSpPr bwMode="auto">
            <a:xfrm>
              <a:off x="2562" y="2387"/>
              <a:ext cx="181" cy="182"/>
              <a:chOff x="2336" y="2296"/>
              <a:chExt cx="226" cy="227"/>
            </a:xfrm>
          </p:grpSpPr>
          <p:sp>
            <p:nvSpPr>
              <p:cNvPr id="163933" name="Oval 67"/>
              <p:cNvSpPr>
                <a:spLocks noChangeAspect="1" noChangeArrowheads="1"/>
              </p:cNvSpPr>
              <p:nvPr/>
            </p:nvSpPr>
            <p:spPr bwMode="auto">
              <a:xfrm>
                <a:off x="2336" y="2296"/>
                <a:ext cx="226" cy="227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latinLnBrk="0"/>
                <a:r>
                  <a:rPr kumimoji="0" lang="en-US" altLang="ko-KR" sz="1200" b="1">
                    <a:latin typeface="Arial Unicode MS" pitchFamily="34" charset="-128"/>
                  </a:rPr>
                  <a:t>`</a:t>
                </a:r>
              </a:p>
            </p:txBody>
          </p:sp>
          <p:sp>
            <p:nvSpPr>
              <p:cNvPr id="163934" name="Oval 68"/>
              <p:cNvSpPr>
                <a:spLocks noChangeAspect="1" noChangeArrowheads="1"/>
              </p:cNvSpPr>
              <p:nvPr/>
            </p:nvSpPr>
            <p:spPr bwMode="auto">
              <a:xfrm>
                <a:off x="2381" y="2341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</p:grpSp>
      </p:grpSp>
      <p:sp>
        <p:nvSpPr>
          <p:cNvPr id="163877" name="Line 69"/>
          <p:cNvSpPr>
            <a:spLocks noChangeShapeType="1"/>
          </p:cNvSpPr>
          <p:nvPr/>
        </p:nvSpPr>
        <p:spPr bwMode="auto">
          <a:xfrm>
            <a:off x="4567238" y="4983163"/>
            <a:ext cx="0" cy="6064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78" name="Line 70"/>
          <p:cNvSpPr>
            <a:spLocks noChangeShapeType="1"/>
          </p:cNvSpPr>
          <p:nvPr/>
        </p:nvSpPr>
        <p:spPr bwMode="auto">
          <a:xfrm>
            <a:off x="4441825" y="4983163"/>
            <a:ext cx="0" cy="7508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79" name="Line 71"/>
          <p:cNvSpPr>
            <a:spLocks noChangeShapeType="1"/>
          </p:cNvSpPr>
          <p:nvPr/>
        </p:nvSpPr>
        <p:spPr bwMode="auto">
          <a:xfrm>
            <a:off x="4554538" y="5589588"/>
            <a:ext cx="12969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880" name="Line 72"/>
          <p:cNvSpPr>
            <a:spLocks noChangeShapeType="1"/>
          </p:cNvSpPr>
          <p:nvPr/>
        </p:nvSpPr>
        <p:spPr bwMode="auto">
          <a:xfrm>
            <a:off x="4441825" y="5734050"/>
            <a:ext cx="14097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881" name="AutoShape 73"/>
          <p:cNvSpPr>
            <a:spLocks noChangeArrowheads="1"/>
          </p:cNvSpPr>
          <p:nvPr/>
        </p:nvSpPr>
        <p:spPr bwMode="auto">
          <a:xfrm>
            <a:off x="5657850" y="5478463"/>
            <a:ext cx="2149475" cy="327025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ru-RU" altLang="ko-KR" b="1">
                <a:latin typeface="Arial Unicode MS" pitchFamily="34" charset="-128"/>
              </a:rPr>
              <a:t>К модулям интерфейса</a:t>
            </a:r>
            <a:endParaRPr kumimoji="0" lang="en-US" altLang="ko-KR" b="1">
              <a:latin typeface="Arial Unicode MS" pitchFamily="34" charset="-128"/>
            </a:endParaRPr>
          </a:p>
        </p:txBody>
      </p:sp>
      <p:sp>
        <p:nvSpPr>
          <p:cNvPr id="163882" name="Text Box 74"/>
          <p:cNvSpPr txBox="1">
            <a:spLocks noChangeArrowheads="1"/>
          </p:cNvSpPr>
          <p:nvPr/>
        </p:nvSpPr>
        <p:spPr bwMode="auto">
          <a:xfrm rot="-5400000">
            <a:off x="3594100" y="5835650"/>
            <a:ext cx="7366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600" b="1">
                <a:latin typeface="Arial Unicode MS" pitchFamily="34" charset="-128"/>
              </a:rPr>
              <a:t>до</a:t>
            </a:r>
            <a:r>
              <a:rPr lang="en-US" altLang="ko-KR" sz="1600" b="1">
                <a:latin typeface="Arial Unicode MS" pitchFamily="34" charset="-128"/>
              </a:rPr>
              <a:t> 16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63883" name="Line 75"/>
          <p:cNvSpPr>
            <a:spLocks noChangeShapeType="1"/>
          </p:cNvSpPr>
          <p:nvPr/>
        </p:nvSpPr>
        <p:spPr bwMode="auto">
          <a:xfrm flipV="1">
            <a:off x="4195763" y="2997200"/>
            <a:ext cx="120650" cy="1206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3884" name="Picture 76" descr="AIM-B04A 소용량"/>
          <p:cNvPicPr>
            <a:picLocks noChangeAspect="1" noChangeArrowheads="1"/>
          </p:cNvPicPr>
          <p:nvPr/>
        </p:nvPicPr>
        <p:blipFill>
          <a:blip r:embed="rId4">
            <a:lum bright="10000" contrast="10000"/>
          </a:blip>
          <a:srcRect/>
          <a:stretch>
            <a:fillRect/>
          </a:stretch>
        </p:blipFill>
        <p:spPr bwMode="auto">
          <a:xfrm>
            <a:off x="6516688" y="3821113"/>
            <a:ext cx="11080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5" name="Picture 77" descr="DVMP2중계기_Small"/>
          <p:cNvPicPr>
            <a:picLocks noChangeAspect="1" noChangeArrowheads="1"/>
          </p:cNvPicPr>
          <p:nvPr/>
        </p:nvPicPr>
        <p:blipFill>
          <a:blip r:embed="rId5">
            <a:lum bright="10000" contrast="10000"/>
          </a:blip>
          <a:srcRect/>
          <a:stretch>
            <a:fillRect/>
          </a:stretch>
        </p:blipFill>
        <p:spPr bwMode="auto">
          <a:xfrm>
            <a:off x="6516688" y="2965450"/>
            <a:ext cx="2303462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6" name="AutoShape 78"/>
          <p:cNvSpPr>
            <a:spLocks noChangeArrowheads="1"/>
          </p:cNvSpPr>
          <p:nvPr/>
        </p:nvSpPr>
        <p:spPr bwMode="auto">
          <a:xfrm>
            <a:off x="7308850" y="2998788"/>
            <a:ext cx="1439863" cy="287337"/>
          </a:xfrm>
          <a:prstGeom prst="bevel">
            <a:avLst>
              <a:gd name="adj" fmla="val 12500"/>
            </a:avLst>
          </a:prstGeom>
          <a:solidFill>
            <a:schemeClr val="bg1">
              <a:alpha val="70195"/>
            </a:schemeClr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latin typeface="Arial Unicode MS" pitchFamily="34" charset="-128"/>
              </a:rPr>
              <a:t>MIM-B13/B13A</a:t>
            </a:r>
          </a:p>
        </p:txBody>
      </p:sp>
      <p:sp>
        <p:nvSpPr>
          <p:cNvPr id="163887" name="AutoShape 79"/>
          <p:cNvSpPr>
            <a:spLocks noChangeArrowheads="1"/>
          </p:cNvSpPr>
          <p:nvPr/>
        </p:nvSpPr>
        <p:spPr bwMode="auto">
          <a:xfrm>
            <a:off x="6613525" y="3838575"/>
            <a:ext cx="982663" cy="287338"/>
          </a:xfrm>
          <a:prstGeom prst="bevel">
            <a:avLst>
              <a:gd name="adj" fmla="val 12500"/>
            </a:avLst>
          </a:prstGeom>
          <a:solidFill>
            <a:schemeClr val="bg1">
              <a:alpha val="70195"/>
            </a:schemeClr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b="1">
                <a:latin typeface="Arial Unicode MS" pitchFamily="34" charset="-128"/>
              </a:rPr>
              <a:t>MIM-B04A</a:t>
            </a:r>
          </a:p>
        </p:txBody>
      </p:sp>
      <p:sp>
        <p:nvSpPr>
          <p:cNvPr id="163888" name="Freeform 80"/>
          <p:cNvSpPr>
            <a:spLocks/>
          </p:cNvSpPr>
          <p:nvPr/>
        </p:nvSpPr>
        <p:spPr bwMode="auto">
          <a:xfrm>
            <a:off x="1258888" y="2420938"/>
            <a:ext cx="2017712" cy="2016125"/>
          </a:xfrm>
          <a:custGeom>
            <a:avLst/>
            <a:gdLst>
              <a:gd name="T0" fmla="*/ 636 w 1271"/>
              <a:gd name="T1" fmla="*/ 1270 h 1270"/>
              <a:gd name="T2" fmla="*/ 0 w 1271"/>
              <a:gd name="T3" fmla="*/ 0 h 1270"/>
              <a:gd name="T4" fmla="*/ 1271 w 1271"/>
              <a:gd name="T5" fmla="*/ 0 h 1270"/>
              <a:gd name="T6" fmla="*/ 953 w 1271"/>
              <a:gd name="T7" fmla="*/ 1270 h 1270"/>
              <a:gd name="T8" fmla="*/ 636 w 1271"/>
              <a:gd name="T9" fmla="*/ 1270 h 12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71"/>
              <a:gd name="T16" fmla="*/ 0 h 1270"/>
              <a:gd name="T17" fmla="*/ 1271 w 1271"/>
              <a:gd name="T18" fmla="*/ 1270 h 12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71" h="1270">
                <a:moveTo>
                  <a:pt x="636" y="1270"/>
                </a:moveTo>
                <a:lnTo>
                  <a:pt x="0" y="0"/>
                </a:lnTo>
                <a:lnTo>
                  <a:pt x="1271" y="0"/>
                </a:lnTo>
                <a:lnTo>
                  <a:pt x="953" y="1270"/>
                </a:lnTo>
                <a:lnTo>
                  <a:pt x="636" y="1270"/>
                </a:lnTo>
                <a:close/>
              </a:path>
            </a:pathLst>
          </a:custGeom>
          <a:gradFill rotWithShape="0">
            <a:gsLst>
              <a:gs pos="0">
                <a:srgbClr val="C0C0C0">
                  <a:alpha val="5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28575">
            <a:noFill/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63889" name="Picture 8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8888" y="1817688"/>
            <a:ext cx="20351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890" name="Group 82"/>
          <p:cNvGrpSpPr>
            <a:grpSpLocks/>
          </p:cNvGrpSpPr>
          <p:nvPr/>
        </p:nvGrpSpPr>
        <p:grpSpPr bwMode="auto">
          <a:xfrm>
            <a:off x="2736850" y="1603375"/>
            <a:ext cx="144463" cy="142875"/>
            <a:chOff x="3752" y="800"/>
            <a:chExt cx="91" cy="90"/>
          </a:xfrm>
        </p:grpSpPr>
        <p:sp>
          <p:nvSpPr>
            <p:cNvPr id="163929" name="Line 83"/>
            <p:cNvSpPr>
              <a:spLocks noChangeShapeType="1"/>
            </p:cNvSpPr>
            <p:nvPr/>
          </p:nvSpPr>
          <p:spPr bwMode="auto">
            <a:xfrm>
              <a:off x="3752" y="844"/>
              <a:ext cx="9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930" name="Line 84"/>
            <p:cNvSpPr>
              <a:spLocks noChangeShapeType="1"/>
            </p:cNvSpPr>
            <p:nvPr/>
          </p:nvSpPr>
          <p:spPr bwMode="auto">
            <a:xfrm flipV="1">
              <a:off x="3797" y="800"/>
              <a:ext cx="0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3891" name="Line 85"/>
          <p:cNvSpPr>
            <a:spLocks noChangeShapeType="1"/>
          </p:cNvSpPr>
          <p:nvPr/>
        </p:nvSpPr>
        <p:spPr bwMode="auto">
          <a:xfrm>
            <a:off x="2998788" y="1673225"/>
            <a:ext cx="1444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92" name="Line 86"/>
          <p:cNvSpPr>
            <a:spLocks noChangeShapeType="1"/>
          </p:cNvSpPr>
          <p:nvPr/>
        </p:nvSpPr>
        <p:spPr bwMode="auto">
          <a:xfrm>
            <a:off x="2801938" y="2149475"/>
            <a:ext cx="0" cy="965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93" name="Line 87"/>
          <p:cNvSpPr>
            <a:spLocks noChangeShapeType="1"/>
          </p:cNvSpPr>
          <p:nvPr/>
        </p:nvSpPr>
        <p:spPr bwMode="auto">
          <a:xfrm>
            <a:off x="3081338" y="2152650"/>
            <a:ext cx="1587" cy="8175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94" name="Oval 88"/>
          <p:cNvSpPr>
            <a:spLocks noChangeArrowheads="1"/>
          </p:cNvSpPr>
          <p:nvPr/>
        </p:nvSpPr>
        <p:spPr bwMode="auto">
          <a:xfrm>
            <a:off x="2763838" y="2112963"/>
            <a:ext cx="73025" cy="71437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3895" name="Oval 89"/>
          <p:cNvSpPr>
            <a:spLocks noChangeArrowheads="1"/>
          </p:cNvSpPr>
          <p:nvPr/>
        </p:nvSpPr>
        <p:spPr bwMode="auto">
          <a:xfrm>
            <a:off x="3043238" y="2106613"/>
            <a:ext cx="73025" cy="71437"/>
          </a:xfrm>
          <a:prstGeom prst="ellipse">
            <a:avLst/>
          </a:prstGeom>
          <a:solidFill>
            <a:srgbClr val="0000FF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3896" name="AutoShape 90"/>
          <p:cNvSpPr>
            <a:spLocks noChangeArrowheads="1"/>
          </p:cNvSpPr>
          <p:nvPr/>
        </p:nvSpPr>
        <p:spPr bwMode="auto">
          <a:xfrm>
            <a:off x="1401763" y="2493963"/>
            <a:ext cx="1512887" cy="647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>
                  <a:alpha val="70000"/>
                </a:srgbClr>
              </a:gs>
            </a:gsLst>
            <a:path path="shape">
              <a:fillToRect l="50000" t="50000" r="50000" b="50000"/>
            </a:path>
          </a:gra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altLang="ko-KR" sz="1600" b="1">
                <a:latin typeface="Arial Unicode MS" pitchFamily="34" charset="-128"/>
              </a:rPr>
              <a:t>Полярная</a:t>
            </a:r>
            <a:r>
              <a:rPr lang="en-US" altLang="ko-KR" sz="1600" b="1">
                <a:latin typeface="Arial Unicode MS" pitchFamily="34" charset="-128"/>
              </a:rPr>
              <a:t> !</a:t>
            </a:r>
          </a:p>
        </p:txBody>
      </p:sp>
      <p:sp>
        <p:nvSpPr>
          <p:cNvPr id="163897" name="Line 91"/>
          <p:cNvSpPr>
            <a:spLocks noChangeShapeType="1"/>
          </p:cNvSpPr>
          <p:nvPr/>
        </p:nvSpPr>
        <p:spPr bwMode="auto">
          <a:xfrm flipH="1">
            <a:off x="3081338" y="2970213"/>
            <a:ext cx="103663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98" name="Line 92"/>
          <p:cNvSpPr>
            <a:spLocks noChangeShapeType="1"/>
          </p:cNvSpPr>
          <p:nvPr/>
        </p:nvSpPr>
        <p:spPr bwMode="auto">
          <a:xfrm flipH="1">
            <a:off x="2808288" y="3114675"/>
            <a:ext cx="13906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99" name="Line 93"/>
          <p:cNvSpPr>
            <a:spLocks noChangeShapeType="1"/>
          </p:cNvSpPr>
          <p:nvPr/>
        </p:nvSpPr>
        <p:spPr bwMode="auto">
          <a:xfrm>
            <a:off x="4556125" y="3330575"/>
            <a:ext cx="2032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00" name="Line 94"/>
          <p:cNvSpPr>
            <a:spLocks noChangeShapeType="1"/>
          </p:cNvSpPr>
          <p:nvPr/>
        </p:nvSpPr>
        <p:spPr bwMode="auto">
          <a:xfrm flipV="1">
            <a:off x="4427538" y="3429000"/>
            <a:ext cx="216058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01" name="Oval 95"/>
          <p:cNvSpPr>
            <a:spLocks noChangeArrowheads="1"/>
          </p:cNvSpPr>
          <p:nvPr/>
        </p:nvSpPr>
        <p:spPr bwMode="auto">
          <a:xfrm flipV="1">
            <a:off x="6588125" y="3311525"/>
            <a:ext cx="36513" cy="3651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3902" name="Oval 96"/>
          <p:cNvSpPr>
            <a:spLocks noChangeArrowheads="1"/>
          </p:cNvSpPr>
          <p:nvPr/>
        </p:nvSpPr>
        <p:spPr bwMode="auto">
          <a:xfrm>
            <a:off x="6589713" y="3413125"/>
            <a:ext cx="36512" cy="36513"/>
          </a:xfrm>
          <a:prstGeom prst="ellipse">
            <a:avLst/>
          </a:prstGeom>
          <a:solidFill>
            <a:srgbClr val="0000FF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3903" name="Oval 97"/>
          <p:cNvSpPr>
            <a:spLocks noChangeArrowheads="1"/>
          </p:cNvSpPr>
          <p:nvPr/>
        </p:nvSpPr>
        <p:spPr bwMode="auto">
          <a:xfrm flipV="1">
            <a:off x="6588125" y="4106863"/>
            <a:ext cx="36513" cy="36512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3904" name="Oval 98"/>
          <p:cNvSpPr>
            <a:spLocks noChangeArrowheads="1"/>
          </p:cNvSpPr>
          <p:nvPr/>
        </p:nvSpPr>
        <p:spPr bwMode="auto">
          <a:xfrm>
            <a:off x="6589713" y="4208463"/>
            <a:ext cx="36512" cy="36512"/>
          </a:xfrm>
          <a:prstGeom prst="ellipse">
            <a:avLst/>
          </a:prstGeom>
          <a:solidFill>
            <a:srgbClr val="0000FF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3905" name="Line 99"/>
          <p:cNvSpPr>
            <a:spLocks noChangeShapeType="1"/>
          </p:cNvSpPr>
          <p:nvPr/>
        </p:nvSpPr>
        <p:spPr bwMode="auto">
          <a:xfrm flipV="1">
            <a:off x="6300788" y="3325813"/>
            <a:ext cx="287337" cy="1762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06" name="Line 100"/>
          <p:cNvSpPr>
            <a:spLocks noChangeShapeType="1"/>
          </p:cNvSpPr>
          <p:nvPr/>
        </p:nvSpPr>
        <p:spPr bwMode="auto">
          <a:xfrm flipV="1">
            <a:off x="6372225" y="3430588"/>
            <a:ext cx="215900" cy="1444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07" name="Line 101"/>
          <p:cNvSpPr>
            <a:spLocks noChangeShapeType="1"/>
          </p:cNvSpPr>
          <p:nvPr/>
        </p:nvSpPr>
        <p:spPr bwMode="auto">
          <a:xfrm flipV="1">
            <a:off x="6372225" y="3575050"/>
            <a:ext cx="0" cy="6477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08" name="Line 102"/>
          <p:cNvSpPr>
            <a:spLocks noChangeShapeType="1"/>
          </p:cNvSpPr>
          <p:nvPr/>
        </p:nvSpPr>
        <p:spPr bwMode="auto">
          <a:xfrm flipH="1" flipV="1">
            <a:off x="6372225" y="4222750"/>
            <a:ext cx="2159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09" name="Line 103"/>
          <p:cNvSpPr>
            <a:spLocks noChangeShapeType="1"/>
          </p:cNvSpPr>
          <p:nvPr/>
        </p:nvSpPr>
        <p:spPr bwMode="auto">
          <a:xfrm flipV="1">
            <a:off x="6300788" y="3502025"/>
            <a:ext cx="0" cy="6191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10" name="Line 104"/>
          <p:cNvSpPr>
            <a:spLocks noChangeShapeType="1"/>
          </p:cNvSpPr>
          <p:nvPr/>
        </p:nvSpPr>
        <p:spPr bwMode="auto">
          <a:xfrm flipH="1" flipV="1">
            <a:off x="6296025" y="4127500"/>
            <a:ext cx="2921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11" name="Line 105"/>
          <p:cNvSpPr>
            <a:spLocks noChangeShapeType="1"/>
          </p:cNvSpPr>
          <p:nvPr/>
        </p:nvSpPr>
        <p:spPr bwMode="auto">
          <a:xfrm flipV="1">
            <a:off x="6300788" y="4124325"/>
            <a:ext cx="287337" cy="1762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12" name="Line 106"/>
          <p:cNvSpPr>
            <a:spLocks noChangeShapeType="1"/>
          </p:cNvSpPr>
          <p:nvPr/>
        </p:nvSpPr>
        <p:spPr bwMode="auto">
          <a:xfrm flipV="1">
            <a:off x="6372225" y="4229100"/>
            <a:ext cx="215900" cy="1444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13" name="Line 107"/>
          <p:cNvSpPr>
            <a:spLocks noChangeShapeType="1"/>
          </p:cNvSpPr>
          <p:nvPr/>
        </p:nvSpPr>
        <p:spPr bwMode="auto">
          <a:xfrm flipV="1">
            <a:off x="6372225" y="4373563"/>
            <a:ext cx="0" cy="2809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14" name="Line 108"/>
          <p:cNvSpPr>
            <a:spLocks noChangeShapeType="1"/>
          </p:cNvSpPr>
          <p:nvPr/>
        </p:nvSpPr>
        <p:spPr bwMode="auto">
          <a:xfrm flipV="1">
            <a:off x="6300788" y="4300538"/>
            <a:ext cx="0" cy="3540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15" name="Line 109"/>
          <p:cNvSpPr>
            <a:spLocks noChangeShapeType="1"/>
          </p:cNvSpPr>
          <p:nvPr/>
        </p:nvSpPr>
        <p:spPr bwMode="auto">
          <a:xfrm flipV="1">
            <a:off x="6372225" y="4660900"/>
            <a:ext cx="0" cy="280988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16" name="Line 110"/>
          <p:cNvSpPr>
            <a:spLocks noChangeShapeType="1"/>
          </p:cNvSpPr>
          <p:nvPr/>
        </p:nvSpPr>
        <p:spPr bwMode="auto">
          <a:xfrm flipV="1">
            <a:off x="6300788" y="4654550"/>
            <a:ext cx="0" cy="287338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17" name="Text Box 111"/>
          <p:cNvSpPr txBox="1">
            <a:spLocks noChangeArrowheads="1"/>
          </p:cNvSpPr>
          <p:nvPr/>
        </p:nvSpPr>
        <p:spPr bwMode="auto">
          <a:xfrm rot="-5400000">
            <a:off x="5749925" y="4035425"/>
            <a:ext cx="7366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600" b="1">
                <a:latin typeface="Arial Unicode MS" pitchFamily="34" charset="-128"/>
              </a:rPr>
              <a:t>до</a:t>
            </a:r>
            <a:r>
              <a:rPr lang="en-US" altLang="ko-KR" sz="1600" b="1">
                <a:latin typeface="Arial Unicode MS" pitchFamily="34" charset="-128"/>
              </a:rPr>
              <a:t> 16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pic>
        <p:nvPicPr>
          <p:cNvPr id="474224" name="Picture 112" descr="로타리스위치 1번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30775" y="4941888"/>
            <a:ext cx="433388" cy="423862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474225" name="Picture 113" descr="로타리스위치 0번_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30775" y="2789238"/>
            <a:ext cx="433388" cy="423862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163920" name="Text Box 114"/>
          <p:cNvSpPr txBox="1">
            <a:spLocks noChangeArrowheads="1"/>
          </p:cNvSpPr>
          <p:nvPr/>
        </p:nvSpPr>
        <p:spPr bwMode="auto">
          <a:xfrm>
            <a:off x="5332413" y="2762250"/>
            <a:ext cx="3921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400" b="1">
                <a:latin typeface="Arial Unicode MS" pitchFamily="34" charset="-128"/>
              </a:rPr>
              <a:t>0</a:t>
            </a:r>
            <a:endParaRPr lang="en-US" altLang="ko-KR" sz="24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63921" name="Text Box 115"/>
          <p:cNvSpPr txBox="1">
            <a:spLocks noChangeArrowheads="1"/>
          </p:cNvSpPr>
          <p:nvPr/>
        </p:nvSpPr>
        <p:spPr bwMode="auto">
          <a:xfrm>
            <a:off x="5332413" y="4916488"/>
            <a:ext cx="3921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400" b="1">
                <a:latin typeface="Arial Unicode MS" pitchFamily="34" charset="-128"/>
              </a:rPr>
              <a:t>1</a:t>
            </a:r>
            <a:endParaRPr lang="en-US" altLang="ko-KR" sz="24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63922" name="AutoShape 116"/>
          <p:cNvSpPr>
            <a:spLocks noChangeArrowheads="1"/>
          </p:cNvSpPr>
          <p:nvPr/>
        </p:nvSpPr>
        <p:spPr bwMode="auto">
          <a:xfrm>
            <a:off x="6837363" y="3429000"/>
            <a:ext cx="215900" cy="215900"/>
          </a:xfrm>
          <a:prstGeom prst="bevel">
            <a:avLst>
              <a:gd name="adj" fmla="val 4847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b="1">
                <a:solidFill>
                  <a:schemeClr val="bg1"/>
                </a:solidFill>
                <a:latin typeface="Arial Unicode MS" pitchFamily="34" charset="-128"/>
              </a:rPr>
              <a:t>0</a:t>
            </a:r>
          </a:p>
        </p:txBody>
      </p:sp>
      <p:sp>
        <p:nvSpPr>
          <p:cNvPr id="163923" name="AutoShape 117"/>
          <p:cNvSpPr>
            <a:spLocks noChangeArrowheads="1"/>
          </p:cNvSpPr>
          <p:nvPr/>
        </p:nvSpPr>
        <p:spPr bwMode="auto">
          <a:xfrm>
            <a:off x="6708775" y="4268788"/>
            <a:ext cx="215900" cy="215900"/>
          </a:xfrm>
          <a:prstGeom prst="bevel">
            <a:avLst>
              <a:gd name="adj" fmla="val 4847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b="1">
                <a:solidFill>
                  <a:schemeClr val="bg1"/>
                </a:solidFill>
                <a:latin typeface="Arial Unicode MS" pitchFamily="34" charset="-128"/>
              </a:rPr>
              <a:t>1</a:t>
            </a:r>
          </a:p>
        </p:txBody>
      </p:sp>
      <p:sp>
        <p:nvSpPr>
          <p:cNvPr id="163924" name="AutoShape 118"/>
          <p:cNvSpPr>
            <a:spLocks noChangeArrowheads="1"/>
          </p:cNvSpPr>
          <p:nvPr/>
        </p:nvSpPr>
        <p:spPr bwMode="auto">
          <a:xfrm>
            <a:off x="4413250" y="1916113"/>
            <a:ext cx="879475" cy="288925"/>
          </a:xfrm>
          <a:prstGeom prst="bevel">
            <a:avLst>
              <a:gd name="adj" fmla="val 4847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sz="1600" b="1">
                <a:latin typeface="Arial Unicode MS" pitchFamily="34" charset="-128"/>
              </a:rPr>
              <a:t>K4:OFF</a:t>
            </a:r>
          </a:p>
        </p:txBody>
      </p:sp>
      <p:sp>
        <p:nvSpPr>
          <p:cNvPr id="163925" name="AutoShape 119"/>
          <p:cNvSpPr>
            <a:spLocks noChangeArrowheads="1"/>
          </p:cNvSpPr>
          <p:nvPr/>
        </p:nvSpPr>
        <p:spPr bwMode="auto">
          <a:xfrm>
            <a:off x="4413250" y="4076700"/>
            <a:ext cx="879475" cy="288925"/>
          </a:xfrm>
          <a:prstGeom prst="bevel">
            <a:avLst>
              <a:gd name="adj" fmla="val 4847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sz="1600" b="1">
                <a:latin typeface="Arial Unicode MS" pitchFamily="34" charset="-128"/>
              </a:rPr>
              <a:t>K4:OFF</a:t>
            </a:r>
          </a:p>
        </p:txBody>
      </p:sp>
      <p:sp>
        <p:nvSpPr>
          <p:cNvPr id="474234" name="Text Box 122"/>
          <p:cNvSpPr txBox="1">
            <a:spLocks noChangeArrowheads="1"/>
          </p:cNvSpPr>
          <p:nvPr/>
        </p:nvSpPr>
        <p:spPr bwMode="auto">
          <a:xfrm>
            <a:off x="152400" y="73025"/>
            <a:ext cx="592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ko-KR" sz="3600" b="1">
                <a:solidFill>
                  <a:schemeClr val="tx2"/>
                </a:solidFill>
                <a:latin typeface="Arial" charset="0"/>
                <a:ea typeface="견고딕" pitchFamily="18" charset="-127"/>
                <a:cs typeface="+mn-cs"/>
              </a:rPr>
              <a:t>02. S-NET mini (MST-S3W)</a:t>
            </a:r>
          </a:p>
        </p:txBody>
      </p:sp>
      <p:sp>
        <p:nvSpPr>
          <p:cNvPr id="163964" name="Text Box 48"/>
          <p:cNvSpPr txBox="1">
            <a:spLocks noChangeArrowheads="1"/>
          </p:cNvSpPr>
          <p:nvPr/>
        </p:nvSpPr>
        <p:spPr bwMode="auto">
          <a:xfrm>
            <a:off x="153988" y="5110163"/>
            <a:ext cx="37242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Только индивидуальный режим</a:t>
            </a:r>
            <a:r>
              <a:rPr lang="en-US" altLang="ko-KR" sz="2400" b="1">
                <a:latin typeface="Arial Unicode MS" pitchFamily="34" charset="-128"/>
              </a:rPr>
              <a:t> !</a:t>
            </a:r>
            <a:endParaRPr lang="en-US" altLang="ko-KR" sz="24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63965" name="Text Box 49"/>
          <p:cNvSpPr txBox="1">
            <a:spLocks noChangeArrowheads="1"/>
          </p:cNvSpPr>
          <p:nvPr/>
        </p:nvSpPr>
        <p:spPr bwMode="auto">
          <a:xfrm>
            <a:off x="79375" y="5946775"/>
            <a:ext cx="37798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400" b="1">
                <a:latin typeface="Arial Unicode MS" pitchFamily="34" charset="-128"/>
              </a:rPr>
              <a:t>(</a:t>
            </a:r>
            <a:r>
              <a:rPr lang="ru-RU" altLang="ko-KR" sz="2400" b="1">
                <a:latin typeface="Arial Unicode MS" pitchFamily="34" charset="-128"/>
              </a:rPr>
              <a:t>на основе адреса </a:t>
            </a:r>
            <a:r>
              <a:rPr lang="en-US" altLang="ko-KR" sz="2400" b="1">
                <a:latin typeface="Arial Unicode MS" pitchFamily="34" charset="-128"/>
              </a:rPr>
              <a:t>MAIN)</a:t>
            </a:r>
            <a:endParaRPr lang="en-US" altLang="ko-KR" sz="2400" b="1">
              <a:latin typeface="Arial Unicode MS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Line 2"/>
          <p:cNvSpPr>
            <a:spLocks noChangeShapeType="1"/>
          </p:cNvSpPr>
          <p:nvPr/>
        </p:nvSpPr>
        <p:spPr bwMode="auto">
          <a:xfrm>
            <a:off x="8247063" y="2205038"/>
            <a:ext cx="0" cy="86518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39" name="Line 3"/>
          <p:cNvSpPr>
            <a:spLocks noChangeShapeType="1"/>
          </p:cNvSpPr>
          <p:nvPr/>
        </p:nvSpPr>
        <p:spPr bwMode="auto">
          <a:xfrm>
            <a:off x="3638550" y="3429000"/>
            <a:ext cx="0" cy="863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3206750" y="2278063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0</a:t>
            </a:r>
          </a:p>
        </p:txBody>
      </p:sp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7880350" y="3500438"/>
            <a:ext cx="80010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16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0</a:t>
            </a:r>
          </a:p>
        </p:txBody>
      </p:sp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3213100" y="4727575"/>
            <a:ext cx="771525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48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0</a:t>
            </a:r>
          </a:p>
        </p:txBody>
      </p:sp>
      <p:sp>
        <p:nvSpPr>
          <p:cNvPr id="475143" name="Line 7"/>
          <p:cNvSpPr>
            <a:spLocks noChangeShapeType="1"/>
          </p:cNvSpPr>
          <p:nvPr/>
        </p:nvSpPr>
        <p:spPr bwMode="auto">
          <a:xfrm flipH="1">
            <a:off x="3636963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44" name="Line 8"/>
          <p:cNvSpPr>
            <a:spLocks noChangeShapeType="1"/>
          </p:cNvSpPr>
          <p:nvPr/>
        </p:nvSpPr>
        <p:spPr bwMode="auto">
          <a:xfrm>
            <a:off x="3709988" y="1628775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45" name="Line 9"/>
          <p:cNvSpPr>
            <a:spLocks noChangeShapeType="1"/>
          </p:cNvSpPr>
          <p:nvPr/>
        </p:nvSpPr>
        <p:spPr bwMode="auto">
          <a:xfrm flipH="1" flipV="1">
            <a:off x="4502150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46" name="Line 10"/>
          <p:cNvSpPr>
            <a:spLocks noChangeShapeType="1"/>
          </p:cNvSpPr>
          <p:nvPr/>
        </p:nvSpPr>
        <p:spPr bwMode="auto">
          <a:xfrm flipH="1">
            <a:off x="4572000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47" name="Line 11"/>
          <p:cNvSpPr>
            <a:spLocks noChangeShapeType="1"/>
          </p:cNvSpPr>
          <p:nvPr/>
        </p:nvSpPr>
        <p:spPr bwMode="auto">
          <a:xfrm>
            <a:off x="4645025" y="1628775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48" name="Line 12"/>
          <p:cNvSpPr>
            <a:spLocks noChangeShapeType="1"/>
          </p:cNvSpPr>
          <p:nvPr/>
        </p:nvSpPr>
        <p:spPr bwMode="auto">
          <a:xfrm flipH="1" flipV="1">
            <a:off x="5365750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49" name="Line 13"/>
          <p:cNvSpPr>
            <a:spLocks noChangeShapeType="1"/>
          </p:cNvSpPr>
          <p:nvPr/>
        </p:nvSpPr>
        <p:spPr bwMode="auto">
          <a:xfrm flipH="1">
            <a:off x="5438775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50" name="Line 14"/>
          <p:cNvSpPr>
            <a:spLocks noChangeShapeType="1"/>
          </p:cNvSpPr>
          <p:nvPr/>
        </p:nvSpPr>
        <p:spPr bwMode="auto">
          <a:xfrm>
            <a:off x="5511800" y="1628775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51" name="Line 15"/>
          <p:cNvSpPr>
            <a:spLocks noChangeShapeType="1"/>
          </p:cNvSpPr>
          <p:nvPr/>
        </p:nvSpPr>
        <p:spPr bwMode="auto">
          <a:xfrm flipH="1" flipV="1">
            <a:off x="6303963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52" name="Line 16"/>
          <p:cNvSpPr>
            <a:spLocks noChangeShapeType="1"/>
          </p:cNvSpPr>
          <p:nvPr/>
        </p:nvSpPr>
        <p:spPr bwMode="auto">
          <a:xfrm flipH="1">
            <a:off x="6372225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53" name="Line 17"/>
          <p:cNvSpPr>
            <a:spLocks noChangeShapeType="1"/>
          </p:cNvSpPr>
          <p:nvPr/>
        </p:nvSpPr>
        <p:spPr bwMode="auto">
          <a:xfrm>
            <a:off x="6445250" y="1628775"/>
            <a:ext cx="5762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54" name="Line 18"/>
          <p:cNvSpPr>
            <a:spLocks noChangeShapeType="1"/>
          </p:cNvSpPr>
          <p:nvPr/>
        </p:nvSpPr>
        <p:spPr bwMode="auto">
          <a:xfrm flipH="1" flipV="1">
            <a:off x="8174038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55" name="Line 19"/>
          <p:cNvSpPr>
            <a:spLocks noChangeShapeType="1"/>
          </p:cNvSpPr>
          <p:nvPr/>
        </p:nvSpPr>
        <p:spPr bwMode="auto">
          <a:xfrm>
            <a:off x="7021513" y="1628775"/>
            <a:ext cx="5048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56" name="Line 20"/>
          <p:cNvSpPr>
            <a:spLocks noChangeShapeType="1"/>
          </p:cNvSpPr>
          <p:nvPr/>
        </p:nvSpPr>
        <p:spPr bwMode="auto">
          <a:xfrm>
            <a:off x="7526338" y="1628775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57" name="Line 21"/>
          <p:cNvSpPr>
            <a:spLocks noChangeShapeType="1"/>
          </p:cNvSpPr>
          <p:nvPr/>
        </p:nvSpPr>
        <p:spPr bwMode="auto">
          <a:xfrm flipH="1">
            <a:off x="7307263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58" name="Line 22"/>
          <p:cNvSpPr>
            <a:spLocks noChangeShapeType="1"/>
          </p:cNvSpPr>
          <p:nvPr/>
        </p:nvSpPr>
        <p:spPr bwMode="auto">
          <a:xfrm>
            <a:off x="7380288" y="2852738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59" name="Line 23"/>
          <p:cNvSpPr>
            <a:spLocks noChangeShapeType="1"/>
          </p:cNvSpPr>
          <p:nvPr/>
        </p:nvSpPr>
        <p:spPr bwMode="auto">
          <a:xfrm flipH="1" flipV="1">
            <a:off x="8172450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60" name="Line 24"/>
          <p:cNvSpPr>
            <a:spLocks noChangeShapeType="1"/>
          </p:cNvSpPr>
          <p:nvPr/>
        </p:nvSpPr>
        <p:spPr bwMode="auto">
          <a:xfrm flipH="1">
            <a:off x="6372225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61" name="Line 25"/>
          <p:cNvSpPr>
            <a:spLocks noChangeShapeType="1"/>
          </p:cNvSpPr>
          <p:nvPr/>
        </p:nvSpPr>
        <p:spPr bwMode="auto">
          <a:xfrm>
            <a:off x="6445250" y="2852738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62" name="Line 26"/>
          <p:cNvSpPr>
            <a:spLocks noChangeShapeType="1"/>
          </p:cNvSpPr>
          <p:nvPr/>
        </p:nvSpPr>
        <p:spPr bwMode="auto">
          <a:xfrm flipH="1" flipV="1">
            <a:off x="7237413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63" name="Line 27"/>
          <p:cNvSpPr>
            <a:spLocks noChangeShapeType="1"/>
          </p:cNvSpPr>
          <p:nvPr/>
        </p:nvSpPr>
        <p:spPr bwMode="auto">
          <a:xfrm flipH="1">
            <a:off x="5435600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64" name="Line 28"/>
          <p:cNvSpPr>
            <a:spLocks noChangeShapeType="1"/>
          </p:cNvSpPr>
          <p:nvPr/>
        </p:nvSpPr>
        <p:spPr bwMode="auto">
          <a:xfrm>
            <a:off x="5508625" y="2852738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65" name="Line 29"/>
          <p:cNvSpPr>
            <a:spLocks noChangeShapeType="1"/>
          </p:cNvSpPr>
          <p:nvPr/>
        </p:nvSpPr>
        <p:spPr bwMode="auto">
          <a:xfrm flipH="1" flipV="1">
            <a:off x="6300788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66" name="Line 30"/>
          <p:cNvSpPr>
            <a:spLocks noChangeShapeType="1"/>
          </p:cNvSpPr>
          <p:nvPr/>
        </p:nvSpPr>
        <p:spPr bwMode="auto">
          <a:xfrm flipH="1">
            <a:off x="3636963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67" name="Line 31"/>
          <p:cNvSpPr>
            <a:spLocks noChangeShapeType="1"/>
          </p:cNvSpPr>
          <p:nvPr/>
        </p:nvSpPr>
        <p:spPr bwMode="auto">
          <a:xfrm>
            <a:off x="4862513" y="2852738"/>
            <a:ext cx="50165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68" name="Line 32"/>
          <p:cNvSpPr>
            <a:spLocks noChangeShapeType="1"/>
          </p:cNvSpPr>
          <p:nvPr/>
        </p:nvSpPr>
        <p:spPr bwMode="auto">
          <a:xfrm flipH="1" flipV="1">
            <a:off x="5364163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69" name="Line 33"/>
          <p:cNvSpPr>
            <a:spLocks noChangeShapeType="1"/>
          </p:cNvSpPr>
          <p:nvPr/>
        </p:nvSpPr>
        <p:spPr bwMode="auto">
          <a:xfrm>
            <a:off x="4357688" y="2852738"/>
            <a:ext cx="5048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70" name="Line 34"/>
          <p:cNvSpPr>
            <a:spLocks noChangeShapeType="1"/>
          </p:cNvSpPr>
          <p:nvPr/>
        </p:nvSpPr>
        <p:spPr bwMode="auto">
          <a:xfrm>
            <a:off x="3709988" y="2852738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71" name="Line 35"/>
          <p:cNvSpPr>
            <a:spLocks noChangeShapeType="1"/>
          </p:cNvSpPr>
          <p:nvPr/>
        </p:nvSpPr>
        <p:spPr bwMode="auto">
          <a:xfrm flipH="1">
            <a:off x="3636963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72" name="Line 36"/>
          <p:cNvSpPr>
            <a:spLocks noChangeShapeType="1"/>
          </p:cNvSpPr>
          <p:nvPr/>
        </p:nvSpPr>
        <p:spPr bwMode="auto">
          <a:xfrm>
            <a:off x="3709988" y="4078288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73" name="Line 37"/>
          <p:cNvSpPr>
            <a:spLocks noChangeShapeType="1"/>
          </p:cNvSpPr>
          <p:nvPr/>
        </p:nvSpPr>
        <p:spPr bwMode="auto">
          <a:xfrm flipH="1" flipV="1">
            <a:off x="4502150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74" name="Line 38"/>
          <p:cNvSpPr>
            <a:spLocks noChangeShapeType="1"/>
          </p:cNvSpPr>
          <p:nvPr/>
        </p:nvSpPr>
        <p:spPr bwMode="auto">
          <a:xfrm flipH="1">
            <a:off x="4572000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75" name="Line 39"/>
          <p:cNvSpPr>
            <a:spLocks noChangeShapeType="1"/>
          </p:cNvSpPr>
          <p:nvPr/>
        </p:nvSpPr>
        <p:spPr bwMode="auto">
          <a:xfrm>
            <a:off x="4645025" y="4078288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76" name="Line 40"/>
          <p:cNvSpPr>
            <a:spLocks noChangeShapeType="1"/>
          </p:cNvSpPr>
          <p:nvPr/>
        </p:nvSpPr>
        <p:spPr bwMode="auto">
          <a:xfrm flipH="1" flipV="1">
            <a:off x="5365750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77" name="Line 41"/>
          <p:cNvSpPr>
            <a:spLocks noChangeShapeType="1"/>
          </p:cNvSpPr>
          <p:nvPr/>
        </p:nvSpPr>
        <p:spPr bwMode="auto">
          <a:xfrm flipH="1">
            <a:off x="5438775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78" name="Line 42"/>
          <p:cNvSpPr>
            <a:spLocks noChangeShapeType="1"/>
          </p:cNvSpPr>
          <p:nvPr/>
        </p:nvSpPr>
        <p:spPr bwMode="auto">
          <a:xfrm>
            <a:off x="5511800" y="4078288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79" name="Line 43"/>
          <p:cNvSpPr>
            <a:spLocks noChangeShapeType="1"/>
          </p:cNvSpPr>
          <p:nvPr/>
        </p:nvSpPr>
        <p:spPr bwMode="auto">
          <a:xfrm flipH="1" flipV="1">
            <a:off x="6303963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80" name="Line 44"/>
          <p:cNvSpPr>
            <a:spLocks noChangeShapeType="1"/>
          </p:cNvSpPr>
          <p:nvPr/>
        </p:nvSpPr>
        <p:spPr bwMode="auto">
          <a:xfrm flipH="1">
            <a:off x="6372225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81" name="Line 45"/>
          <p:cNvSpPr>
            <a:spLocks noChangeShapeType="1"/>
          </p:cNvSpPr>
          <p:nvPr/>
        </p:nvSpPr>
        <p:spPr bwMode="auto">
          <a:xfrm>
            <a:off x="6445250" y="4078288"/>
            <a:ext cx="5762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82" name="Line 46"/>
          <p:cNvSpPr>
            <a:spLocks noChangeShapeType="1"/>
          </p:cNvSpPr>
          <p:nvPr/>
        </p:nvSpPr>
        <p:spPr bwMode="auto">
          <a:xfrm flipH="1" flipV="1">
            <a:off x="8174038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83" name="Line 47"/>
          <p:cNvSpPr>
            <a:spLocks noChangeShapeType="1"/>
          </p:cNvSpPr>
          <p:nvPr/>
        </p:nvSpPr>
        <p:spPr bwMode="auto">
          <a:xfrm>
            <a:off x="7021513" y="4078288"/>
            <a:ext cx="5048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184" name="Line 48"/>
          <p:cNvSpPr>
            <a:spLocks noChangeShapeType="1"/>
          </p:cNvSpPr>
          <p:nvPr/>
        </p:nvSpPr>
        <p:spPr bwMode="auto">
          <a:xfrm>
            <a:off x="7526338" y="4078288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64913" name="Picture 49" descr="DVMP2중계기_최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175" y="2420938"/>
            <a:ext cx="5762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921" name="Text Box 60"/>
          <p:cNvSpPr txBox="1">
            <a:spLocks noChangeArrowheads="1"/>
          </p:cNvSpPr>
          <p:nvPr/>
        </p:nvSpPr>
        <p:spPr bwMode="auto">
          <a:xfrm>
            <a:off x="4103688" y="2278063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</a:t>
            </a:r>
          </a:p>
        </p:txBody>
      </p:sp>
      <p:sp>
        <p:nvSpPr>
          <p:cNvPr id="164922" name="Text Box 61"/>
          <p:cNvSpPr txBox="1">
            <a:spLocks noChangeArrowheads="1"/>
          </p:cNvSpPr>
          <p:nvPr/>
        </p:nvSpPr>
        <p:spPr bwMode="auto">
          <a:xfrm>
            <a:off x="5051425" y="2278063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2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2</a:t>
            </a:r>
          </a:p>
        </p:txBody>
      </p:sp>
      <p:sp>
        <p:nvSpPr>
          <p:cNvPr id="164923" name="Text Box 62"/>
          <p:cNvSpPr txBox="1">
            <a:spLocks noChangeArrowheads="1"/>
          </p:cNvSpPr>
          <p:nvPr/>
        </p:nvSpPr>
        <p:spPr bwMode="auto">
          <a:xfrm>
            <a:off x="5988050" y="2278063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3</a:t>
            </a:r>
          </a:p>
        </p:txBody>
      </p:sp>
      <p:sp>
        <p:nvSpPr>
          <p:cNvPr id="164924" name="Text Box 63"/>
          <p:cNvSpPr txBox="1">
            <a:spLocks noChangeArrowheads="1"/>
          </p:cNvSpPr>
          <p:nvPr/>
        </p:nvSpPr>
        <p:spPr bwMode="auto">
          <a:xfrm>
            <a:off x="7859713" y="2278063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15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 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15</a:t>
            </a:r>
          </a:p>
        </p:txBody>
      </p:sp>
      <p:sp>
        <p:nvSpPr>
          <p:cNvPr id="164925" name="Text Box 64"/>
          <p:cNvSpPr txBox="1">
            <a:spLocks noChangeArrowheads="1"/>
          </p:cNvSpPr>
          <p:nvPr/>
        </p:nvSpPr>
        <p:spPr bwMode="auto">
          <a:xfrm>
            <a:off x="6913563" y="3500438"/>
            <a:ext cx="80010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17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</a:t>
            </a:r>
          </a:p>
        </p:txBody>
      </p:sp>
      <p:sp>
        <p:nvSpPr>
          <p:cNvPr id="164926" name="Text Box 65"/>
          <p:cNvSpPr txBox="1">
            <a:spLocks noChangeArrowheads="1"/>
          </p:cNvSpPr>
          <p:nvPr/>
        </p:nvSpPr>
        <p:spPr bwMode="auto">
          <a:xfrm>
            <a:off x="5986463" y="3500438"/>
            <a:ext cx="80010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18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2</a:t>
            </a:r>
          </a:p>
        </p:txBody>
      </p:sp>
      <p:sp>
        <p:nvSpPr>
          <p:cNvPr id="164927" name="Text Box 66"/>
          <p:cNvSpPr txBox="1">
            <a:spLocks noChangeArrowheads="1"/>
          </p:cNvSpPr>
          <p:nvPr/>
        </p:nvSpPr>
        <p:spPr bwMode="auto">
          <a:xfrm>
            <a:off x="4968875" y="3500438"/>
            <a:ext cx="80010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19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3</a:t>
            </a:r>
          </a:p>
        </p:txBody>
      </p:sp>
      <p:sp>
        <p:nvSpPr>
          <p:cNvPr id="164928" name="Text Box 67"/>
          <p:cNvSpPr txBox="1">
            <a:spLocks noChangeArrowheads="1"/>
          </p:cNvSpPr>
          <p:nvPr/>
        </p:nvSpPr>
        <p:spPr bwMode="auto">
          <a:xfrm>
            <a:off x="3152775" y="3500438"/>
            <a:ext cx="80010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31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 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15</a:t>
            </a:r>
          </a:p>
        </p:txBody>
      </p:sp>
      <p:sp>
        <p:nvSpPr>
          <p:cNvPr id="164929" name="Text Box 68"/>
          <p:cNvSpPr txBox="1">
            <a:spLocks noChangeArrowheads="1"/>
          </p:cNvSpPr>
          <p:nvPr/>
        </p:nvSpPr>
        <p:spPr bwMode="auto">
          <a:xfrm>
            <a:off x="4119563" y="4725988"/>
            <a:ext cx="771525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49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</a:t>
            </a:r>
          </a:p>
        </p:txBody>
      </p:sp>
      <p:sp>
        <p:nvSpPr>
          <p:cNvPr id="164930" name="Text Box 69"/>
          <p:cNvSpPr txBox="1">
            <a:spLocks noChangeArrowheads="1"/>
          </p:cNvSpPr>
          <p:nvPr/>
        </p:nvSpPr>
        <p:spPr bwMode="auto">
          <a:xfrm>
            <a:off x="5054600" y="4725988"/>
            <a:ext cx="771525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50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2</a:t>
            </a:r>
          </a:p>
        </p:txBody>
      </p:sp>
      <p:sp>
        <p:nvSpPr>
          <p:cNvPr id="164931" name="Text Box 70"/>
          <p:cNvSpPr txBox="1">
            <a:spLocks noChangeArrowheads="1"/>
          </p:cNvSpPr>
          <p:nvPr/>
        </p:nvSpPr>
        <p:spPr bwMode="auto">
          <a:xfrm>
            <a:off x="5991225" y="4725988"/>
            <a:ext cx="771525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: 51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3</a:t>
            </a:r>
          </a:p>
        </p:txBody>
      </p:sp>
      <p:sp>
        <p:nvSpPr>
          <p:cNvPr id="164932" name="Text Box 71"/>
          <p:cNvSpPr txBox="1">
            <a:spLocks noChangeArrowheads="1"/>
          </p:cNvSpPr>
          <p:nvPr/>
        </p:nvSpPr>
        <p:spPr bwMode="auto">
          <a:xfrm>
            <a:off x="7877175" y="4725988"/>
            <a:ext cx="771525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63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 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15</a:t>
            </a:r>
          </a:p>
        </p:txBody>
      </p:sp>
      <p:grpSp>
        <p:nvGrpSpPr>
          <p:cNvPr id="164933" name="Group 72"/>
          <p:cNvGrpSpPr>
            <a:grpSpLocks noChangeAspect="1"/>
          </p:cNvGrpSpPr>
          <p:nvPr/>
        </p:nvGrpSpPr>
        <p:grpSpPr bwMode="auto">
          <a:xfrm>
            <a:off x="1620838" y="1341438"/>
            <a:ext cx="1295400" cy="1136650"/>
            <a:chOff x="354" y="2037"/>
            <a:chExt cx="516" cy="453"/>
          </a:xfrm>
        </p:grpSpPr>
        <p:pic>
          <p:nvPicPr>
            <p:cNvPr id="475209" name="Picture 73" descr="DVM Plus III 1"/>
            <p:cNvPicPr>
              <a:picLocks noChangeAspect="1" noChangeArrowheads="1"/>
            </p:cNvPicPr>
            <p:nvPr/>
          </p:nvPicPr>
          <p:blipFill>
            <a:blip r:embed="rId3">
              <a:lum bright="-6000" contrast="10000"/>
            </a:blip>
            <a:srcRect/>
            <a:stretch>
              <a:fillRect/>
            </a:stretch>
          </p:blipFill>
          <p:spPr bwMode="auto">
            <a:xfrm>
              <a:off x="354" y="2037"/>
              <a:ext cx="262" cy="453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bg2"/>
              </a:outerShdw>
            </a:effectLst>
          </p:spPr>
        </p:pic>
        <p:pic>
          <p:nvPicPr>
            <p:cNvPr id="475210" name="Picture 74" descr="DVM Plus III 1"/>
            <p:cNvPicPr>
              <a:picLocks noChangeAspect="1" noChangeArrowheads="1"/>
            </p:cNvPicPr>
            <p:nvPr/>
          </p:nvPicPr>
          <p:blipFill>
            <a:blip r:embed="rId3">
              <a:lum bright="-6000" contrast="10000"/>
            </a:blip>
            <a:srcRect/>
            <a:stretch>
              <a:fillRect/>
            </a:stretch>
          </p:blipFill>
          <p:spPr bwMode="auto">
            <a:xfrm>
              <a:off x="608" y="2037"/>
              <a:ext cx="262" cy="453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bg2"/>
              </a:outerShdw>
            </a:effectLst>
          </p:spPr>
        </p:pic>
      </p:grpSp>
      <p:pic>
        <p:nvPicPr>
          <p:cNvPr id="164934" name="Picture 75" descr="SNETmini앞면 저해상도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2413000" y="5445125"/>
            <a:ext cx="1800225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935" name="Picture 76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3725" y="289718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936" name="Picture 77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3950" y="292417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937" name="Picture 78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2013" y="292417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938" name="Picture 79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8638" y="292417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939" name="Picture 80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15263" y="292417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940" name="Picture 81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3725" y="41481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941" name="Picture 82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0350" y="41481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942" name="Picture 83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6975" y="41481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943" name="Picture 84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41481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944" name="Picture 85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15263" y="41481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945" name="Picture 86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3725" y="17002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946" name="Picture 87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0350" y="17002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947" name="Picture 88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6975" y="17002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948" name="Picture 89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17002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949" name="Picture 90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15263" y="17002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5227" name="Line 91"/>
          <p:cNvSpPr>
            <a:spLocks noChangeShapeType="1"/>
          </p:cNvSpPr>
          <p:nvPr/>
        </p:nvSpPr>
        <p:spPr bwMode="auto">
          <a:xfrm>
            <a:off x="2916238" y="1628775"/>
            <a:ext cx="649287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228" name="Line 92"/>
          <p:cNvSpPr>
            <a:spLocks noChangeShapeType="1"/>
          </p:cNvSpPr>
          <p:nvPr/>
        </p:nvSpPr>
        <p:spPr bwMode="auto">
          <a:xfrm flipH="1" flipV="1">
            <a:off x="3565525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229" name="Line 93"/>
          <p:cNvSpPr>
            <a:spLocks noChangeShapeType="1"/>
          </p:cNvSpPr>
          <p:nvPr/>
        </p:nvSpPr>
        <p:spPr bwMode="auto">
          <a:xfrm flipV="1">
            <a:off x="1044575" y="2133600"/>
            <a:ext cx="0" cy="3587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230" name="Line 94"/>
          <p:cNvSpPr>
            <a:spLocks noChangeShapeType="1"/>
          </p:cNvSpPr>
          <p:nvPr/>
        </p:nvSpPr>
        <p:spPr bwMode="auto">
          <a:xfrm>
            <a:off x="1044575" y="2133600"/>
            <a:ext cx="5762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64954" name="Picture 95" descr="K3 ON K4 OF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088" y="4652963"/>
            <a:ext cx="7207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5232" name="Line 96"/>
          <p:cNvSpPr>
            <a:spLocks noChangeShapeType="1"/>
          </p:cNvSpPr>
          <p:nvPr/>
        </p:nvSpPr>
        <p:spPr bwMode="auto">
          <a:xfrm flipV="1">
            <a:off x="900113" y="2133600"/>
            <a:ext cx="0" cy="35877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233" name="Line 97"/>
          <p:cNvSpPr>
            <a:spLocks noChangeShapeType="1"/>
          </p:cNvSpPr>
          <p:nvPr/>
        </p:nvSpPr>
        <p:spPr bwMode="auto">
          <a:xfrm flipV="1">
            <a:off x="468313" y="2133600"/>
            <a:ext cx="0" cy="381635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234" name="Line 98"/>
          <p:cNvSpPr>
            <a:spLocks noChangeShapeType="1"/>
          </p:cNvSpPr>
          <p:nvPr/>
        </p:nvSpPr>
        <p:spPr bwMode="auto">
          <a:xfrm>
            <a:off x="468313" y="5949950"/>
            <a:ext cx="360362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5235" name="Line 99"/>
          <p:cNvSpPr>
            <a:spLocks noChangeShapeType="1"/>
          </p:cNvSpPr>
          <p:nvPr/>
        </p:nvSpPr>
        <p:spPr bwMode="auto">
          <a:xfrm>
            <a:off x="468313" y="2133600"/>
            <a:ext cx="4318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64959" name="Picture 100" descr="MCM-A202_Low해상도"/>
          <p:cNvPicPr>
            <a:picLocks noChangeAspect="1" noChangeArrowheads="1"/>
          </p:cNvPicPr>
          <p:nvPr/>
        </p:nvPicPr>
        <p:blipFill>
          <a:blip r:embed="rId7">
            <a:lum bright="10000" contrast="10000"/>
          </a:blip>
          <a:srcRect/>
          <a:stretch>
            <a:fillRect/>
          </a:stretch>
        </p:blipFill>
        <p:spPr bwMode="auto">
          <a:xfrm>
            <a:off x="790575" y="5375275"/>
            <a:ext cx="1046163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5237" name="Line 101"/>
          <p:cNvSpPr>
            <a:spLocks noChangeShapeType="1"/>
          </p:cNvSpPr>
          <p:nvPr/>
        </p:nvSpPr>
        <p:spPr bwMode="auto">
          <a:xfrm>
            <a:off x="1836738" y="5949950"/>
            <a:ext cx="576262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64962" name="Text Box 103"/>
          <p:cNvSpPr txBox="1">
            <a:spLocks noChangeArrowheads="1"/>
          </p:cNvSpPr>
          <p:nvPr/>
        </p:nvSpPr>
        <p:spPr bwMode="auto">
          <a:xfrm>
            <a:off x="566738" y="877888"/>
            <a:ext cx="31845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000" b="1">
                <a:latin typeface="Arial Unicode MS" pitchFamily="34" charset="-128"/>
              </a:rPr>
              <a:t>Диаграмма подключения</a:t>
            </a:r>
            <a:endParaRPr lang="en-US" altLang="ko-KR" sz="2000" b="1">
              <a:latin typeface="Arial Unicode MS" pitchFamily="34" charset="-128"/>
            </a:endParaRPr>
          </a:p>
        </p:txBody>
      </p:sp>
      <p:sp>
        <p:nvSpPr>
          <p:cNvPr id="164963" name="Text Box 104"/>
          <p:cNvSpPr txBox="1">
            <a:spLocks noChangeArrowheads="1"/>
          </p:cNvSpPr>
          <p:nvPr/>
        </p:nvSpPr>
        <p:spPr bwMode="auto">
          <a:xfrm>
            <a:off x="4357688" y="5445125"/>
            <a:ext cx="4262437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marL="342900" indent="-342900" algn="l" defTabSz="1103313">
              <a:spcBef>
                <a:spcPct val="50000"/>
              </a:spcBef>
            </a:pPr>
            <a:r>
              <a:rPr lang="en-US" altLang="ko-KR" sz="2000" b="1">
                <a:latin typeface="Arial Unicode MS" pitchFamily="34" charset="-128"/>
              </a:rPr>
              <a:t>1. </a:t>
            </a:r>
            <a:r>
              <a:rPr lang="ru-RU" altLang="ko-KR" sz="2000" b="1">
                <a:solidFill>
                  <a:srgbClr val="FF0000"/>
                </a:solidFill>
                <a:latin typeface="Arial Unicode MS" pitchFamily="34" charset="-128"/>
              </a:rPr>
              <a:t>Нет управления от</a:t>
            </a:r>
            <a:r>
              <a:rPr lang="en-US" altLang="ko-KR" sz="2000" b="1">
                <a:latin typeface="Arial Unicode MS" pitchFamily="34" charset="-128"/>
              </a:rPr>
              <a:t> MCM-A202A</a:t>
            </a:r>
          </a:p>
          <a:p>
            <a:pPr marL="342900" indent="-342900" algn="l" defTabSz="1103313">
              <a:spcBef>
                <a:spcPct val="50000"/>
              </a:spcBef>
            </a:pPr>
            <a:r>
              <a:rPr lang="en-US" altLang="ko-KR" sz="2000" b="1">
                <a:latin typeface="Arial Unicode MS" pitchFamily="34" charset="-128"/>
              </a:rPr>
              <a:t>2. </a:t>
            </a:r>
            <a:r>
              <a:rPr lang="ru-RU" altLang="ko-KR" sz="2000" b="1">
                <a:solidFill>
                  <a:srgbClr val="0000FF"/>
                </a:solidFill>
                <a:latin typeface="Arial Unicode MS" pitchFamily="34" charset="-128"/>
              </a:rPr>
              <a:t>Управление от</a:t>
            </a:r>
            <a:r>
              <a:rPr lang="en-US" altLang="ko-KR" sz="2000" b="1">
                <a:latin typeface="Arial Unicode MS" pitchFamily="34" charset="-128"/>
              </a:rPr>
              <a:t> S-NET mini</a:t>
            </a:r>
          </a:p>
        </p:txBody>
      </p:sp>
      <p:sp>
        <p:nvSpPr>
          <p:cNvPr id="164964" name="AutoShape 105"/>
          <p:cNvSpPr>
            <a:spLocks noChangeArrowheads="1"/>
          </p:cNvSpPr>
          <p:nvPr/>
        </p:nvSpPr>
        <p:spPr bwMode="auto">
          <a:xfrm>
            <a:off x="1547813" y="4076700"/>
            <a:ext cx="1222375" cy="327025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latinLnBrk="0"/>
            <a:r>
              <a:rPr kumimoji="0" lang="en-US" altLang="ko-KR" b="1">
                <a:latin typeface="Arial Unicode MS" pitchFamily="34" charset="-128"/>
              </a:rPr>
              <a:t>MCM-A202A</a:t>
            </a:r>
          </a:p>
        </p:txBody>
      </p:sp>
      <p:sp>
        <p:nvSpPr>
          <p:cNvPr id="164965" name="Line 106"/>
          <p:cNvSpPr>
            <a:spLocks noChangeShapeType="1"/>
          </p:cNvSpPr>
          <p:nvPr/>
        </p:nvSpPr>
        <p:spPr bwMode="auto">
          <a:xfrm flipV="1">
            <a:off x="1836738" y="4365625"/>
            <a:ext cx="214312" cy="1008063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4966" name="AutoShape 107"/>
          <p:cNvSpPr>
            <a:spLocks noChangeArrowheads="1"/>
          </p:cNvSpPr>
          <p:nvPr/>
        </p:nvSpPr>
        <p:spPr bwMode="auto">
          <a:xfrm>
            <a:off x="4725988" y="1265238"/>
            <a:ext cx="2595562" cy="363537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latinLnBrk="0"/>
            <a:r>
              <a:rPr kumimoji="0" lang="ru-RU" altLang="ko-KR" sz="1600" b="1">
                <a:latin typeface="Arial Unicode MS" pitchFamily="34" charset="-128"/>
              </a:rPr>
              <a:t>До</a:t>
            </a:r>
            <a:r>
              <a:rPr kumimoji="0" lang="en-US" altLang="ko-KR" sz="1600" b="1">
                <a:latin typeface="Arial Unicode MS" pitchFamily="34" charset="-128"/>
              </a:rPr>
              <a:t> 64 </a:t>
            </a:r>
            <a:r>
              <a:rPr kumimoji="0" lang="ru-RU" altLang="ko-KR" sz="1600" b="1">
                <a:latin typeface="Arial Unicode MS" pitchFamily="34" charset="-128"/>
              </a:rPr>
              <a:t>внутренних блоков</a:t>
            </a:r>
            <a:endParaRPr kumimoji="0" lang="en-US" altLang="ko-KR" sz="1600" b="1">
              <a:latin typeface="Arial Unicode MS" pitchFamily="34" charset="-128"/>
            </a:endParaRPr>
          </a:p>
        </p:txBody>
      </p:sp>
      <p:sp>
        <p:nvSpPr>
          <p:cNvPr id="164967" name="AutoShape 108"/>
          <p:cNvSpPr>
            <a:spLocks noChangeArrowheads="1"/>
          </p:cNvSpPr>
          <p:nvPr/>
        </p:nvSpPr>
        <p:spPr bwMode="auto">
          <a:xfrm rot="-5400000">
            <a:off x="827088" y="3162300"/>
            <a:ext cx="1044575" cy="327025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latinLnBrk="0"/>
            <a:r>
              <a:rPr kumimoji="0" lang="en-US" altLang="ko-KR" b="1">
                <a:latin typeface="Arial Unicode MS" pitchFamily="34" charset="-128"/>
              </a:rPr>
              <a:t>MIM-B13A</a:t>
            </a:r>
          </a:p>
        </p:txBody>
      </p:sp>
      <p:sp>
        <p:nvSpPr>
          <p:cNvPr id="164968" name="Text Box 109"/>
          <p:cNvSpPr txBox="1">
            <a:spLocks noChangeArrowheads="1"/>
          </p:cNvSpPr>
          <p:nvPr/>
        </p:nvSpPr>
        <p:spPr bwMode="auto">
          <a:xfrm>
            <a:off x="763588" y="4368800"/>
            <a:ext cx="83343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marL="342900" indent="-342900" algn="l" defTabSz="1103313">
              <a:spcBef>
                <a:spcPct val="50000"/>
              </a:spcBef>
            </a:pPr>
            <a:r>
              <a:rPr lang="en-US" altLang="ko-KR" sz="1600" b="1">
                <a:solidFill>
                  <a:srgbClr val="FF0000"/>
                </a:solidFill>
                <a:latin typeface="Arial Unicode MS" pitchFamily="34" charset="-128"/>
              </a:rPr>
              <a:t>K3:ON</a:t>
            </a:r>
          </a:p>
        </p:txBody>
      </p:sp>
      <p:sp>
        <p:nvSpPr>
          <p:cNvPr id="164969" name="AutoShape 110"/>
          <p:cNvSpPr>
            <a:spLocks noChangeArrowheads="1"/>
          </p:cNvSpPr>
          <p:nvPr/>
        </p:nvSpPr>
        <p:spPr bwMode="auto">
          <a:xfrm>
            <a:off x="1258888" y="1341438"/>
            <a:ext cx="2016125" cy="274637"/>
          </a:xfrm>
          <a:prstGeom prst="bevel">
            <a:avLst>
              <a:gd name="adj" fmla="val 4847"/>
            </a:avLst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b="1">
                <a:latin typeface="Arial Unicode MS" pitchFamily="34" charset="-128"/>
              </a:rPr>
              <a:t>DVM Plus III / HR III</a:t>
            </a:r>
          </a:p>
        </p:txBody>
      </p:sp>
      <p:sp>
        <p:nvSpPr>
          <p:cNvPr id="164973" name="Text Box 114"/>
          <p:cNvSpPr txBox="1">
            <a:spLocks noChangeArrowheads="1"/>
          </p:cNvSpPr>
          <p:nvPr/>
        </p:nvSpPr>
        <p:spPr bwMode="auto">
          <a:xfrm>
            <a:off x="4710113" y="6211888"/>
            <a:ext cx="3194050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marL="342900" indent="-342900" algn="l" defTabSz="1103313">
              <a:spcBef>
                <a:spcPct val="50000"/>
              </a:spcBef>
            </a:pPr>
            <a:r>
              <a:rPr lang="en-US" altLang="ko-KR" sz="1800" b="1">
                <a:latin typeface="Arial Unicode MS" pitchFamily="34" charset="-128"/>
                <a:sym typeface="Wingdings" pitchFamily="2" charset="2"/>
              </a:rPr>
              <a:t> </a:t>
            </a:r>
            <a:r>
              <a:rPr lang="ru-RU" altLang="ko-KR" sz="1800" b="1">
                <a:latin typeface="Arial Unicode MS" pitchFamily="34" charset="-128"/>
                <a:sym typeface="Wingdings" pitchFamily="2" charset="2"/>
              </a:rPr>
              <a:t>До </a:t>
            </a:r>
            <a:r>
              <a:rPr lang="en-US" altLang="ko-KR" sz="1800" b="1">
                <a:latin typeface="Arial Unicode MS" pitchFamily="34" charset="-128"/>
              </a:rPr>
              <a:t>64 </a:t>
            </a:r>
            <a:r>
              <a:rPr lang="ru-RU" altLang="ko-KR" sz="1800" b="1">
                <a:latin typeface="Arial Unicode MS" pitchFamily="34" charset="-128"/>
              </a:rPr>
              <a:t>внутренних блоков</a:t>
            </a:r>
            <a:endParaRPr lang="en-US" altLang="ko-KR" sz="1800" b="1">
              <a:latin typeface="Arial Unicode MS" pitchFamily="34" charset="-128"/>
            </a:endParaRPr>
          </a:p>
        </p:txBody>
      </p:sp>
      <p:sp>
        <p:nvSpPr>
          <p:cNvPr id="164974" name="AutoShape 115"/>
          <p:cNvSpPr>
            <a:spLocks noChangeArrowheads="1"/>
          </p:cNvSpPr>
          <p:nvPr/>
        </p:nvSpPr>
        <p:spPr bwMode="auto">
          <a:xfrm>
            <a:off x="938213" y="5589588"/>
            <a:ext cx="792162" cy="792162"/>
          </a:xfrm>
          <a:custGeom>
            <a:avLst/>
            <a:gdLst>
              <a:gd name="T0" fmla="*/ 396081 w 21600"/>
              <a:gd name="T1" fmla="*/ 0 h 21600"/>
              <a:gd name="T2" fmla="*/ 116000 w 21600"/>
              <a:gd name="T3" fmla="*/ 116000 h 21600"/>
              <a:gd name="T4" fmla="*/ 0 w 21600"/>
              <a:gd name="T5" fmla="*/ 396081 h 21600"/>
              <a:gd name="T6" fmla="*/ 116000 w 21600"/>
              <a:gd name="T7" fmla="*/ 676162 h 21600"/>
              <a:gd name="T8" fmla="*/ 396081 w 21600"/>
              <a:gd name="T9" fmla="*/ 792162 h 21600"/>
              <a:gd name="T10" fmla="*/ 676162 w 21600"/>
              <a:gd name="T11" fmla="*/ 676162 h 21600"/>
              <a:gd name="T12" fmla="*/ 792162 w 21600"/>
              <a:gd name="T13" fmla="*/ 396081 h 21600"/>
              <a:gd name="T14" fmla="*/ 676162 w 21600"/>
              <a:gd name="T15" fmla="*/ 1160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20" y="15276"/>
                </a:moveTo>
                <a:cubicBezTo>
                  <a:pt x="18224" y="13958"/>
                  <a:pt x="18709" y="12398"/>
                  <a:pt x="18709" y="10800"/>
                </a:cubicBezTo>
                <a:cubicBezTo>
                  <a:pt x="18709" y="6431"/>
                  <a:pt x="15168" y="2891"/>
                  <a:pt x="10800" y="2891"/>
                </a:cubicBezTo>
                <a:cubicBezTo>
                  <a:pt x="9201" y="2890"/>
                  <a:pt x="7641" y="3375"/>
                  <a:pt x="6323" y="4279"/>
                </a:cubicBezTo>
                <a:close/>
                <a:moveTo>
                  <a:pt x="4279" y="6323"/>
                </a:moveTo>
                <a:cubicBezTo>
                  <a:pt x="3375" y="7641"/>
                  <a:pt x="2891" y="9201"/>
                  <a:pt x="2891" y="10799"/>
                </a:cubicBezTo>
                <a:cubicBezTo>
                  <a:pt x="2891" y="15168"/>
                  <a:pt x="6431" y="18709"/>
                  <a:pt x="10800" y="18709"/>
                </a:cubicBezTo>
                <a:cubicBezTo>
                  <a:pt x="12398" y="18709"/>
                  <a:pt x="13958" y="18224"/>
                  <a:pt x="15276" y="17320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4975" name="AutoShape 116"/>
          <p:cNvSpPr>
            <a:spLocks noChangeArrowheads="1"/>
          </p:cNvSpPr>
          <p:nvPr/>
        </p:nvSpPr>
        <p:spPr bwMode="auto">
          <a:xfrm>
            <a:off x="3346450" y="1700213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4976" name="AutoShape 117"/>
          <p:cNvSpPr>
            <a:spLocks noChangeArrowheads="1"/>
          </p:cNvSpPr>
          <p:nvPr/>
        </p:nvSpPr>
        <p:spPr bwMode="auto">
          <a:xfrm>
            <a:off x="4283075" y="1700213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4977" name="AutoShape 118"/>
          <p:cNvSpPr>
            <a:spLocks noChangeArrowheads="1"/>
          </p:cNvSpPr>
          <p:nvPr/>
        </p:nvSpPr>
        <p:spPr bwMode="auto">
          <a:xfrm>
            <a:off x="5219700" y="1700213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4978" name="AutoShape 119"/>
          <p:cNvSpPr>
            <a:spLocks noChangeArrowheads="1"/>
          </p:cNvSpPr>
          <p:nvPr/>
        </p:nvSpPr>
        <p:spPr bwMode="auto">
          <a:xfrm>
            <a:off x="6154738" y="1700213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4979" name="AutoShape 120"/>
          <p:cNvSpPr>
            <a:spLocks noChangeArrowheads="1"/>
          </p:cNvSpPr>
          <p:nvPr/>
        </p:nvSpPr>
        <p:spPr bwMode="auto">
          <a:xfrm>
            <a:off x="8027988" y="1700213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4980" name="AutoShape 121"/>
          <p:cNvSpPr>
            <a:spLocks noChangeArrowheads="1"/>
          </p:cNvSpPr>
          <p:nvPr/>
        </p:nvSpPr>
        <p:spPr bwMode="auto">
          <a:xfrm>
            <a:off x="3348038" y="414972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4981" name="AutoShape 122"/>
          <p:cNvSpPr>
            <a:spLocks noChangeArrowheads="1"/>
          </p:cNvSpPr>
          <p:nvPr/>
        </p:nvSpPr>
        <p:spPr bwMode="auto">
          <a:xfrm>
            <a:off x="4284663" y="414972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4982" name="AutoShape 123"/>
          <p:cNvSpPr>
            <a:spLocks noChangeArrowheads="1"/>
          </p:cNvSpPr>
          <p:nvPr/>
        </p:nvSpPr>
        <p:spPr bwMode="auto">
          <a:xfrm>
            <a:off x="5221288" y="414972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4983" name="AutoShape 124"/>
          <p:cNvSpPr>
            <a:spLocks noChangeArrowheads="1"/>
          </p:cNvSpPr>
          <p:nvPr/>
        </p:nvSpPr>
        <p:spPr bwMode="auto">
          <a:xfrm>
            <a:off x="6156325" y="414972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4984" name="AutoShape 125"/>
          <p:cNvSpPr>
            <a:spLocks noChangeArrowheads="1"/>
          </p:cNvSpPr>
          <p:nvPr/>
        </p:nvSpPr>
        <p:spPr bwMode="auto">
          <a:xfrm>
            <a:off x="8029575" y="414972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4985" name="AutoShape 126"/>
          <p:cNvSpPr>
            <a:spLocks noChangeArrowheads="1"/>
          </p:cNvSpPr>
          <p:nvPr/>
        </p:nvSpPr>
        <p:spPr bwMode="auto">
          <a:xfrm>
            <a:off x="3348038" y="292417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4986" name="AutoShape 127"/>
          <p:cNvSpPr>
            <a:spLocks noChangeArrowheads="1"/>
          </p:cNvSpPr>
          <p:nvPr/>
        </p:nvSpPr>
        <p:spPr bwMode="auto">
          <a:xfrm>
            <a:off x="5148263" y="292417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4987" name="AutoShape 128"/>
          <p:cNvSpPr>
            <a:spLocks noChangeArrowheads="1"/>
          </p:cNvSpPr>
          <p:nvPr/>
        </p:nvSpPr>
        <p:spPr bwMode="auto">
          <a:xfrm>
            <a:off x="6084888" y="292417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4988" name="AutoShape 129"/>
          <p:cNvSpPr>
            <a:spLocks noChangeArrowheads="1"/>
          </p:cNvSpPr>
          <p:nvPr/>
        </p:nvSpPr>
        <p:spPr bwMode="auto">
          <a:xfrm>
            <a:off x="7019925" y="292417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4989" name="AutoShape 130"/>
          <p:cNvSpPr>
            <a:spLocks noChangeArrowheads="1"/>
          </p:cNvSpPr>
          <p:nvPr/>
        </p:nvSpPr>
        <p:spPr bwMode="auto">
          <a:xfrm>
            <a:off x="8029575" y="292417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4990" name="AutoShape 131"/>
          <p:cNvSpPr>
            <a:spLocks noChangeArrowheads="1"/>
          </p:cNvSpPr>
          <p:nvPr/>
        </p:nvSpPr>
        <p:spPr bwMode="auto">
          <a:xfrm>
            <a:off x="2916238" y="5589588"/>
            <a:ext cx="792162" cy="792162"/>
          </a:xfrm>
          <a:custGeom>
            <a:avLst/>
            <a:gdLst>
              <a:gd name="T0" fmla="*/ 396081 w 21600"/>
              <a:gd name="T1" fmla="*/ 0 h 21600"/>
              <a:gd name="T2" fmla="*/ 116000 w 21600"/>
              <a:gd name="T3" fmla="*/ 116000 h 21600"/>
              <a:gd name="T4" fmla="*/ 0 w 21600"/>
              <a:gd name="T5" fmla="*/ 396081 h 21600"/>
              <a:gd name="T6" fmla="*/ 116000 w 21600"/>
              <a:gd name="T7" fmla="*/ 676162 h 21600"/>
              <a:gd name="T8" fmla="*/ 396081 w 21600"/>
              <a:gd name="T9" fmla="*/ 792162 h 21600"/>
              <a:gd name="T10" fmla="*/ 676162 w 21600"/>
              <a:gd name="T11" fmla="*/ 676162 h 21600"/>
              <a:gd name="T12" fmla="*/ 792162 w 21600"/>
              <a:gd name="T13" fmla="*/ 396081 h 21600"/>
              <a:gd name="T14" fmla="*/ 676162 w 21600"/>
              <a:gd name="T15" fmla="*/ 1160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75268" name="Text Box 132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  <p:grpSp>
        <p:nvGrpSpPr>
          <p:cNvPr id="165003" name="Group 139"/>
          <p:cNvGrpSpPr>
            <a:grpSpLocks/>
          </p:cNvGrpSpPr>
          <p:nvPr/>
        </p:nvGrpSpPr>
        <p:grpSpPr bwMode="auto">
          <a:xfrm>
            <a:off x="4364038" y="3128963"/>
            <a:ext cx="352425" cy="104775"/>
            <a:chOff x="1173" y="2091"/>
            <a:chExt cx="222" cy="66"/>
          </a:xfrm>
        </p:grpSpPr>
        <p:sp>
          <p:nvSpPr>
            <p:cNvPr id="165000" name="Oval 136"/>
            <p:cNvSpPr>
              <a:spLocks noChangeArrowheads="1"/>
            </p:cNvSpPr>
            <p:nvPr/>
          </p:nvSpPr>
          <p:spPr bwMode="auto">
            <a:xfrm>
              <a:off x="1173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5001" name="Oval 137"/>
            <p:cNvSpPr>
              <a:spLocks noChangeArrowheads="1"/>
            </p:cNvSpPr>
            <p:nvPr/>
          </p:nvSpPr>
          <p:spPr bwMode="auto">
            <a:xfrm>
              <a:off x="1254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5002" name="Oval 138"/>
            <p:cNvSpPr>
              <a:spLocks noChangeArrowheads="1"/>
            </p:cNvSpPr>
            <p:nvPr/>
          </p:nvSpPr>
          <p:spPr bwMode="auto">
            <a:xfrm>
              <a:off x="1332" y="2094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65004" name="Group 140"/>
          <p:cNvGrpSpPr>
            <a:grpSpLocks/>
          </p:cNvGrpSpPr>
          <p:nvPr/>
        </p:nvGrpSpPr>
        <p:grpSpPr bwMode="auto">
          <a:xfrm>
            <a:off x="7132638" y="4297363"/>
            <a:ext cx="352425" cy="104775"/>
            <a:chOff x="1173" y="2091"/>
            <a:chExt cx="222" cy="66"/>
          </a:xfrm>
        </p:grpSpPr>
        <p:sp>
          <p:nvSpPr>
            <p:cNvPr id="165005" name="Oval 141"/>
            <p:cNvSpPr>
              <a:spLocks noChangeArrowheads="1"/>
            </p:cNvSpPr>
            <p:nvPr/>
          </p:nvSpPr>
          <p:spPr bwMode="auto">
            <a:xfrm>
              <a:off x="1173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5006" name="Oval 142"/>
            <p:cNvSpPr>
              <a:spLocks noChangeArrowheads="1"/>
            </p:cNvSpPr>
            <p:nvPr/>
          </p:nvSpPr>
          <p:spPr bwMode="auto">
            <a:xfrm>
              <a:off x="1254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5007" name="Oval 143"/>
            <p:cNvSpPr>
              <a:spLocks noChangeArrowheads="1"/>
            </p:cNvSpPr>
            <p:nvPr/>
          </p:nvSpPr>
          <p:spPr bwMode="auto">
            <a:xfrm>
              <a:off x="1332" y="2094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65008" name="Group 144"/>
          <p:cNvGrpSpPr>
            <a:grpSpLocks/>
          </p:cNvGrpSpPr>
          <p:nvPr/>
        </p:nvGrpSpPr>
        <p:grpSpPr bwMode="auto">
          <a:xfrm>
            <a:off x="7234238" y="1846263"/>
            <a:ext cx="352425" cy="104775"/>
            <a:chOff x="1173" y="2091"/>
            <a:chExt cx="222" cy="66"/>
          </a:xfrm>
        </p:grpSpPr>
        <p:sp>
          <p:nvSpPr>
            <p:cNvPr id="165009" name="Oval 145"/>
            <p:cNvSpPr>
              <a:spLocks noChangeArrowheads="1"/>
            </p:cNvSpPr>
            <p:nvPr/>
          </p:nvSpPr>
          <p:spPr bwMode="auto">
            <a:xfrm>
              <a:off x="1173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5010" name="Oval 146"/>
            <p:cNvSpPr>
              <a:spLocks noChangeArrowheads="1"/>
            </p:cNvSpPr>
            <p:nvPr/>
          </p:nvSpPr>
          <p:spPr bwMode="auto">
            <a:xfrm>
              <a:off x="1254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5011" name="Oval 147"/>
            <p:cNvSpPr>
              <a:spLocks noChangeArrowheads="1"/>
            </p:cNvSpPr>
            <p:nvPr/>
          </p:nvSpPr>
          <p:spPr bwMode="auto">
            <a:xfrm>
              <a:off x="1332" y="2094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65012" name="Group 148"/>
          <p:cNvGrpSpPr>
            <a:grpSpLocks/>
          </p:cNvGrpSpPr>
          <p:nvPr/>
        </p:nvGrpSpPr>
        <p:grpSpPr bwMode="auto">
          <a:xfrm rot="5400000">
            <a:off x="2763838" y="3687763"/>
            <a:ext cx="352425" cy="104775"/>
            <a:chOff x="1173" y="2091"/>
            <a:chExt cx="222" cy="66"/>
          </a:xfrm>
        </p:grpSpPr>
        <p:sp>
          <p:nvSpPr>
            <p:cNvPr id="165013" name="Oval 149"/>
            <p:cNvSpPr>
              <a:spLocks noChangeArrowheads="1"/>
            </p:cNvSpPr>
            <p:nvPr/>
          </p:nvSpPr>
          <p:spPr bwMode="auto">
            <a:xfrm>
              <a:off x="1173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5014" name="Oval 150"/>
            <p:cNvSpPr>
              <a:spLocks noChangeArrowheads="1"/>
            </p:cNvSpPr>
            <p:nvPr/>
          </p:nvSpPr>
          <p:spPr bwMode="auto">
            <a:xfrm>
              <a:off x="1254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5015" name="Oval 151"/>
            <p:cNvSpPr>
              <a:spLocks noChangeArrowheads="1"/>
            </p:cNvSpPr>
            <p:nvPr/>
          </p:nvSpPr>
          <p:spPr bwMode="auto">
            <a:xfrm>
              <a:off x="1332" y="2094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3"/>
          <p:cNvSpPr txBox="1">
            <a:spLocks noChangeArrowheads="1"/>
          </p:cNvSpPr>
          <p:nvPr/>
        </p:nvSpPr>
        <p:spPr bwMode="auto">
          <a:xfrm>
            <a:off x="549275" y="3090863"/>
            <a:ext cx="78930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4400">
                <a:latin typeface="Arial Unicode MS" pitchFamily="34" charset="-128"/>
              </a:rPr>
              <a:t>Проводной пульт управления</a:t>
            </a:r>
            <a:endParaRPr lang="en-US" altLang="ko-KR" sz="4400">
              <a:latin typeface="Arial Unicode MS" pitchFamily="34" charset="-128"/>
            </a:endParaRPr>
          </a:p>
        </p:txBody>
      </p:sp>
      <p:sp>
        <p:nvSpPr>
          <p:cNvPr id="17412" name="Text Box 33"/>
          <p:cNvSpPr txBox="1">
            <a:spLocks noChangeArrowheads="1"/>
          </p:cNvSpPr>
          <p:nvPr/>
        </p:nvSpPr>
        <p:spPr bwMode="auto">
          <a:xfrm>
            <a:off x="1450975" y="30163"/>
            <a:ext cx="64277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3600">
                <a:solidFill>
                  <a:srgbClr val="000099"/>
                </a:solidFill>
                <a:latin typeface="Arial Unicode MS" pitchFamily="34" charset="-128"/>
              </a:rPr>
              <a:t>Индивидуальное управление</a:t>
            </a:r>
            <a:endParaRPr lang="en-US" altLang="ko-KR" sz="3600">
              <a:solidFill>
                <a:srgbClr val="000099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Line 2"/>
          <p:cNvSpPr>
            <a:spLocks noChangeShapeType="1"/>
          </p:cNvSpPr>
          <p:nvPr/>
        </p:nvSpPr>
        <p:spPr bwMode="auto">
          <a:xfrm>
            <a:off x="8247063" y="2205038"/>
            <a:ext cx="0" cy="86518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63" name="Line 3"/>
          <p:cNvSpPr>
            <a:spLocks noChangeShapeType="1"/>
          </p:cNvSpPr>
          <p:nvPr/>
        </p:nvSpPr>
        <p:spPr bwMode="auto">
          <a:xfrm>
            <a:off x="3638550" y="3429000"/>
            <a:ext cx="0" cy="863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3206750" y="2278063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0</a:t>
            </a:r>
          </a:p>
        </p:txBody>
      </p:sp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7880350" y="3500438"/>
            <a:ext cx="80010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16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0</a:t>
            </a:r>
          </a:p>
        </p:txBody>
      </p:sp>
      <p:sp>
        <p:nvSpPr>
          <p:cNvPr id="476166" name="Line 6"/>
          <p:cNvSpPr>
            <a:spLocks noChangeShapeType="1"/>
          </p:cNvSpPr>
          <p:nvPr/>
        </p:nvSpPr>
        <p:spPr bwMode="auto">
          <a:xfrm flipH="1">
            <a:off x="3636963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67" name="Line 7"/>
          <p:cNvSpPr>
            <a:spLocks noChangeShapeType="1"/>
          </p:cNvSpPr>
          <p:nvPr/>
        </p:nvSpPr>
        <p:spPr bwMode="auto">
          <a:xfrm>
            <a:off x="3709988" y="1628775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68" name="Line 8"/>
          <p:cNvSpPr>
            <a:spLocks noChangeShapeType="1"/>
          </p:cNvSpPr>
          <p:nvPr/>
        </p:nvSpPr>
        <p:spPr bwMode="auto">
          <a:xfrm flipH="1" flipV="1">
            <a:off x="4502150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69" name="Line 9"/>
          <p:cNvSpPr>
            <a:spLocks noChangeShapeType="1"/>
          </p:cNvSpPr>
          <p:nvPr/>
        </p:nvSpPr>
        <p:spPr bwMode="auto">
          <a:xfrm flipH="1">
            <a:off x="4572000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70" name="Line 10"/>
          <p:cNvSpPr>
            <a:spLocks noChangeShapeType="1"/>
          </p:cNvSpPr>
          <p:nvPr/>
        </p:nvSpPr>
        <p:spPr bwMode="auto">
          <a:xfrm>
            <a:off x="4645025" y="1628775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71" name="Line 11"/>
          <p:cNvSpPr>
            <a:spLocks noChangeShapeType="1"/>
          </p:cNvSpPr>
          <p:nvPr/>
        </p:nvSpPr>
        <p:spPr bwMode="auto">
          <a:xfrm flipH="1" flipV="1">
            <a:off x="5365750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72" name="Line 12"/>
          <p:cNvSpPr>
            <a:spLocks noChangeShapeType="1"/>
          </p:cNvSpPr>
          <p:nvPr/>
        </p:nvSpPr>
        <p:spPr bwMode="auto">
          <a:xfrm flipH="1">
            <a:off x="5438775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73" name="Line 13"/>
          <p:cNvSpPr>
            <a:spLocks noChangeShapeType="1"/>
          </p:cNvSpPr>
          <p:nvPr/>
        </p:nvSpPr>
        <p:spPr bwMode="auto">
          <a:xfrm>
            <a:off x="5511800" y="1628775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74" name="Line 14"/>
          <p:cNvSpPr>
            <a:spLocks noChangeShapeType="1"/>
          </p:cNvSpPr>
          <p:nvPr/>
        </p:nvSpPr>
        <p:spPr bwMode="auto">
          <a:xfrm flipH="1" flipV="1">
            <a:off x="6303963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75" name="Line 15"/>
          <p:cNvSpPr>
            <a:spLocks noChangeShapeType="1"/>
          </p:cNvSpPr>
          <p:nvPr/>
        </p:nvSpPr>
        <p:spPr bwMode="auto">
          <a:xfrm flipH="1">
            <a:off x="6372225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76" name="Line 16"/>
          <p:cNvSpPr>
            <a:spLocks noChangeShapeType="1"/>
          </p:cNvSpPr>
          <p:nvPr/>
        </p:nvSpPr>
        <p:spPr bwMode="auto">
          <a:xfrm>
            <a:off x="6445250" y="1628775"/>
            <a:ext cx="5762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77" name="Line 17"/>
          <p:cNvSpPr>
            <a:spLocks noChangeShapeType="1"/>
          </p:cNvSpPr>
          <p:nvPr/>
        </p:nvSpPr>
        <p:spPr bwMode="auto">
          <a:xfrm flipH="1" flipV="1">
            <a:off x="8174038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78" name="Line 18"/>
          <p:cNvSpPr>
            <a:spLocks noChangeShapeType="1"/>
          </p:cNvSpPr>
          <p:nvPr/>
        </p:nvSpPr>
        <p:spPr bwMode="auto">
          <a:xfrm>
            <a:off x="7021513" y="1628775"/>
            <a:ext cx="5048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79" name="Line 19"/>
          <p:cNvSpPr>
            <a:spLocks noChangeShapeType="1"/>
          </p:cNvSpPr>
          <p:nvPr/>
        </p:nvSpPr>
        <p:spPr bwMode="auto">
          <a:xfrm>
            <a:off x="7526338" y="1628775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80" name="Line 20"/>
          <p:cNvSpPr>
            <a:spLocks noChangeShapeType="1"/>
          </p:cNvSpPr>
          <p:nvPr/>
        </p:nvSpPr>
        <p:spPr bwMode="auto">
          <a:xfrm flipH="1">
            <a:off x="7307263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81" name="Line 21"/>
          <p:cNvSpPr>
            <a:spLocks noChangeShapeType="1"/>
          </p:cNvSpPr>
          <p:nvPr/>
        </p:nvSpPr>
        <p:spPr bwMode="auto">
          <a:xfrm>
            <a:off x="7380288" y="2852738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82" name="Line 22"/>
          <p:cNvSpPr>
            <a:spLocks noChangeShapeType="1"/>
          </p:cNvSpPr>
          <p:nvPr/>
        </p:nvSpPr>
        <p:spPr bwMode="auto">
          <a:xfrm flipH="1" flipV="1">
            <a:off x="8172450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83" name="Line 23"/>
          <p:cNvSpPr>
            <a:spLocks noChangeShapeType="1"/>
          </p:cNvSpPr>
          <p:nvPr/>
        </p:nvSpPr>
        <p:spPr bwMode="auto">
          <a:xfrm flipH="1">
            <a:off x="6372225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84" name="Line 24"/>
          <p:cNvSpPr>
            <a:spLocks noChangeShapeType="1"/>
          </p:cNvSpPr>
          <p:nvPr/>
        </p:nvSpPr>
        <p:spPr bwMode="auto">
          <a:xfrm>
            <a:off x="6445250" y="2852738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85" name="Line 25"/>
          <p:cNvSpPr>
            <a:spLocks noChangeShapeType="1"/>
          </p:cNvSpPr>
          <p:nvPr/>
        </p:nvSpPr>
        <p:spPr bwMode="auto">
          <a:xfrm flipH="1" flipV="1">
            <a:off x="7237413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86" name="Line 26"/>
          <p:cNvSpPr>
            <a:spLocks noChangeShapeType="1"/>
          </p:cNvSpPr>
          <p:nvPr/>
        </p:nvSpPr>
        <p:spPr bwMode="auto">
          <a:xfrm flipH="1">
            <a:off x="5435600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87" name="Line 27"/>
          <p:cNvSpPr>
            <a:spLocks noChangeShapeType="1"/>
          </p:cNvSpPr>
          <p:nvPr/>
        </p:nvSpPr>
        <p:spPr bwMode="auto">
          <a:xfrm>
            <a:off x="5508625" y="2852738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88" name="Line 28"/>
          <p:cNvSpPr>
            <a:spLocks noChangeShapeType="1"/>
          </p:cNvSpPr>
          <p:nvPr/>
        </p:nvSpPr>
        <p:spPr bwMode="auto">
          <a:xfrm flipH="1" flipV="1">
            <a:off x="6300788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89" name="Line 29"/>
          <p:cNvSpPr>
            <a:spLocks noChangeShapeType="1"/>
          </p:cNvSpPr>
          <p:nvPr/>
        </p:nvSpPr>
        <p:spPr bwMode="auto">
          <a:xfrm flipH="1">
            <a:off x="3636963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90" name="Line 30"/>
          <p:cNvSpPr>
            <a:spLocks noChangeShapeType="1"/>
          </p:cNvSpPr>
          <p:nvPr/>
        </p:nvSpPr>
        <p:spPr bwMode="auto">
          <a:xfrm>
            <a:off x="4862513" y="2852738"/>
            <a:ext cx="50165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91" name="Line 31"/>
          <p:cNvSpPr>
            <a:spLocks noChangeShapeType="1"/>
          </p:cNvSpPr>
          <p:nvPr/>
        </p:nvSpPr>
        <p:spPr bwMode="auto">
          <a:xfrm flipH="1" flipV="1">
            <a:off x="5364163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92" name="Line 32"/>
          <p:cNvSpPr>
            <a:spLocks noChangeShapeType="1"/>
          </p:cNvSpPr>
          <p:nvPr/>
        </p:nvSpPr>
        <p:spPr bwMode="auto">
          <a:xfrm>
            <a:off x="4357688" y="2852738"/>
            <a:ext cx="5048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93" name="Line 33"/>
          <p:cNvSpPr>
            <a:spLocks noChangeShapeType="1"/>
          </p:cNvSpPr>
          <p:nvPr/>
        </p:nvSpPr>
        <p:spPr bwMode="auto">
          <a:xfrm>
            <a:off x="3709988" y="2852738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94" name="Line 34"/>
          <p:cNvSpPr>
            <a:spLocks noChangeShapeType="1"/>
          </p:cNvSpPr>
          <p:nvPr/>
        </p:nvSpPr>
        <p:spPr bwMode="auto">
          <a:xfrm flipH="1">
            <a:off x="3636963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95" name="Line 35"/>
          <p:cNvSpPr>
            <a:spLocks noChangeShapeType="1"/>
          </p:cNvSpPr>
          <p:nvPr/>
        </p:nvSpPr>
        <p:spPr bwMode="auto">
          <a:xfrm>
            <a:off x="3709988" y="4078288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96" name="Line 36"/>
          <p:cNvSpPr>
            <a:spLocks noChangeShapeType="1"/>
          </p:cNvSpPr>
          <p:nvPr/>
        </p:nvSpPr>
        <p:spPr bwMode="auto">
          <a:xfrm flipH="1" flipV="1">
            <a:off x="4502150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97" name="Line 37"/>
          <p:cNvSpPr>
            <a:spLocks noChangeShapeType="1"/>
          </p:cNvSpPr>
          <p:nvPr/>
        </p:nvSpPr>
        <p:spPr bwMode="auto">
          <a:xfrm flipH="1">
            <a:off x="4572000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98" name="Line 38"/>
          <p:cNvSpPr>
            <a:spLocks noChangeShapeType="1"/>
          </p:cNvSpPr>
          <p:nvPr/>
        </p:nvSpPr>
        <p:spPr bwMode="auto">
          <a:xfrm>
            <a:off x="4645025" y="4078288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199" name="Line 39"/>
          <p:cNvSpPr>
            <a:spLocks noChangeShapeType="1"/>
          </p:cNvSpPr>
          <p:nvPr/>
        </p:nvSpPr>
        <p:spPr bwMode="auto">
          <a:xfrm flipH="1" flipV="1">
            <a:off x="5365750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200" name="Line 40"/>
          <p:cNvSpPr>
            <a:spLocks noChangeShapeType="1"/>
          </p:cNvSpPr>
          <p:nvPr/>
        </p:nvSpPr>
        <p:spPr bwMode="auto">
          <a:xfrm flipH="1">
            <a:off x="5438775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201" name="Line 41"/>
          <p:cNvSpPr>
            <a:spLocks noChangeShapeType="1"/>
          </p:cNvSpPr>
          <p:nvPr/>
        </p:nvSpPr>
        <p:spPr bwMode="auto">
          <a:xfrm>
            <a:off x="5511800" y="4078288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202" name="Line 42"/>
          <p:cNvSpPr>
            <a:spLocks noChangeShapeType="1"/>
          </p:cNvSpPr>
          <p:nvPr/>
        </p:nvSpPr>
        <p:spPr bwMode="auto">
          <a:xfrm flipH="1" flipV="1">
            <a:off x="6303963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203" name="Line 43"/>
          <p:cNvSpPr>
            <a:spLocks noChangeShapeType="1"/>
          </p:cNvSpPr>
          <p:nvPr/>
        </p:nvSpPr>
        <p:spPr bwMode="auto">
          <a:xfrm flipH="1">
            <a:off x="6372225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204" name="Line 44"/>
          <p:cNvSpPr>
            <a:spLocks noChangeShapeType="1"/>
          </p:cNvSpPr>
          <p:nvPr/>
        </p:nvSpPr>
        <p:spPr bwMode="auto">
          <a:xfrm>
            <a:off x="6445250" y="4078288"/>
            <a:ext cx="5762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205" name="Line 45"/>
          <p:cNvSpPr>
            <a:spLocks noChangeShapeType="1"/>
          </p:cNvSpPr>
          <p:nvPr/>
        </p:nvSpPr>
        <p:spPr bwMode="auto">
          <a:xfrm flipH="1" flipV="1">
            <a:off x="8174038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206" name="Line 46"/>
          <p:cNvSpPr>
            <a:spLocks noChangeShapeType="1"/>
          </p:cNvSpPr>
          <p:nvPr/>
        </p:nvSpPr>
        <p:spPr bwMode="auto">
          <a:xfrm>
            <a:off x="7021513" y="4078288"/>
            <a:ext cx="5048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207" name="Line 47"/>
          <p:cNvSpPr>
            <a:spLocks noChangeShapeType="1"/>
          </p:cNvSpPr>
          <p:nvPr/>
        </p:nvSpPr>
        <p:spPr bwMode="auto">
          <a:xfrm>
            <a:off x="7526338" y="4078288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65936" name="Picture 48" descr="DVMP2중계기_최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175" y="2420938"/>
            <a:ext cx="5762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944" name="Text Box 59"/>
          <p:cNvSpPr txBox="1">
            <a:spLocks noChangeArrowheads="1"/>
          </p:cNvSpPr>
          <p:nvPr/>
        </p:nvSpPr>
        <p:spPr bwMode="auto">
          <a:xfrm>
            <a:off x="4103688" y="2278063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</a:t>
            </a:r>
          </a:p>
        </p:txBody>
      </p:sp>
      <p:sp>
        <p:nvSpPr>
          <p:cNvPr id="165945" name="Text Box 60"/>
          <p:cNvSpPr txBox="1">
            <a:spLocks noChangeArrowheads="1"/>
          </p:cNvSpPr>
          <p:nvPr/>
        </p:nvSpPr>
        <p:spPr bwMode="auto">
          <a:xfrm>
            <a:off x="5051425" y="2278063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2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2</a:t>
            </a:r>
          </a:p>
        </p:txBody>
      </p:sp>
      <p:sp>
        <p:nvSpPr>
          <p:cNvPr id="165946" name="Text Box 61"/>
          <p:cNvSpPr txBox="1">
            <a:spLocks noChangeArrowheads="1"/>
          </p:cNvSpPr>
          <p:nvPr/>
        </p:nvSpPr>
        <p:spPr bwMode="auto">
          <a:xfrm>
            <a:off x="5988050" y="2278063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3</a:t>
            </a:r>
          </a:p>
        </p:txBody>
      </p:sp>
      <p:sp>
        <p:nvSpPr>
          <p:cNvPr id="165947" name="Text Box 62"/>
          <p:cNvSpPr txBox="1">
            <a:spLocks noChangeArrowheads="1"/>
          </p:cNvSpPr>
          <p:nvPr/>
        </p:nvSpPr>
        <p:spPr bwMode="auto">
          <a:xfrm>
            <a:off x="7859713" y="2278063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15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 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15</a:t>
            </a:r>
          </a:p>
        </p:txBody>
      </p:sp>
      <p:sp>
        <p:nvSpPr>
          <p:cNvPr id="165948" name="Text Box 63"/>
          <p:cNvSpPr txBox="1">
            <a:spLocks noChangeArrowheads="1"/>
          </p:cNvSpPr>
          <p:nvPr/>
        </p:nvSpPr>
        <p:spPr bwMode="auto">
          <a:xfrm>
            <a:off x="6913563" y="3500438"/>
            <a:ext cx="80010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17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</a:t>
            </a:r>
          </a:p>
        </p:txBody>
      </p:sp>
      <p:sp>
        <p:nvSpPr>
          <p:cNvPr id="165949" name="Text Box 64"/>
          <p:cNvSpPr txBox="1">
            <a:spLocks noChangeArrowheads="1"/>
          </p:cNvSpPr>
          <p:nvPr/>
        </p:nvSpPr>
        <p:spPr bwMode="auto">
          <a:xfrm>
            <a:off x="5986463" y="3500438"/>
            <a:ext cx="80010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18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2</a:t>
            </a:r>
          </a:p>
        </p:txBody>
      </p:sp>
      <p:sp>
        <p:nvSpPr>
          <p:cNvPr id="165950" name="Text Box 65"/>
          <p:cNvSpPr txBox="1">
            <a:spLocks noChangeArrowheads="1"/>
          </p:cNvSpPr>
          <p:nvPr/>
        </p:nvSpPr>
        <p:spPr bwMode="auto">
          <a:xfrm>
            <a:off x="4968875" y="3500438"/>
            <a:ext cx="80010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19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3</a:t>
            </a:r>
          </a:p>
        </p:txBody>
      </p:sp>
      <p:sp>
        <p:nvSpPr>
          <p:cNvPr id="165951" name="Text Box 66"/>
          <p:cNvSpPr txBox="1">
            <a:spLocks noChangeArrowheads="1"/>
          </p:cNvSpPr>
          <p:nvPr/>
        </p:nvSpPr>
        <p:spPr bwMode="auto">
          <a:xfrm>
            <a:off x="3152775" y="3500438"/>
            <a:ext cx="80010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31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 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15</a:t>
            </a:r>
          </a:p>
        </p:txBody>
      </p:sp>
      <p:grpSp>
        <p:nvGrpSpPr>
          <p:cNvPr id="165952" name="Group 67"/>
          <p:cNvGrpSpPr>
            <a:grpSpLocks noChangeAspect="1"/>
          </p:cNvGrpSpPr>
          <p:nvPr/>
        </p:nvGrpSpPr>
        <p:grpSpPr bwMode="auto">
          <a:xfrm>
            <a:off x="1620838" y="1341438"/>
            <a:ext cx="1295400" cy="1136650"/>
            <a:chOff x="354" y="2037"/>
            <a:chExt cx="516" cy="453"/>
          </a:xfrm>
        </p:grpSpPr>
        <p:pic>
          <p:nvPicPr>
            <p:cNvPr id="476228" name="Picture 68" descr="DVM Plus III 1"/>
            <p:cNvPicPr>
              <a:picLocks noChangeAspect="1" noChangeArrowheads="1"/>
            </p:cNvPicPr>
            <p:nvPr/>
          </p:nvPicPr>
          <p:blipFill>
            <a:blip r:embed="rId3">
              <a:lum bright="-6000" contrast="10000"/>
            </a:blip>
            <a:srcRect/>
            <a:stretch>
              <a:fillRect/>
            </a:stretch>
          </p:blipFill>
          <p:spPr bwMode="auto">
            <a:xfrm>
              <a:off x="354" y="2037"/>
              <a:ext cx="262" cy="453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bg2"/>
              </a:outerShdw>
            </a:effectLst>
          </p:spPr>
        </p:pic>
        <p:pic>
          <p:nvPicPr>
            <p:cNvPr id="476229" name="Picture 69" descr="DVM Plus III 1"/>
            <p:cNvPicPr>
              <a:picLocks noChangeAspect="1" noChangeArrowheads="1"/>
            </p:cNvPicPr>
            <p:nvPr/>
          </p:nvPicPr>
          <p:blipFill>
            <a:blip r:embed="rId3">
              <a:lum bright="-6000" contrast="10000"/>
            </a:blip>
            <a:srcRect/>
            <a:stretch>
              <a:fillRect/>
            </a:stretch>
          </p:blipFill>
          <p:spPr bwMode="auto">
            <a:xfrm>
              <a:off x="608" y="2037"/>
              <a:ext cx="262" cy="453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bg2"/>
              </a:outerShdw>
            </a:effectLst>
          </p:spPr>
        </p:pic>
      </p:grpSp>
      <p:pic>
        <p:nvPicPr>
          <p:cNvPr id="165953" name="Picture 70" descr="SNETmini앞면 저해상도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2413000" y="5445125"/>
            <a:ext cx="1800225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54" name="Picture 71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3725" y="289718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55" name="Picture 72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3950" y="292417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56" name="Picture 73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2013" y="292417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57" name="Picture 74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8638" y="292417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58" name="Picture 75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15263" y="292417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59" name="Picture 76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3725" y="41481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60" name="Picture 77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0350" y="41481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61" name="Picture 78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6975" y="41481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62" name="Picture 79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41481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63" name="Picture 80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15263" y="41481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64" name="Picture 81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3725" y="17002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65" name="Picture 82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0350" y="17002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66" name="Picture 83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6975" y="17002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67" name="Picture 84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17002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68" name="Picture 85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15263" y="17002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6246" name="Line 86"/>
          <p:cNvSpPr>
            <a:spLocks noChangeShapeType="1"/>
          </p:cNvSpPr>
          <p:nvPr/>
        </p:nvSpPr>
        <p:spPr bwMode="auto">
          <a:xfrm>
            <a:off x="2916238" y="1628775"/>
            <a:ext cx="649287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247" name="Line 87"/>
          <p:cNvSpPr>
            <a:spLocks noChangeShapeType="1"/>
          </p:cNvSpPr>
          <p:nvPr/>
        </p:nvSpPr>
        <p:spPr bwMode="auto">
          <a:xfrm flipH="1" flipV="1">
            <a:off x="3565525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248" name="Line 88"/>
          <p:cNvSpPr>
            <a:spLocks noChangeShapeType="1"/>
          </p:cNvSpPr>
          <p:nvPr/>
        </p:nvSpPr>
        <p:spPr bwMode="auto">
          <a:xfrm flipV="1">
            <a:off x="1044575" y="2133600"/>
            <a:ext cx="0" cy="3587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249" name="Line 89"/>
          <p:cNvSpPr>
            <a:spLocks noChangeShapeType="1"/>
          </p:cNvSpPr>
          <p:nvPr/>
        </p:nvSpPr>
        <p:spPr bwMode="auto">
          <a:xfrm>
            <a:off x="1044575" y="2133600"/>
            <a:ext cx="5762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250" name="Line 90"/>
          <p:cNvSpPr>
            <a:spLocks noChangeShapeType="1"/>
          </p:cNvSpPr>
          <p:nvPr/>
        </p:nvSpPr>
        <p:spPr bwMode="auto">
          <a:xfrm flipV="1">
            <a:off x="900113" y="2133600"/>
            <a:ext cx="0" cy="35877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251" name="Line 91"/>
          <p:cNvSpPr>
            <a:spLocks noChangeShapeType="1"/>
          </p:cNvSpPr>
          <p:nvPr/>
        </p:nvSpPr>
        <p:spPr bwMode="auto">
          <a:xfrm flipV="1">
            <a:off x="468313" y="2133600"/>
            <a:ext cx="0" cy="381635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252" name="Line 92"/>
          <p:cNvSpPr>
            <a:spLocks noChangeShapeType="1"/>
          </p:cNvSpPr>
          <p:nvPr/>
        </p:nvSpPr>
        <p:spPr bwMode="auto">
          <a:xfrm>
            <a:off x="468313" y="5949950"/>
            <a:ext cx="360362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6253" name="Line 93"/>
          <p:cNvSpPr>
            <a:spLocks noChangeShapeType="1"/>
          </p:cNvSpPr>
          <p:nvPr/>
        </p:nvSpPr>
        <p:spPr bwMode="auto">
          <a:xfrm>
            <a:off x="468313" y="2133600"/>
            <a:ext cx="4318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65977" name="Picture 94" descr="MCM-A202_Low해상도"/>
          <p:cNvPicPr>
            <a:picLocks noChangeAspect="1" noChangeArrowheads="1"/>
          </p:cNvPicPr>
          <p:nvPr/>
        </p:nvPicPr>
        <p:blipFill>
          <a:blip r:embed="rId6">
            <a:lum bright="10000" contrast="10000"/>
          </a:blip>
          <a:srcRect/>
          <a:stretch>
            <a:fillRect/>
          </a:stretch>
        </p:blipFill>
        <p:spPr bwMode="auto">
          <a:xfrm>
            <a:off x="790575" y="5375275"/>
            <a:ext cx="1046163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6255" name="Line 95"/>
          <p:cNvSpPr>
            <a:spLocks noChangeShapeType="1"/>
          </p:cNvSpPr>
          <p:nvPr/>
        </p:nvSpPr>
        <p:spPr bwMode="auto">
          <a:xfrm>
            <a:off x="1836738" y="5949950"/>
            <a:ext cx="576262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65981" name="Text Box 98"/>
          <p:cNvSpPr txBox="1">
            <a:spLocks noChangeArrowheads="1"/>
          </p:cNvSpPr>
          <p:nvPr/>
        </p:nvSpPr>
        <p:spPr bwMode="auto">
          <a:xfrm>
            <a:off x="4357688" y="5300663"/>
            <a:ext cx="378777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marL="342900" indent="-342900" algn="l" defTabSz="1103313">
              <a:spcBef>
                <a:spcPct val="50000"/>
              </a:spcBef>
            </a:pPr>
            <a:r>
              <a:rPr lang="en-US" altLang="ko-KR" sz="2000" b="1">
                <a:latin typeface="Arial Unicode MS" pitchFamily="34" charset="-128"/>
              </a:rPr>
              <a:t>1.</a:t>
            </a:r>
            <a:r>
              <a:rPr lang="en-US" altLang="ko-KR" sz="2000" b="1">
                <a:solidFill>
                  <a:srgbClr val="0000FF"/>
                </a:solidFill>
                <a:latin typeface="Arial Unicode MS" pitchFamily="34" charset="-128"/>
              </a:rPr>
              <a:t> </a:t>
            </a:r>
            <a:r>
              <a:rPr lang="ru-RU" altLang="ko-KR" sz="2000" b="1">
                <a:solidFill>
                  <a:srgbClr val="0000FF"/>
                </a:solidFill>
                <a:latin typeface="Arial Unicode MS" pitchFamily="34" charset="-128"/>
              </a:rPr>
              <a:t>Управление от</a:t>
            </a:r>
            <a:r>
              <a:rPr lang="en-US" altLang="ko-KR" sz="2000" b="1">
                <a:latin typeface="Arial Unicode MS" pitchFamily="34" charset="-128"/>
              </a:rPr>
              <a:t> MCM-A202A</a:t>
            </a:r>
          </a:p>
        </p:txBody>
      </p:sp>
      <p:sp>
        <p:nvSpPr>
          <p:cNvPr id="165982" name="AutoShape 99"/>
          <p:cNvSpPr>
            <a:spLocks noChangeArrowheads="1"/>
          </p:cNvSpPr>
          <p:nvPr/>
        </p:nvSpPr>
        <p:spPr bwMode="auto">
          <a:xfrm>
            <a:off x="1562100" y="4076700"/>
            <a:ext cx="1222375" cy="327025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latinLnBrk="0"/>
            <a:r>
              <a:rPr kumimoji="0" lang="en-US" altLang="ko-KR" b="1">
                <a:latin typeface="Arial Unicode MS" pitchFamily="34" charset="-128"/>
              </a:rPr>
              <a:t>MCM-A202A</a:t>
            </a:r>
          </a:p>
        </p:txBody>
      </p:sp>
      <p:sp>
        <p:nvSpPr>
          <p:cNvPr id="165983" name="Line 100"/>
          <p:cNvSpPr>
            <a:spLocks noChangeShapeType="1"/>
          </p:cNvSpPr>
          <p:nvPr/>
        </p:nvSpPr>
        <p:spPr bwMode="auto">
          <a:xfrm flipV="1">
            <a:off x="1836738" y="4365625"/>
            <a:ext cx="214312" cy="1008063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5985" name="AutoShape 102"/>
          <p:cNvSpPr>
            <a:spLocks noChangeArrowheads="1"/>
          </p:cNvSpPr>
          <p:nvPr/>
        </p:nvSpPr>
        <p:spPr bwMode="auto">
          <a:xfrm rot="-5400000">
            <a:off x="860425" y="3162300"/>
            <a:ext cx="1044575" cy="327025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latinLnBrk="0"/>
            <a:r>
              <a:rPr kumimoji="0" lang="en-US" altLang="ko-KR" b="1">
                <a:latin typeface="Arial Unicode MS" pitchFamily="34" charset="-128"/>
              </a:rPr>
              <a:t>MIM-B13A</a:t>
            </a:r>
          </a:p>
        </p:txBody>
      </p:sp>
      <p:pic>
        <p:nvPicPr>
          <p:cNvPr id="165986" name="Picture 103" descr="K3 OFF K4 O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675" y="4649788"/>
            <a:ext cx="719138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987" name="Text Box 104"/>
          <p:cNvSpPr txBox="1">
            <a:spLocks noChangeArrowheads="1"/>
          </p:cNvSpPr>
          <p:nvPr/>
        </p:nvSpPr>
        <p:spPr bwMode="auto">
          <a:xfrm>
            <a:off x="4622800" y="6283325"/>
            <a:ext cx="28797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marL="342900" indent="-342900" algn="l" defTabSz="1103313">
              <a:spcBef>
                <a:spcPct val="50000"/>
              </a:spcBef>
            </a:pPr>
            <a:r>
              <a:rPr lang="en-US" altLang="ko-KR" sz="1800" b="1">
                <a:latin typeface="Arial Unicode MS" pitchFamily="34" charset="-128"/>
                <a:sym typeface="Wingdings" pitchFamily="2" charset="2"/>
              </a:rPr>
              <a:t> </a:t>
            </a:r>
            <a:r>
              <a:rPr lang="en-US" altLang="ko-KR" sz="1800" b="1">
                <a:latin typeface="Arial Unicode MS" pitchFamily="34" charset="-128"/>
              </a:rPr>
              <a:t>16 </a:t>
            </a:r>
            <a:r>
              <a:rPr lang="ru-RU" altLang="ko-KR" sz="1800" b="1">
                <a:latin typeface="Arial Unicode MS" pitchFamily="34" charset="-128"/>
              </a:rPr>
              <a:t>блоков,</a:t>
            </a:r>
            <a:r>
              <a:rPr lang="en-US" altLang="ko-KR" sz="1800" b="1">
                <a:latin typeface="Arial Unicode MS" pitchFamily="34" charset="-128"/>
              </a:rPr>
              <a:t> RMC(1) </a:t>
            </a:r>
            <a:r>
              <a:rPr lang="ru-RU" altLang="ko-KR" sz="1800" b="1">
                <a:latin typeface="Arial Unicode MS" pitchFamily="34" charset="-128"/>
              </a:rPr>
              <a:t>=</a:t>
            </a:r>
            <a:r>
              <a:rPr lang="en-US" altLang="ko-KR" sz="1800" b="1">
                <a:latin typeface="Arial Unicode MS" pitchFamily="34" charset="-128"/>
              </a:rPr>
              <a:t> 0</a:t>
            </a:r>
          </a:p>
        </p:txBody>
      </p:sp>
      <p:sp>
        <p:nvSpPr>
          <p:cNvPr id="165988" name="Text Box 105"/>
          <p:cNvSpPr txBox="1">
            <a:spLocks noChangeArrowheads="1"/>
          </p:cNvSpPr>
          <p:nvPr/>
        </p:nvSpPr>
        <p:spPr bwMode="auto">
          <a:xfrm>
            <a:off x="4357688" y="5965825"/>
            <a:ext cx="36877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marL="342900" indent="-342900" algn="l" defTabSz="1103313">
              <a:spcBef>
                <a:spcPct val="50000"/>
              </a:spcBef>
            </a:pPr>
            <a:r>
              <a:rPr lang="en-US" altLang="ko-KR" sz="2000" b="1">
                <a:latin typeface="Arial Unicode MS" pitchFamily="34" charset="-128"/>
              </a:rPr>
              <a:t>2. </a:t>
            </a:r>
            <a:r>
              <a:rPr lang="ru-RU" altLang="ko-KR" sz="2000" b="1">
                <a:solidFill>
                  <a:srgbClr val="0000FF"/>
                </a:solidFill>
                <a:latin typeface="Arial Unicode MS" pitchFamily="34" charset="-128"/>
              </a:rPr>
              <a:t>Управление от</a:t>
            </a:r>
            <a:r>
              <a:rPr lang="en-US" altLang="ko-KR" sz="2000" b="1">
                <a:latin typeface="Arial Unicode MS" pitchFamily="34" charset="-128"/>
              </a:rPr>
              <a:t> S-NET</a:t>
            </a:r>
            <a:r>
              <a:rPr lang="ru-RU" altLang="ko-KR" sz="2000" b="1">
                <a:latin typeface="Arial" pitchFamily="34" charset="0"/>
              </a:rPr>
              <a:t> </a:t>
            </a:r>
            <a:r>
              <a:rPr lang="en-US" altLang="ko-KR" sz="2000" b="1">
                <a:latin typeface="Arial" pitchFamily="34" charset="0"/>
              </a:rPr>
              <a:t>mini</a:t>
            </a:r>
          </a:p>
        </p:txBody>
      </p:sp>
      <p:sp>
        <p:nvSpPr>
          <p:cNvPr id="165989" name="Text Box 106"/>
          <p:cNvSpPr txBox="1">
            <a:spLocks noChangeArrowheads="1"/>
          </p:cNvSpPr>
          <p:nvPr/>
        </p:nvSpPr>
        <p:spPr bwMode="auto">
          <a:xfrm>
            <a:off x="763588" y="4368800"/>
            <a:ext cx="93345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marL="342900" indent="-342900" algn="l" defTabSz="1103313">
              <a:spcBef>
                <a:spcPct val="50000"/>
              </a:spcBef>
            </a:pPr>
            <a:r>
              <a:rPr lang="en-US" altLang="ko-KR" sz="1600" b="1">
                <a:solidFill>
                  <a:srgbClr val="FF0000"/>
                </a:solidFill>
                <a:latin typeface="Arial Unicode MS" pitchFamily="34" charset="-128"/>
              </a:rPr>
              <a:t>K3:OFF</a:t>
            </a:r>
          </a:p>
        </p:txBody>
      </p:sp>
      <p:sp>
        <p:nvSpPr>
          <p:cNvPr id="165990" name="AutoShape 107"/>
          <p:cNvSpPr>
            <a:spLocks noChangeArrowheads="1"/>
          </p:cNvSpPr>
          <p:nvPr/>
        </p:nvSpPr>
        <p:spPr bwMode="auto">
          <a:xfrm>
            <a:off x="1258888" y="1341438"/>
            <a:ext cx="2016125" cy="274637"/>
          </a:xfrm>
          <a:prstGeom prst="bevel">
            <a:avLst>
              <a:gd name="adj" fmla="val 4847"/>
            </a:avLst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b="1">
                <a:latin typeface="Arial Unicode MS" pitchFamily="34" charset="-128"/>
              </a:rPr>
              <a:t>DVM Plus III / HR III</a:t>
            </a:r>
          </a:p>
        </p:txBody>
      </p:sp>
      <p:sp>
        <p:nvSpPr>
          <p:cNvPr id="165994" name="Text Box 111"/>
          <p:cNvSpPr txBox="1">
            <a:spLocks noChangeArrowheads="1"/>
          </p:cNvSpPr>
          <p:nvPr/>
        </p:nvSpPr>
        <p:spPr bwMode="auto">
          <a:xfrm>
            <a:off x="3213100" y="4727575"/>
            <a:ext cx="771525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48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0</a:t>
            </a:r>
          </a:p>
        </p:txBody>
      </p:sp>
      <p:sp>
        <p:nvSpPr>
          <p:cNvPr id="165995" name="Text Box 112"/>
          <p:cNvSpPr txBox="1">
            <a:spLocks noChangeArrowheads="1"/>
          </p:cNvSpPr>
          <p:nvPr/>
        </p:nvSpPr>
        <p:spPr bwMode="auto">
          <a:xfrm>
            <a:off x="4119563" y="4725988"/>
            <a:ext cx="771525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49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</a:t>
            </a:r>
          </a:p>
        </p:txBody>
      </p:sp>
      <p:sp>
        <p:nvSpPr>
          <p:cNvPr id="165996" name="Text Box 113"/>
          <p:cNvSpPr txBox="1">
            <a:spLocks noChangeArrowheads="1"/>
          </p:cNvSpPr>
          <p:nvPr/>
        </p:nvSpPr>
        <p:spPr bwMode="auto">
          <a:xfrm>
            <a:off x="5054600" y="4725988"/>
            <a:ext cx="771525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50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2</a:t>
            </a:r>
          </a:p>
        </p:txBody>
      </p:sp>
      <p:sp>
        <p:nvSpPr>
          <p:cNvPr id="165997" name="Text Box 114"/>
          <p:cNvSpPr txBox="1">
            <a:spLocks noChangeArrowheads="1"/>
          </p:cNvSpPr>
          <p:nvPr/>
        </p:nvSpPr>
        <p:spPr bwMode="auto">
          <a:xfrm>
            <a:off x="5991225" y="4725988"/>
            <a:ext cx="771525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: 51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3</a:t>
            </a:r>
          </a:p>
        </p:txBody>
      </p:sp>
      <p:sp>
        <p:nvSpPr>
          <p:cNvPr id="165998" name="Text Box 115"/>
          <p:cNvSpPr txBox="1">
            <a:spLocks noChangeArrowheads="1"/>
          </p:cNvSpPr>
          <p:nvPr/>
        </p:nvSpPr>
        <p:spPr bwMode="auto">
          <a:xfrm>
            <a:off x="7877175" y="4725988"/>
            <a:ext cx="771525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63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 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15</a:t>
            </a:r>
          </a:p>
        </p:txBody>
      </p:sp>
      <p:sp>
        <p:nvSpPr>
          <p:cNvPr id="165999" name="Text Box 116"/>
          <p:cNvSpPr txBox="1">
            <a:spLocks noChangeArrowheads="1"/>
          </p:cNvSpPr>
          <p:nvPr/>
        </p:nvSpPr>
        <p:spPr bwMode="auto">
          <a:xfrm>
            <a:off x="4614863" y="5589588"/>
            <a:ext cx="2879725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marL="342900" indent="-342900" algn="l" defTabSz="1103313">
              <a:spcBef>
                <a:spcPct val="50000"/>
              </a:spcBef>
            </a:pPr>
            <a:r>
              <a:rPr lang="en-US" altLang="ko-KR" sz="1800" b="1">
                <a:latin typeface="Arial Unicode MS" pitchFamily="34" charset="-128"/>
                <a:sym typeface="Wingdings" pitchFamily="2" charset="2"/>
              </a:rPr>
              <a:t> </a:t>
            </a:r>
            <a:r>
              <a:rPr lang="en-US" altLang="ko-KR" sz="1800" b="1">
                <a:latin typeface="Arial Unicode MS" pitchFamily="34" charset="-128"/>
              </a:rPr>
              <a:t>16 </a:t>
            </a:r>
            <a:r>
              <a:rPr lang="ru-RU" altLang="ko-KR" sz="1800" b="1">
                <a:latin typeface="Arial Unicode MS" pitchFamily="34" charset="-128"/>
              </a:rPr>
              <a:t>блоков,</a:t>
            </a:r>
            <a:r>
              <a:rPr lang="en-US" altLang="ko-KR" sz="1800" b="1">
                <a:latin typeface="Arial Unicode MS" pitchFamily="34" charset="-128"/>
              </a:rPr>
              <a:t> RMC(1) </a:t>
            </a:r>
            <a:r>
              <a:rPr lang="ru-RU" altLang="ko-KR" sz="1800" b="1">
                <a:latin typeface="Arial Unicode MS" pitchFamily="34" charset="-128"/>
              </a:rPr>
              <a:t>=</a:t>
            </a:r>
            <a:r>
              <a:rPr lang="en-US" altLang="ko-KR" sz="1800" b="1">
                <a:latin typeface="Arial Unicode MS" pitchFamily="34" charset="-128"/>
              </a:rPr>
              <a:t> 0</a:t>
            </a:r>
          </a:p>
        </p:txBody>
      </p:sp>
      <p:sp>
        <p:nvSpPr>
          <p:cNvPr id="166000" name="AutoShape 117"/>
          <p:cNvSpPr>
            <a:spLocks noChangeArrowheads="1"/>
          </p:cNvSpPr>
          <p:nvPr/>
        </p:nvSpPr>
        <p:spPr bwMode="auto">
          <a:xfrm>
            <a:off x="2916238" y="5589588"/>
            <a:ext cx="792162" cy="792162"/>
          </a:xfrm>
          <a:custGeom>
            <a:avLst/>
            <a:gdLst>
              <a:gd name="T0" fmla="*/ 396081 w 21600"/>
              <a:gd name="T1" fmla="*/ 0 h 21600"/>
              <a:gd name="T2" fmla="*/ 116000 w 21600"/>
              <a:gd name="T3" fmla="*/ 116000 h 21600"/>
              <a:gd name="T4" fmla="*/ 0 w 21600"/>
              <a:gd name="T5" fmla="*/ 396081 h 21600"/>
              <a:gd name="T6" fmla="*/ 116000 w 21600"/>
              <a:gd name="T7" fmla="*/ 676162 h 21600"/>
              <a:gd name="T8" fmla="*/ 396081 w 21600"/>
              <a:gd name="T9" fmla="*/ 792162 h 21600"/>
              <a:gd name="T10" fmla="*/ 676162 w 21600"/>
              <a:gd name="T11" fmla="*/ 676162 h 21600"/>
              <a:gd name="T12" fmla="*/ 792162 w 21600"/>
              <a:gd name="T13" fmla="*/ 396081 h 21600"/>
              <a:gd name="T14" fmla="*/ 676162 w 21600"/>
              <a:gd name="T15" fmla="*/ 1160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6001" name="AutoShape 118"/>
          <p:cNvSpPr>
            <a:spLocks noChangeArrowheads="1"/>
          </p:cNvSpPr>
          <p:nvPr/>
        </p:nvSpPr>
        <p:spPr bwMode="auto">
          <a:xfrm>
            <a:off x="900113" y="5589588"/>
            <a:ext cx="792162" cy="792162"/>
          </a:xfrm>
          <a:custGeom>
            <a:avLst/>
            <a:gdLst>
              <a:gd name="T0" fmla="*/ 396081 w 21600"/>
              <a:gd name="T1" fmla="*/ 0 h 21600"/>
              <a:gd name="T2" fmla="*/ 116000 w 21600"/>
              <a:gd name="T3" fmla="*/ 116000 h 21600"/>
              <a:gd name="T4" fmla="*/ 0 w 21600"/>
              <a:gd name="T5" fmla="*/ 396081 h 21600"/>
              <a:gd name="T6" fmla="*/ 116000 w 21600"/>
              <a:gd name="T7" fmla="*/ 676162 h 21600"/>
              <a:gd name="T8" fmla="*/ 396081 w 21600"/>
              <a:gd name="T9" fmla="*/ 792162 h 21600"/>
              <a:gd name="T10" fmla="*/ 676162 w 21600"/>
              <a:gd name="T11" fmla="*/ 676162 h 21600"/>
              <a:gd name="T12" fmla="*/ 792162 w 21600"/>
              <a:gd name="T13" fmla="*/ 396081 h 21600"/>
              <a:gd name="T14" fmla="*/ 676162 w 21600"/>
              <a:gd name="T15" fmla="*/ 1160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6002" name="AutoShape 119"/>
          <p:cNvSpPr>
            <a:spLocks noChangeArrowheads="1"/>
          </p:cNvSpPr>
          <p:nvPr/>
        </p:nvSpPr>
        <p:spPr bwMode="auto">
          <a:xfrm>
            <a:off x="3348038" y="2925763"/>
            <a:ext cx="503237" cy="503237"/>
          </a:xfrm>
          <a:custGeom>
            <a:avLst/>
            <a:gdLst>
              <a:gd name="T0" fmla="*/ 251619 w 21600"/>
              <a:gd name="T1" fmla="*/ 0 h 21600"/>
              <a:gd name="T2" fmla="*/ 73692 w 21600"/>
              <a:gd name="T3" fmla="*/ 73692 h 21600"/>
              <a:gd name="T4" fmla="*/ 0 w 21600"/>
              <a:gd name="T5" fmla="*/ 251619 h 21600"/>
              <a:gd name="T6" fmla="*/ 73692 w 21600"/>
              <a:gd name="T7" fmla="*/ 429545 h 21600"/>
              <a:gd name="T8" fmla="*/ 251619 w 21600"/>
              <a:gd name="T9" fmla="*/ 503237 h 21600"/>
              <a:gd name="T10" fmla="*/ 429545 w 21600"/>
              <a:gd name="T11" fmla="*/ 429545 h 21600"/>
              <a:gd name="T12" fmla="*/ 503237 w 21600"/>
              <a:gd name="T13" fmla="*/ 251619 h 21600"/>
              <a:gd name="T14" fmla="*/ 429545 w 21600"/>
              <a:gd name="T15" fmla="*/ 7369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20" y="15276"/>
                </a:moveTo>
                <a:cubicBezTo>
                  <a:pt x="18224" y="13958"/>
                  <a:pt x="18709" y="12398"/>
                  <a:pt x="18709" y="10800"/>
                </a:cubicBezTo>
                <a:cubicBezTo>
                  <a:pt x="18709" y="6431"/>
                  <a:pt x="15168" y="2891"/>
                  <a:pt x="10800" y="2891"/>
                </a:cubicBezTo>
                <a:cubicBezTo>
                  <a:pt x="9201" y="2890"/>
                  <a:pt x="7641" y="3375"/>
                  <a:pt x="6323" y="4279"/>
                </a:cubicBezTo>
                <a:close/>
                <a:moveTo>
                  <a:pt x="4279" y="6323"/>
                </a:moveTo>
                <a:cubicBezTo>
                  <a:pt x="3375" y="7641"/>
                  <a:pt x="2891" y="9201"/>
                  <a:pt x="2891" y="10799"/>
                </a:cubicBezTo>
                <a:cubicBezTo>
                  <a:pt x="2891" y="15168"/>
                  <a:pt x="6431" y="18709"/>
                  <a:pt x="10800" y="18709"/>
                </a:cubicBezTo>
                <a:cubicBezTo>
                  <a:pt x="12398" y="18709"/>
                  <a:pt x="13958" y="18224"/>
                  <a:pt x="15276" y="17320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6003" name="AutoShape 120"/>
          <p:cNvSpPr>
            <a:spLocks noChangeArrowheads="1"/>
          </p:cNvSpPr>
          <p:nvPr/>
        </p:nvSpPr>
        <p:spPr bwMode="auto">
          <a:xfrm>
            <a:off x="3346450" y="1700213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6004" name="AutoShape 121"/>
          <p:cNvSpPr>
            <a:spLocks noChangeArrowheads="1"/>
          </p:cNvSpPr>
          <p:nvPr/>
        </p:nvSpPr>
        <p:spPr bwMode="auto">
          <a:xfrm>
            <a:off x="4283075" y="1700213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6005" name="AutoShape 122"/>
          <p:cNvSpPr>
            <a:spLocks noChangeArrowheads="1"/>
          </p:cNvSpPr>
          <p:nvPr/>
        </p:nvSpPr>
        <p:spPr bwMode="auto">
          <a:xfrm>
            <a:off x="5219700" y="1700213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6006" name="AutoShape 123"/>
          <p:cNvSpPr>
            <a:spLocks noChangeArrowheads="1"/>
          </p:cNvSpPr>
          <p:nvPr/>
        </p:nvSpPr>
        <p:spPr bwMode="auto">
          <a:xfrm>
            <a:off x="6154738" y="1700213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6007" name="AutoShape 124"/>
          <p:cNvSpPr>
            <a:spLocks noChangeArrowheads="1"/>
          </p:cNvSpPr>
          <p:nvPr/>
        </p:nvSpPr>
        <p:spPr bwMode="auto">
          <a:xfrm>
            <a:off x="8027988" y="1700213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6008" name="AutoShape 125"/>
          <p:cNvSpPr>
            <a:spLocks noChangeArrowheads="1"/>
          </p:cNvSpPr>
          <p:nvPr/>
        </p:nvSpPr>
        <p:spPr bwMode="auto">
          <a:xfrm>
            <a:off x="5148263" y="2924175"/>
            <a:ext cx="503237" cy="503238"/>
          </a:xfrm>
          <a:custGeom>
            <a:avLst/>
            <a:gdLst>
              <a:gd name="T0" fmla="*/ 251619 w 21600"/>
              <a:gd name="T1" fmla="*/ 0 h 21600"/>
              <a:gd name="T2" fmla="*/ 73692 w 21600"/>
              <a:gd name="T3" fmla="*/ 73692 h 21600"/>
              <a:gd name="T4" fmla="*/ 0 w 21600"/>
              <a:gd name="T5" fmla="*/ 251619 h 21600"/>
              <a:gd name="T6" fmla="*/ 73692 w 21600"/>
              <a:gd name="T7" fmla="*/ 429546 h 21600"/>
              <a:gd name="T8" fmla="*/ 251619 w 21600"/>
              <a:gd name="T9" fmla="*/ 503238 h 21600"/>
              <a:gd name="T10" fmla="*/ 429545 w 21600"/>
              <a:gd name="T11" fmla="*/ 429546 h 21600"/>
              <a:gd name="T12" fmla="*/ 503237 w 21600"/>
              <a:gd name="T13" fmla="*/ 251619 h 21600"/>
              <a:gd name="T14" fmla="*/ 429545 w 21600"/>
              <a:gd name="T15" fmla="*/ 7369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20" y="15276"/>
                </a:moveTo>
                <a:cubicBezTo>
                  <a:pt x="18224" y="13958"/>
                  <a:pt x="18709" y="12398"/>
                  <a:pt x="18709" y="10800"/>
                </a:cubicBezTo>
                <a:cubicBezTo>
                  <a:pt x="18709" y="6431"/>
                  <a:pt x="15168" y="2891"/>
                  <a:pt x="10800" y="2891"/>
                </a:cubicBezTo>
                <a:cubicBezTo>
                  <a:pt x="9201" y="2890"/>
                  <a:pt x="7641" y="3375"/>
                  <a:pt x="6323" y="4279"/>
                </a:cubicBezTo>
                <a:close/>
                <a:moveTo>
                  <a:pt x="4279" y="6323"/>
                </a:moveTo>
                <a:cubicBezTo>
                  <a:pt x="3375" y="7641"/>
                  <a:pt x="2891" y="9201"/>
                  <a:pt x="2891" y="10799"/>
                </a:cubicBezTo>
                <a:cubicBezTo>
                  <a:pt x="2891" y="15168"/>
                  <a:pt x="6431" y="18709"/>
                  <a:pt x="10800" y="18709"/>
                </a:cubicBezTo>
                <a:cubicBezTo>
                  <a:pt x="12398" y="18709"/>
                  <a:pt x="13958" y="18224"/>
                  <a:pt x="15276" y="17320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6009" name="AutoShape 126"/>
          <p:cNvSpPr>
            <a:spLocks noChangeArrowheads="1"/>
          </p:cNvSpPr>
          <p:nvPr/>
        </p:nvSpPr>
        <p:spPr bwMode="auto">
          <a:xfrm>
            <a:off x="6156325" y="2924175"/>
            <a:ext cx="503238" cy="503238"/>
          </a:xfrm>
          <a:custGeom>
            <a:avLst/>
            <a:gdLst>
              <a:gd name="T0" fmla="*/ 251619 w 21600"/>
              <a:gd name="T1" fmla="*/ 0 h 21600"/>
              <a:gd name="T2" fmla="*/ 73692 w 21600"/>
              <a:gd name="T3" fmla="*/ 73692 h 21600"/>
              <a:gd name="T4" fmla="*/ 0 w 21600"/>
              <a:gd name="T5" fmla="*/ 251619 h 21600"/>
              <a:gd name="T6" fmla="*/ 73692 w 21600"/>
              <a:gd name="T7" fmla="*/ 429546 h 21600"/>
              <a:gd name="T8" fmla="*/ 251619 w 21600"/>
              <a:gd name="T9" fmla="*/ 503238 h 21600"/>
              <a:gd name="T10" fmla="*/ 429546 w 21600"/>
              <a:gd name="T11" fmla="*/ 429546 h 21600"/>
              <a:gd name="T12" fmla="*/ 503238 w 21600"/>
              <a:gd name="T13" fmla="*/ 251619 h 21600"/>
              <a:gd name="T14" fmla="*/ 429546 w 21600"/>
              <a:gd name="T15" fmla="*/ 7369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20" y="15276"/>
                </a:moveTo>
                <a:cubicBezTo>
                  <a:pt x="18224" y="13958"/>
                  <a:pt x="18709" y="12398"/>
                  <a:pt x="18709" y="10800"/>
                </a:cubicBezTo>
                <a:cubicBezTo>
                  <a:pt x="18709" y="6431"/>
                  <a:pt x="15168" y="2891"/>
                  <a:pt x="10800" y="2891"/>
                </a:cubicBezTo>
                <a:cubicBezTo>
                  <a:pt x="9201" y="2890"/>
                  <a:pt x="7641" y="3375"/>
                  <a:pt x="6323" y="4279"/>
                </a:cubicBezTo>
                <a:close/>
                <a:moveTo>
                  <a:pt x="4279" y="6323"/>
                </a:moveTo>
                <a:cubicBezTo>
                  <a:pt x="3375" y="7641"/>
                  <a:pt x="2891" y="9201"/>
                  <a:pt x="2891" y="10799"/>
                </a:cubicBezTo>
                <a:cubicBezTo>
                  <a:pt x="2891" y="15168"/>
                  <a:pt x="6431" y="18709"/>
                  <a:pt x="10800" y="18709"/>
                </a:cubicBezTo>
                <a:cubicBezTo>
                  <a:pt x="12398" y="18709"/>
                  <a:pt x="13958" y="18224"/>
                  <a:pt x="15276" y="17320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6010" name="AutoShape 127"/>
          <p:cNvSpPr>
            <a:spLocks noChangeArrowheads="1"/>
          </p:cNvSpPr>
          <p:nvPr/>
        </p:nvSpPr>
        <p:spPr bwMode="auto">
          <a:xfrm>
            <a:off x="7092950" y="2924175"/>
            <a:ext cx="503238" cy="503238"/>
          </a:xfrm>
          <a:custGeom>
            <a:avLst/>
            <a:gdLst>
              <a:gd name="T0" fmla="*/ 251619 w 21600"/>
              <a:gd name="T1" fmla="*/ 0 h 21600"/>
              <a:gd name="T2" fmla="*/ 73692 w 21600"/>
              <a:gd name="T3" fmla="*/ 73692 h 21600"/>
              <a:gd name="T4" fmla="*/ 0 w 21600"/>
              <a:gd name="T5" fmla="*/ 251619 h 21600"/>
              <a:gd name="T6" fmla="*/ 73692 w 21600"/>
              <a:gd name="T7" fmla="*/ 429546 h 21600"/>
              <a:gd name="T8" fmla="*/ 251619 w 21600"/>
              <a:gd name="T9" fmla="*/ 503238 h 21600"/>
              <a:gd name="T10" fmla="*/ 429546 w 21600"/>
              <a:gd name="T11" fmla="*/ 429546 h 21600"/>
              <a:gd name="T12" fmla="*/ 503238 w 21600"/>
              <a:gd name="T13" fmla="*/ 251619 h 21600"/>
              <a:gd name="T14" fmla="*/ 429546 w 21600"/>
              <a:gd name="T15" fmla="*/ 7369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20" y="15276"/>
                </a:moveTo>
                <a:cubicBezTo>
                  <a:pt x="18224" y="13958"/>
                  <a:pt x="18709" y="12398"/>
                  <a:pt x="18709" y="10800"/>
                </a:cubicBezTo>
                <a:cubicBezTo>
                  <a:pt x="18709" y="6431"/>
                  <a:pt x="15168" y="2891"/>
                  <a:pt x="10800" y="2891"/>
                </a:cubicBezTo>
                <a:cubicBezTo>
                  <a:pt x="9201" y="2890"/>
                  <a:pt x="7641" y="3375"/>
                  <a:pt x="6323" y="4279"/>
                </a:cubicBezTo>
                <a:close/>
                <a:moveTo>
                  <a:pt x="4279" y="6323"/>
                </a:moveTo>
                <a:cubicBezTo>
                  <a:pt x="3375" y="7641"/>
                  <a:pt x="2891" y="9201"/>
                  <a:pt x="2891" y="10799"/>
                </a:cubicBezTo>
                <a:cubicBezTo>
                  <a:pt x="2891" y="15168"/>
                  <a:pt x="6431" y="18709"/>
                  <a:pt x="10800" y="18709"/>
                </a:cubicBezTo>
                <a:cubicBezTo>
                  <a:pt x="12398" y="18709"/>
                  <a:pt x="13958" y="18224"/>
                  <a:pt x="15276" y="17320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6011" name="AutoShape 128"/>
          <p:cNvSpPr>
            <a:spLocks noChangeArrowheads="1"/>
          </p:cNvSpPr>
          <p:nvPr/>
        </p:nvSpPr>
        <p:spPr bwMode="auto">
          <a:xfrm>
            <a:off x="8029575" y="2924175"/>
            <a:ext cx="503238" cy="503238"/>
          </a:xfrm>
          <a:custGeom>
            <a:avLst/>
            <a:gdLst>
              <a:gd name="T0" fmla="*/ 251619 w 21600"/>
              <a:gd name="T1" fmla="*/ 0 h 21600"/>
              <a:gd name="T2" fmla="*/ 73692 w 21600"/>
              <a:gd name="T3" fmla="*/ 73692 h 21600"/>
              <a:gd name="T4" fmla="*/ 0 w 21600"/>
              <a:gd name="T5" fmla="*/ 251619 h 21600"/>
              <a:gd name="T6" fmla="*/ 73692 w 21600"/>
              <a:gd name="T7" fmla="*/ 429546 h 21600"/>
              <a:gd name="T8" fmla="*/ 251619 w 21600"/>
              <a:gd name="T9" fmla="*/ 503238 h 21600"/>
              <a:gd name="T10" fmla="*/ 429546 w 21600"/>
              <a:gd name="T11" fmla="*/ 429546 h 21600"/>
              <a:gd name="T12" fmla="*/ 503238 w 21600"/>
              <a:gd name="T13" fmla="*/ 251619 h 21600"/>
              <a:gd name="T14" fmla="*/ 429546 w 21600"/>
              <a:gd name="T15" fmla="*/ 7369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20" y="15276"/>
                </a:moveTo>
                <a:cubicBezTo>
                  <a:pt x="18224" y="13958"/>
                  <a:pt x="18709" y="12398"/>
                  <a:pt x="18709" y="10800"/>
                </a:cubicBezTo>
                <a:cubicBezTo>
                  <a:pt x="18709" y="6431"/>
                  <a:pt x="15168" y="2891"/>
                  <a:pt x="10800" y="2891"/>
                </a:cubicBezTo>
                <a:cubicBezTo>
                  <a:pt x="9201" y="2890"/>
                  <a:pt x="7641" y="3375"/>
                  <a:pt x="6323" y="4279"/>
                </a:cubicBezTo>
                <a:close/>
                <a:moveTo>
                  <a:pt x="4279" y="6323"/>
                </a:moveTo>
                <a:cubicBezTo>
                  <a:pt x="3375" y="7641"/>
                  <a:pt x="2891" y="9201"/>
                  <a:pt x="2891" y="10799"/>
                </a:cubicBezTo>
                <a:cubicBezTo>
                  <a:pt x="2891" y="15168"/>
                  <a:pt x="6431" y="18709"/>
                  <a:pt x="10800" y="18709"/>
                </a:cubicBezTo>
                <a:cubicBezTo>
                  <a:pt x="12398" y="18709"/>
                  <a:pt x="13958" y="18224"/>
                  <a:pt x="15276" y="17320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6012" name="AutoShape 129"/>
          <p:cNvSpPr>
            <a:spLocks noChangeArrowheads="1"/>
          </p:cNvSpPr>
          <p:nvPr/>
        </p:nvSpPr>
        <p:spPr bwMode="auto">
          <a:xfrm>
            <a:off x="3348038" y="4221163"/>
            <a:ext cx="503237" cy="503237"/>
          </a:xfrm>
          <a:custGeom>
            <a:avLst/>
            <a:gdLst>
              <a:gd name="T0" fmla="*/ 251619 w 21600"/>
              <a:gd name="T1" fmla="*/ 0 h 21600"/>
              <a:gd name="T2" fmla="*/ 73692 w 21600"/>
              <a:gd name="T3" fmla="*/ 73692 h 21600"/>
              <a:gd name="T4" fmla="*/ 0 w 21600"/>
              <a:gd name="T5" fmla="*/ 251619 h 21600"/>
              <a:gd name="T6" fmla="*/ 73692 w 21600"/>
              <a:gd name="T7" fmla="*/ 429545 h 21600"/>
              <a:gd name="T8" fmla="*/ 251619 w 21600"/>
              <a:gd name="T9" fmla="*/ 503237 h 21600"/>
              <a:gd name="T10" fmla="*/ 429545 w 21600"/>
              <a:gd name="T11" fmla="*/ 429545 h 21600"/>
              <a:gd name="T12" fmla="*/ 503237 w 21600"/>
              <a:gd name="T13" fmla="*/ 251619 h 21600"/>
              <a:gd name="T14" fmla="*/ 429545 w 21600"/>
              <a:gd name="T15" fmla="*/ 7369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20" y="15276"/>
                </a:moveTo>
                <a:cubicBezTo>
                  <a:pt x="18224" y="13958"/>
                  <a:pt x="18709" y="12398"/>
                  <a:pt x="18709" y="10800"/>
                </a:cubicBezTo>
                <a:cubicBezTo>
                  <a:pt x="18709" y="6431"/>
                  <a:pt x="15168" y="2891"/>
                  <a:pt x="10800" y="2891"/>
                </a:cubicBezTo>
                <a:cubicBezTo>
                  <a:pt x="9201" y="2890"/>
                  <a:pt x="7641" y="3375"/>
                  <a:pt x="6323" y="4279"/>
                </a:cubicBezTo>
                <a:close/>
                <a:moveTo>
                  <a:pt x="4279" y="6323"/>
                </a:moveTo>
                <a:cubicBezTo>
                  <a:pt x="3375" y="7641"/>
                  <a:pt x="2891" y="9201"/>
                  <a:pt x="2891" y="10799"/>
                </a:cubicBezTo>
                <a:cubicBezTo>
                  <a:pt x="2891" y="15168"/>
                  <a:pt x="6431" y="18709"/>
                  <a:pt x="10800" y="18709"/>
                </a:cubicBezTo>
                <a:cubicBezTo>
                  <a:pt x="12398" y="18709"/>
                  <a:pt x="13958" y="18224"/>
                  <a:pt x="15276" y="17320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6013" name="AutoShape 130"/>
          <p:cNvSpPr>
            <a:spLocks noChangeArrowheads="1"/>
          </p:cNvSpPr>
          <p:nvPr/>
        </p:nvSpPr>
        <p:spPr bwMode="auto">
          <a:xfrm>
            <a:off x="5221288" y="4219575"/>
            <a:ext cx="503237" cy="503238"/>
          </a:xfrm>
          <a:custGeom>
            <a:avLst/>
            <a:gdLst>
              <a:gd name="T0" fmla="*/ 251619 w 21600"/>
              <a:gd name="T1" fmla="*/ 0 h 21600"/>
              <a:gd name="T2" fmla="*/ 73692 w 21600"/>
              <a:gd name="T3" fmla="*/ 73692 h 21600"/>
              <a:gd name="T4" fmla="*/ 0 w 21600"/>
              <a:gd name="T5" fmla="*/ 251619 h 21600"/>
              <a:gd name="T6" fmla="*/ 73692 w 21600"/>
              <a:gd name="T7" fmla="*/ 429546 h 21600"/>
              <a:gd name="T8" fmla="*/ 251619 w 21600"/>
              <a:gd name="T9" fmla="*/ 503238 h 21600"/>
              <a:gd name="T10" fmla="*/ 429545 w 21600"/>
              <a:gd name="T11" fmla="*/ 429546 h 21600"/>
              <a:gd name="T12" fmla="*/ 503237 w 21600"/>
              <a:gd name="T13" fmla="*/ 251619 h 21600"/>
              <a:gd name="T14" fmla="*/ 429545 w 21600"/>
              <a:gd name="T15" fmla="*/ 7369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20" y="15276"/>
                </a:moveTo>
                <a:cubicBezTo>
                  <a:pt x="18224" y="13958"/>
                  <a:pt x="18709" y="12398"/>
                  <a:pt x="18709" y="10800"/>
                </a:cubicBezTo>
                <a:cubicBezTo>
                  <a:pt x="18709" y="6431"/>
                  <a:pt x="15168" y="2891"/>
                  <a:pt x="10800" y="2891"/>
                </a:cubicBezTo>
                <a:cubicBezTo>
                  <a:pt x="9201" y="2890"/>
                  <a:pt x="7641" y="3375"/>
                  <a:pt x="6323" y="4279"/>
                </a:cubicBezTo>
                <a:close/>
                <a:moveTo>
                  <a:pt x="4279" y="6323"/>
                </a:moveTo>
                <a:cubicBezTo>
                  <a:pt x="3375" y="7641"/>
                  <a:pt x="2891" y="9201"/>
                  <a:pt x="2891" y="10799"/>
                </a:cubicBezTo>
                <a:cubicBezTo>
                  <a:pt x="2891" y="15168"/>
                  <a:pt x="6431" y="18709"/>
                  <a:pt x="10800" y="18709"/>
                </a:cubicBezTo>
                <a:cubicBezTo>
                  <a:pt x="12398" y="18709"/>
                  <a:pt x="13958" y="18224"/>
                  <a:pt x="15276" y="17320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6014" name="AutoShape 131"/>
          <p:cNvSpPr>
            <a:spLocks noChangeArrowheads="1"/>
          </p:cNvSpPr>
          <p:nvPr/>
        </p:nvSpPr>
        <p:spPr bwMode="auto">
          <a:xfrm>
            <a:off x="6156325" y="4219575"/>
            <a:ext cx="503238" cy="503238"/>
          </a:xfrm>
          <a:custGeom>
            <a:avLst/>
            <a:gdLst>
              <a:gd name="T0" fmla="*/ 251619 w 21600"/>
              <a:gd name="T1" fmla="*/ 0 h 21600"/>
              <a:gd name="T2" fmla="*/ 73692 w 21600"/>
              <a:gd name="T3" fmla="*/ 73692 h 21600"/>
              <a:gd name="T4" fmla="*/ 0 w 21600"/>
              <a:gd name="T5" fmla="*/ 251619 h 21600"/>
              <a:gd name="T6" fmla="*/ 73692 w 21600"/>
              <a:gd name="T7" fmla="*/ 429546 h 21600"/>
              <a:gd name="T8" fmla="*/ 251619 w 21600"/>
              <a:gd name="T9" fmla="*/ 503238 h 21600"/>
              <a:gd name="T10" fmla="*/ 429546 w 21600"/>
              <a:gd name="T11" fmla="*/ 429546 h 21600"/>
              <a:gd name="T12" fmla="*/ 503238 w 21600"/>
              <a:gd name="T13" fmla="*/ 251619 h 21600"/>
              <a:gd name="T14" fmla="*/ 429546 w 21600"/>
              <a:gd name="T15" fmla="*/ 7369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20" y="15276"/>
                </a:moveTo>
                <a:cubicBezTo>
                  <a:pt x="18224" y="13958"/>
                  <a:pt x="18709" y="12398"/>
                  <a:pt x="18709" y="10800"/>
                </a:cubicBezTo>
                <a:cubicBezTo>
                  <a:pt x="18709" y="6431"/>
                  <a:pt x="15168" y="2891"/>
                  <a:pt x="10800" y="2891"/>
                </a:cubicBezTo>
                <a:cubicBezTo>
                  <a:pt x="9201" y="2890"/>
                  <a:pt x="7641" y="3375"/>
                  <a:pt x="6323" y="4279"/>
                </a:cubicBezTo>
                <a:close/>
                <a:moveTo>
                  <a:pt x="4279" y="6323"/>
                </a:moveTo>
                <a:cubicBezTo>
                  <a:pt x="3375" y="7641"/>
                  <a:pt x="2891" y="9201"/>
                  <a:pt x="2891" y="10799"/>
                </a:cubicBezTo>
                <a:cubicBezTo>
                  <a:pt x="2891" y="15168"/>
                  <a:pt x="6431" y="18709"/>
                  <a:pt x="10800" y="18709"/>
                </a:cubicBezTo>
                <a:cubicBezTo>
                  <a:pt x="12398" y="18709"/>
                  <a:pt x="13958" y="18224"/>
                  <a:pt x="15276" y="17320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6015" name="AutoShape 132"/>
          <p:cNvSpPr>
            <a:spLocks noChangeArrowheads="1"/>
          </p:cNvSpPr>
          <p:nvPr/>
        </p:nvSpPr>
        <p:spPr bwMode="auto">
          <a:xfrm>
            <a:off x="4284663" y="4219575"/>
            <a:ext cx="503237" cy="503238"/>
          </a:xfrm>
          <a:custGeom>
            <a:avLst/>
            <a:gdLst>
              <a:gd name="T0" fmla="*/ 251619 w 21600"/>
              <a:gd name="T1" fmla="*/ 0 h 21600"/>
              <a:gd name="T2" fmla="*/ 73692 w 21600"/>
              <a:gd name="T3" fmla="*/ 73692 h 21600"/>
              <a:gd name="T4" fmla="*/ 0 w 21600"/>
              <a:gd name="T5" fmla="*/ 251619 h 21600"/>
              <a:gd name="T6" fmla="*/ 73692 w 21600"/>
              <a:gd name="T7" fmla="*/ 429546 h 21600"/>
              <a:gd name="T8" fmla="*/ 251619 w 21600"/>
              <a:gd name="T9" fmla="*/ 503238 h 21600"/>
              <a:gd name="T10" fmla="*/ 429545 w 21600"/>
              <a:gd name="T11" fmla="*/ 429546 h 21600"/>
              <a:gd name="T12" fmla="*/ 503237 w 21600"/>
              <a:gd name="T13" fmla="*/ 251619 h 21600"/>
              <a:gd name="T14" fmla="*/ 429545 w 21600"/>
              <a:gd name="T15" fmla="*/ 7369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20" y="15276"/>
                </a:moveTo>
                <a:cubicBezTo>
                  <a:pt x="18224" y="13958"/>
                  <a:pt x="18709" y="12398"/>
                  <a:pt x="18709" y="10800"/>
                </a:cubicBezTo>
                <a:cubicBezTo>
                  <a:pt x="18709" y="6431"/>
                  <a:pt x="15168" y="2891"/>
                  <a:pt x="10800" y="2891"/>
                </a:cubicBezTo>
                <a:cubicBezTo>
                  <a:pt x="9201" y="2890"/>
                  <a:pt x="7641" y="3375"/>
                  <a:pt x="6323" y="4279"/>
                </a:cubicBezTo>
                <a:close/>
                <a:moveTo>
                  <a:pt x="4279" y="6323"/>
                </a:moveTo>
                <a:cubicBezTo>
                  <a:pt x="3375" y="7641"/>
                  <a:pt x="2891" y="9201"/>
                  <a:pt x="2891" y="10799"/>
                </a:cubicBezTo>
                <a:cubicBezTo>
                  <a:pt x="2891" y="15168"/>
                  <a:pt x="6431" y="18709"/>
                  <a:pt x="10800" y="18709"/>
                </a:cubicBezTo>
                <a:cubicBezTo>
                  <a:pt x="12398" y="18709"/>
                  <a:pt x="13958" y="18224"/>
                  <a:pt x="15276" y="17320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6016" name="AutoShape 133"/>
          <p:cNvSpPr>
            <a:spLocks noChangeArrowheads="1"/>
          </p:cNvSpPr>
          <p:nvPr/>
        </p:nvSpPr>
        <p:spPr bwMode="auto">
          <a:xfrm>
            <a:off x="8029575" y="4219575"/>
            <a:ext cx="503238" cy="503238"/>
          </a:xfrm>
          <a:custGeom>
            <a:avLst/>
            <a:gdLst>
              <a:gd name="T0" fmla="*/ 251619 w 21600"/>
              <a:gd name="T1" fmla="*/ 0 h 21600"/>
              <a:gd name="T2" fmla="*/ 73692 w 21600"/>
              <a:gd name="T3" fmla="*/ 73692 h 21600"/>
              <a:gd name="T4" fmla="*/ 0 w 21600"/>
              <a:gd name="T5" fmla="*/ 251619 h 21600"/>
              <a:gd name="T6" fmla="*/ 73692 w 21600"/>
              <a:gd name="T7" fmla="*/ 429546 h 21600"/>
              <a:gd name="T8" fmla="*/ 251619 w 21600"/>
              <a:gd name="T9" fmla="*/ 503238 h 21600"/>
              <a:gd name="T10" fmla="*/ 429546 w 21600"/>
              <a:gd name="T11" fmla="*/ 429546 h 21600"/>
              <a:gd name="T12" fmla="*/ 503238 w 21600"/>
              <a:gd name="T13" fmla="*/ 251619 h 21600"/>
              <a:gd name="T14" fmla="*/ 429546 w 21600"/>
              <a:gd name="T15" fmla="*/ 7369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20" y="15276"/>
                </a:moveTo>
                <a:cubicBezTo>
                  <a:pt x="18224" y="13958"/>
                  <a:pt x="18709" y="12398"/>
                  <a:pt x="18709" y="10800"/>
                </a:cubicBezTo>
                <a:cubicBezTo>
                  <a:pt x="18709" y="6431"/>
                  <a:pt x="15168" y="2891"/>
                  <a:pt x="10800" y="2891"/>
                </a:cubicBezTo>
                <a:cubicBezTo>
                  <a:pt x="9201" y="2890"/>
                  <a:pt x="7641" y="3375"/>
                  <a:pt x="6323" y="4279"/>
                </a:cubicBezTo>
                <a:close/>
                <a:moveTo>
                  <a:pt x="4279" y="6323"/>
                </a:moveTo>
                <a:cubicBezTo>
                  <a:pt x="3375" y="7641"/>
                  <a:pt x="2891" y="9201"/>
                  <a:pt x="2891" y="10799"/>
                </a:cubicBezTo>
                <a:cubicBezTo>
                  <a:pt x="2891" y="15168"/>
                  <a:pt x="6431" y="18709"/>
                  <a:pt x="10800" y="18709"/>
                </a:cubicBezTo>
                <a:cubicBezTo>
                  <a:pt x="12398" y="18709"/>
                  <a:pt x="13958" y="18224"/>
                  <a:pt x="15276" y="17320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76294" name="Text Box 134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  <p:sp>
        <p:nvSpPr>
          <p:cNvPr id="166024" name="Text Box 103"/>
          <p:cNvSpPr txBox="1">
            <a:spLocks noChangeArrowheads="1"/>
          </p:cNvSpPr>
          <p:nvPr/>
        </p:nvSpPr>
        <p:spPr bwMode="auto">
          <a:xfrm>
            <a:off x="566738" y="877888"/>
            <a:ext cx="31845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000" b="1">
                <a:latin typeface="Arial Unicode MS" pitchFamily="34" charset="-128"/>
              </a:rPr>
              <a:t>Диаграмма подключения</a:t>
            </a:r>
            <a:endParaRPr lang="en-US" altLang="ko-KR" sz="2000" b="1">
              <a:latin typeface="Arial Unicode MS" pitchFamily="34" charset="-128"/>
            </a:endParaRPr>
          </a:p>
        </p:txBody>
      </p:sp>
      <p:sp>
        <p:nvSpPr>
          <p:cNvPr id="166025" name="AutoShape 107"/>
          <p:cNvSpPr>
            <a:spLocks noChangeArrowheads="1"/>
          </p:cNvSpPr>
          <p:nvPr/>
        </p:nvSpPr>
        <p:spPr bwMode="auto">
          <a:xfrm>
            <a:off x="4725988" y="1265238"/>
            <a:ext cx="2595562" cy="363537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latinLnBrk="0"/>
            <a:r>
              <a:rPr kumimoji="0" lang="ru-RU" altLang="ko-KR" sz="1600" b="1">
                <a:latin typeface="Arial Unicode MS" pitchFamily="34" charset="-128"/>
              </a:rPr>
              <a:t>До</a:t>
            </a:r>
            <a:r>
              <a:rPr kumimoji="0" lang="en-US" altLang="ko-KR" sz="1600" b="1">
                <a:latin typeface="Arial Unicode MS" pitchFamily="34" charset="-128"/>
              </a:rPr>
              <a:t> 64 </a:t>
            </a:r>
            <a:r>
              <a:rPr kumimoji="0" lang="ru-RU" altLang="ko-KR" sz="1600" b="1">
                <a:latin typeface="Arial Unicode MS" pitchFamily="34" charset="-128"/>
              </a:rPr>
              <a:t>внутренних блоков</a:t>
            </a:r>
            <a:endParaRPr kumimoji="0" lang="en-US" altLang="ko-KR" sz="1600" b="1">
              <a:latin typeface="Arial Unicode MS" pitchFamily="34" charset="-128"/>
            </a:endParaRPr>
          </a:p>
        </p:txBody>
      </p:sp>
      <p:grpSp>
        <p:nvGrpSpPr>
          <p:cNvPr id="166026" name="Group 138"/>
          <p:cNvGrpSpPr>
            <a:grpSpLocks/>
          </p:cNvGrpSpPr>
          <p:nvPr/>
        </p:nvGrpSpPr>
        <p:grpSpPr bwMode="auto">
          <a:xfrm>
            <a:off x="4427538" y="3103563"/>
            <a:ext cx="352425" cy="104775"/>
            <a:chOff x="1173" y="2091"/>
            <a:chExt cx="222" cy="66"/>
          </a:xfrm>
        </p:grpSpPr>
        <p:sp>
          <p:nvSpPr>
            <p:cNvPr id="166027" name="Oval 139"/>
            <p:cNvSpPr>
              <a:spLocks noChangeArrowheads="1"/>
            </p:cNvSpPr>
            <p:nvPr/>
          </p:nvSpPr>
          <p:spPr bwMode="auto">
            <a:xfrm>
              <a:off x="1173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6028" name="Oval 140"/>
            <p:cNvSpPr>
              <a:spLocks noChangeArrowheads="1"/>
            </p:cNvSpPr>
            <p:nvPr/>
          </p:nvSpPr>
          <p:spPr bwMode="auto">
            <a:xfrm>
              <a:off x="1254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6029" name="Oval 141"/>
            <p:cNvSpPr>
              <a:spLocks noChangeArrowheads="1"/>
            </p:cNvSpPr>
            <p:nvPr/>
          </p:nvSpPr>
          <p:spPr bwMode="auto">
            <a:xfrm>
              <a:off x="1332" y="2094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66030" name="Group 142"/>
          <p:cNvGrpSpPr>
            <a:grpSpLocks/>
          </p:cNvGrpSpPr>
          <p:nvPr/>
        </p:nvGrpSpPr>
        <p:grpSpPr bwMode="auto">
          <a:xfrm>
            <a:off x="7119938" y="1770063"/>
            <a:ext cx="352425" cy="104775"/>
            <a:chOff x="1173" y="2091"/>
            <a:chExt cx="222" cy="66"/>
          </a:xfrm>
        </p:grpSpPr>
        <p:sp>
          <p:nvSpPr>
            <p:cNvPr id="166031" name="Oval 143"/>
            <p:cNvSpPr>
              <a:spLocks noChangeArrowheads="1"/>
            </p:cNvSpPr>
            <p:nvPr/>
          </p:nvSpPr>
          <p:spPr bwMode="auto">
            <a:xfrm>
              <a:off x="1173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6032" name="Oval 144"/>
            <p:cNvSpPr>
              <a:spLocks noChangeArrowheads="1"/>
            </p:cNvSpPr>
            <p:nvPr/>
          </p:nvSpPr>
          <p:spPr bwMode="auto">
            <a:xfrm>
              <a:off x="1254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6033" name="Oval 145"/>
            <p:cNvSpPr>
              <a:spLocks noChangeArrowheads="1"/>
            </p:cNvSpPr>
            <p:nvPr/>
          </p:nvSpPr>
          <p:spPr bwMode="auto">
            <a:xfrm>
              <a:off x="1332" y="2094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66034" name="Group 146"/>
          <p:cNvGrpSpPr>
            <a:grpSpLocks/>
          </p:cNvGrpSpPr>
          <p:nvPr/>
        </p:nvGrpSpPr>
        <p:grpSpPr bwMode="auto">
          <a:xfrm>
            <a:off x="7107238" y="4297363"/>
            <a:ext cx="352425" cy="104775"/>
            <a:chOff x="1173" y="2091"/>
            <a:chExt cx="222" cy="66"/>
          </a:xfrm>
        </p:grpSpPr>
        <p:sp>
          <p:nvSpPr>
            <p:cNvPr id="166035" name="Oval 147"/>
            <p:cNvSpPr>
              <a:spLocks noChangeArrowheads="1"/>
            </p:cNvSpPr>
            <p:nvPr/>
          </p:nvSpPr>
          <p:spPr bwMode="auto">
            <a:xfrm>
              <a:off x="1173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6036" name="Oval 148"/>
            <p:cNvSpPr>
              <a:spLocks noChangeArrowheads="1"/>
            </p:cNvSpPr>
            <p:nvPr/>
          </p:nvSpPr>
          <p:spPr bwMode="auto">
            <a:xfrm>
              <a:off x="1254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6037" name="Oval 149"/>
            <p:cNvSpPr>
              <a:spLocks noChangeArrowheads="1"/>
            </p:cNvSpPr>
            <p:nvPr/>
          </p:nvSpPr>
          <p:spPr bwMode="auto">
            <a:xfrm>
              <a:off x="1332" y="2094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66038" name="Group 150"/>
          <p:cNvGrpSpPr>
            <a:grpSpLocks/>
          </p:cNvGrpSpPr>
          <p:nvPr/>
        </p:nvGrpSpPr>
        <p:grpSpPr bwMode="auto">
          <a:xfrm rot="5400000">
            <a:off x="2827338" y="3662363"/>
            <a:ext cx="352425" cy="104775"/>
            <a:chOff x="1173" y="2091"/>
            <a:chExt cx="222" cy="66"/>
          </a:xfrm>
        </p:grpSpPr>
        <p:sp>
          <p:nvSpPr>
            <p:cNvPr id="166039" name="Oval 151"/>
            <p:cNvSpPr>
              <a:spLocks noChangeArrowheads="1"/>
            </p:cNvSpPr>
            <p:nvPr/>
          </p:nvSpPr>
          <p:spPr bwMode="auto">
            <a:xfrm>
              <a:off x="1173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6040" name="Oval 152"/>
            <p:cNvSpPr>
              <a:spLocks noChangeArrowheads="1"/>
            </p:cNvSpPr>
            <p:nvPr/>
          </p:nvSpPr>
          <p:spPr bwMode="auto">
            <a:xfrm>
              <a:off x="1254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6041" name="Oval 153"/>
            <p:cNvSpPr>
              <a:spLocks noChangeArrowheads="1"/>
            </p:cNvSpPr>
            <p:nvPr/>
          </p:nvSpPr>
          <p:spPr bwMode="auto">
            <a:xfrm>
              <a:off x="1332" y="2094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Line 2"/>
          <p:cNvSpPr>
            <a:spLocks noChangeShapeType="1"/>
          </p:cNvSpPr>
          <p:nvPr/>
        </p:nvSpPr>
        <p:spPr bwMode="auto">
          <a:xfrm>
            <a:off x="8247063" y="2205038"/>
            <a:ext cx="0" cy="86518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187" name="Line 3"/>
          <p:cNvSpPr>
            <a:spLocks noChangeShapeType="1"/>
          </p:cNvSpPr>
          <p:nvPr/>
        </p:nvSpPr>
        <p:spPr bwMode="auto">
          <a:xfrm>
            <a:off x="3638550" y="3429000"/>
            <a:ext cx="0" cy="863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66916" name="Text Box 4"/>
          <p:cNvSpPr txBox="1">
            <a:spLocks noChangeArrowheads="1"/>
          </p:cNvSpPr>
          <p:nvPr/>
        </p:nvSpPr>
        <p:spPr bwMode="auto">
          <a:xfrm>
            <a:off x="3206750" y="2278063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0</a:t>
            </a:r>
          </a:p>
        </p:txBody>
      </p:sp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7880350" y="3500438"/>
            <a:ext cx="80010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16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0</a:t>
            </a:r>
          </a:p>
        </p:txBody>
      </p:sp>
      <p:sp>
        <p:nvSpPr>
          <p:cNvPr id="477190" name="Line 6"/>
          <p:cNvSpPr>
            <a:spLocks noChangeShapeType="1"/>
          </p:cNvSpPr>
          <p:nvPr/>
        </p:nvSpPr>
        <p:spPr bwMode="auto">
          <a:xfrm flipH="1">
            <a:off x="3636963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191" name="Line 7"/>
          <p:cNvSpPr>
            <a:spLocks noChangeShapeType="1"/>
          </p:cNvSpPr>
          <p:nvPr/>
        </p:nvSpPr>
        <p:spPr bwMode="auto">
          <a:xfrm>
            <a:off x="3709988" y="1628775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192" name="Line 8"/>
          <p:cNvSpPr>
            <a:spLocks noChangeShapeType="1"/>
          </p:cNvSpPr>
          <p:nvPr/>
        </p:nvSpPr>
        <p:spPr bwMode="auto">
          <a:xfrm flipH="1" flipV="1">
            <a:off x="4502150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193" name="Line 9"/>
          <p:cNvSpPr>
            <a:spLocks noChangeShapeType="1"/>
          </p:cNvSpPr>
          <p:nvPr/>
        </p:nvSpPr>
        <p:spPr bwMode="auto">
          <a:xfrm flipH="1">
            <a:off x="4572000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194" name="Line 10"/>
          <p:cNvSpPr>
            <a:spLocks noChangeShapeType="1"/>
          </p:cNvSpPr>
          <p:nvPr/>
        </p:nvSpPr>
        <p:spPr bwMode="auto">
          <a:xfrm>
            <a:off x="4645025" y="1628775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195" name="Line 11"/>
          <p:cNvSpPr>
            <a:spLocks noChangeShapeType="1"/>
          </p:cNvSpPr>
          <p:nvPr/>
        </p:nvSpPr>
        <p:spPr bwMode="auto">
          <a:xfrm flipH="1" flipV="1">
            <a:off x="5365750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196" name="Line 12"/>
          <p:cNvSpPr>
            <a:spLocks noChangeShapeType="1"/>
          </p:cNvSpPr>
          <p:nvPr/>
        </p:nvSpPr>
        <p:spPr bwMode="auto">
          <a:xfrm flipH="1">
            <a:off x="5438775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197" name="Line 13"/>
          <p:cNvSpPr>
            <a:spLocks noChangeShapeType="1"/>
          </p:cNvSpPr>
          <p:nvPr/>
        </p:nvSpPr>
        <p:spPr bwMode="auto">
          <a:xfrm>
            <a:off x="5511800" y="1628775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198" name="Line 14"/>
          <p:cNvSpPr>
            <a:spLocks noChangeShapeType="1"/>
          </p:cNvSpPr>
          <p:nvPr/>
        </p:nvSpPr>
        <p:spPr bwMode="auto">
          <a:xfrm flipH="1" flipV="1">
            <a:off x="6303963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199" name="Line 15"/>
          <p:cNvSpPr>
            <a:spLocks noChangeShapeType="1"/>
          </p:cNvSpPr>
          <p:nvPr/>
        </p:nvSpPr>
        <p:spPr bwMode="auto">
          <a:xfrm flipH="1">
            <a:off x="6372225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00" name="Line 16"/>
          <p:cNvSpPr>
            <a:spLocks noChangeShapeType="1"/>
          </p:cNvSpPr>
          <p:nvPr/>
        </p:nvSpPr>
        <p:spPr bwMode="auto">
          <a:xfrm>
            <a:off x="6445250" y="1628775"/>
            <a:ext cx="5762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01" name="Line 17"/>
          <p:cNvSpPr>
            <a:spLocks noChangeShapeType="1"/>
          </p:cNvSpPr>
          <p:nvPr/>
        </p:nvSpPr>
        <p:spPr bwMode="auto">
          <a:xfrm flipH="1" flipV="1">
            <a:off x="8174038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02" name="Line 18"/>
          <p:cNvSpPr>
            <a:spLocks noChangeShapeType="1"/>
          </p:cNvSpPr>
          <p:nvPr/>
        </p:nvSpPr>
        <p:spPr bwMode="auto">
          <a:xfrm>
            <a:off x="7021513" y="1628775"/>
            <a:ext cx="5048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03" name="Line 19"/>
          <p:cNvSpPr>
            <a:spLocks noChangeShapeType="1"/>
          </p:cNvSpPr>
          <p:nvPr/>
        </p:nvSpPr>
        <p:spPr bwMode="auto">
          <a:xfrm>
            <a:off x="7526338" y="1628775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04" name="Line 20"/>
          <p:cNvSpPr>
            <a:spLocks noChangeShapeType="1"/>
          </p:cNvSpPr>
          <p:nvPr/>
        </p:nvSpPr>
        <p:spPr bwMode="auto">
          <a:xfrm flipH="1">
            <a:off x="7307263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05" name="Line 21"/>
          <p:cNvSpPr>
            <a:spLocks noChangeShapeType="1"/>
          </p:cNvSpPr>
          <p:nvPr/>
        </p:nvSpPr>
        <p:spPr bwMode="auto">
          <a:xfrm>
            <a:off x="7380288" y="2852738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06" name="Line 22"/>
          <p:cNvSpPr>
            <a:spLocks noChangeShapeType="1"/>
          </p:cNvSpPr>
          <p:nvPr/>
        </p:nvSpPr>
        <p:spPr bwMode="auto">
          <a:xfrm flipH="1" flipV="1">
            <a:off x="8172450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07" name="Line 23"/>
          <p:cNvSpPr>
            <a:spLocks noChangeShapeType="1"/>
          </p:cNvSpPr>
          <p:nvPr/>
        </p:nvSpPr>
        <p:spPr bwMode="auto">
          <a:xfrm flipH="1">
            <a:off x="6372225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08" name="Line 24"/>
          <p:cNvSpPr>
            <a:spLocks noChangeShapeType="1"/>
          </p:cNvSpPr>
          <p:nvPr/>
        </p:nvSpPr>
        <p:spPr bwMode="auto">
          <a:xfrm>
            <a:off x="6445250" y="2852738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09" name="Line 25"/>
          <p:cNvSpPr>
            <a:spLocks noChangeShapeType="1"/>
          </p:cNvSpPr>
          <p:nvPr/>
        </p:nvSpPr>
        <p:spPr bwMode="auto">
          <a:xfrm flipH="1" flipV="1">
            <a:off x="7237413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10" name="Line 26"/>
          <p:cNvSpPr>
            <a:spLocks noChangeShapeType="1"/>
          </p:cNvSpPr>
          <p:nvPr/>
        </p:nvSpPr>
        <p:spPr bwMode="auto">
          <a:xfrm flipH="1">
            <a:off x="5435600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11" name="Line 27"/>
          <p:cNvSpPr>
            <a:spLocks noChangeShapeType="1"/>
          </p:cNvSpPr>
          <p:nvPr/>
        </p:nvSpPr>
        <p:spPr bwMode="auto">
          <a:xfrm>
            <a:off x="5508625" y="2852738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12" name="Line 28"/>
          <p:cNvSpPr>
            <a:spLocks noChangeShapeType="1"/>
          </p:cNvSpPr>
          <p:nvPr/>
        </p:nvSpPr>
        <p:spPr bwMode="auto">
          <a:xfrm flipH="1" flipV="1">
            <a:off x="6300788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13" name="Line 29"/>
          <p:cNvSpPr>
            <a:spLocks noChangeShapeType="1"/>
          </p:cNvSpPr>
          <p:nvPr/>
        </p:nvSpPr>
        <p:spPr bwMode="auto">
          <a:xfrm flipH="1">
            <a:off x="3636963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14" name="Line 30"/>
          <p:cNvSpPr>
            <a:spLocks noChangeShapeType="1"/>
          </p:cNvSpPr>
          <p:nvPr/>
        </p:nvSpPr>
        <p:spPr bwMode="auto">
          <a:xfrm>
            <a:off x="4862513" y="2852738"/>
            <a:ext cx="50165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15" name="Line 31"/>
          <p:cNvSpPr>
            <a:spLocks noChangeShapeType="1"/>
          </p:cNvSpPr>
          <p:nvPr/>
        </p:nvSpPr>
        <p:spPr bwMode="auto">
          <a:xfrm flipH="1" flipV="1">
            <a:off x="5364163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16" name="Line 32"/>
          <p:cNvSpPr>
            <a:spLocks noChangeShapeType="1"/>
          </p:cNvSpPr>
          <p:nvPr/>
        </p:nvSpPr>
        <p:spPr bwMode="auto">
          <a:xfrm>
            <a:off x="4357688" y="2852738"/>
            <a:ext cx="5048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17" name="Line 33"/>
          <p:cNvSpPr>
            <a:spLocks noChangeShapeType="1"/>
          </p:cNvSpPr>
          <p:nvPr/>
        </p:nvSpPr>
        <p:spPr bwMode="auto">
          <a:xfrm>
            <a:off x="3709988" y="2852738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18" name="Line 34"/>
          <p:cNvSpPr>
            <a:spLocks noChangeShapeType="1"/>
          </p:cNvSpPr>
          <p:nvPr/>
        </p:nvSpPr>
        <p:spPr bwMode="auto">
          <a:xfrm flipH="1">
            <a:off x="3636963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19" name="Line 35"/>
          <p:cNvSpPr>
            <a:spLocks noChangeShapeType="1"/>
          </p:cNvSpPr>
          <p:nvPr/>
        </p:nvSpPr>
        <p:spPr bwMode="auto">
          <a:xfrm>
            <a:off x="3709988" y="4078288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20" name="Line 36"/>
          <p:cNvSpPr>
            <a:spLocks noChangeShapeType="1"/>
          </p:cNvSpPr>
          <p:nvPr/>
        </p:nvSpPr>
        <p:spPr bwMode="auto">
          <a:xfrm flipH="1" flipV="1">
            <a:off x="4502150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21" name="Line 37"/>
          <p:cNvSpPr>
            <a:spLocks noChangeShapeType="1"/>
          </p:cNvSpPr>
          <p:nvPr/>
        </p:nvSpPr>
        <p:spPr bwMode="auto">
          <a:xfrm flipH="1">
            <a:off x="4572000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22" name="Line 38"/>
          <p:cNvSpPr>
            <a:spLocks noChangeShapeType="1"/>
          </p:cNvSpPr>
          <p:nvPr/>
        </p:nvSpPr>
        <p:spPr bwMode="auto">
          <a:xfrm>
            <a:off x="4645025" y="4078288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23" name="Line 39"/>
          <p:cNvSpPr>
            <a:spLocks noChangeShapeType="1"/>
          </p:cNvSpPr>
          <p:nvPr/>
        </p:nvSpPr>
        <p:spPr bwMode="auto">
          <a:xfrm flipH="1" flipV="1">
            <a:off x="5365750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24" name="Line 40"/>
          <p:cNvSpPr>
            <a:spLocks noChangeShapeType="1"/>
          </p:cNvSpPr>
          <p:nvPr/>
        </p:nvSpPr>
        <p:spPr bwMode="auto">
          <a:xfrm flipH="1">
            <a:off x="5438775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25" name="Line 41"/>
          <p:cNvSpPr>
            <a:spLocks noChangeShapeType="1"/>
          </p:cNvSpPr>
          <p:nvPr/>
        </p:nvSpPr>
        <p:spPr bwMode="auto">
          <a:xfrm>
            <a:off x="5511800" y="4078288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26" name="Line 42"/>
          <p:cNvSpPr>
            <a:spLocks noChangeShapeType="1"/>
          </p:cNvSpPr>
          <p:nvPr/>
        </p:nvSpPr>
        <p:spPr bwMode="auto">
          <a:xfrm flipH="1" flipV="1">
            <a:off x="6303963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27" name="Line 43"/>
          <p:cNvSpPr>
            <a:spLocks noChangeShapeType="1"/>
          </p:cNvSpPr>
          <p:nvPr/>
        </p:nvSpPr>
        <p:spPr bwMode="auto">
          <a:xfrm flipH="1">
            <a:off x="6372225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28" name="Line 44"/>
          <p:cNvSpPr>
            <a:spLocks noChangeShapeType="1"/>
          </p:cNvSpPr>
          <p:nvPr/>
        </p:nvSpPr>
        <p:spPr bwMode="auto">
          <a:xfrm>
            <a:off x="6445250" y="4078288"/>
            <a:ext cx="5762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29" name="Line 45"/>
          <p:cNvSpPr>
            <a:spLocks noChangeShapeType="1"/>
          </p:cNvSpPr>
          <p:nvPr/>
        </p:nvSpPr>
        <p:spPr bwMode="auto">
          <a:xfrm flipH="1" flipV="1">
            <a:off x="8174038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30" name="Line 46"/>
          <p:cNvSpPr>
            <a:spLocks noChangeShapeType="1"/>
          </p:cNvSpPr>
          <p:nvPr/>
        </p:nvSpPr>
        <p:spPr bwMode="auto">
          <a:xfrm>
            <a:off x="7021513" y="4078288"/>
            <a:ext cx="5048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31" name="Line 47"/>
          <p:cNvSpPr>
            <a:spLocks noChangeShapeType="1"/>
          </p:cNvSpPr>
          <p:nvPr/>
        </p:nvSpPr>
        <p:spPr bwMode="auto">
          <a:xfrm>
            <a:off x="7526338" y="4078288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66960" name="Picture 48" descr="DVMP2중계기_최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175" y="2420938"/>
            <a:ext cx="5762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68" name="Text Box 59"/>
          <p:cNvSpPr txBox="1">
            <a:spLocks noChangeArrowheads="1"/>
          </p:cNvSpPr>
          <p:nvPr/>
        </p:nvSpPr>
        <p:spPr bwMode="auto">
          <a:xfrm>
            <a:off x="4103688" y="2278063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</a:t>
            </a:r>
          </a:p>
        </p:txBody>
      </p:sp>
      <p:sp>
        <p:nvSpPr>
          <p:cNvPr id="166969" name="Text Box 60"/>
          <p:cNvSpPr txBox="1">
            <a:spLocks noChangeArrowheads="1"/>
          </p:cNvSpPr>
          <p:nvPr/>
        </p:nvSpPr>
        <p:spPr bwMode="auto">
          <a:xfrm>
            <a:off x="5051425" y="2278063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2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2</a:t>
            </a:r>
          </a:p>
        </p:txBody>
      </p:sp>
      <p:sp>
        <p:nvSpPr>
          <p:cNvPr id="166970" name="Text Box 61"/>
          <p:cNvSpPr txBox="1">
            <a:spLocks noChangeArrowheads="1"/>
          </p:cNvSpPr>
          <p:nvPr/>
        </p:nvSpPr>
        <p:spPr bwMode="auto">
          <a:xfrm>
            <a:off x="5988050" y="2278063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3</a:t>
            </a:r>
          </a:p>
        </p:txBody>
      </p:sp>
      <p:sp>
        <p:nvSpPr>
          <p:cNvPr id="166971" name="Text Box 62"/>
          <p:cNvSpPr txBox="1">
            <a:spLocks noChangeArrowheads="1"/>
          </p:cNvSpPr>
          <p:nvPr/>
        </p:nvSpPr>
        <p:spPr bwMode="auto">
          <a:xfrm>
            <a:off x="7859713" y="2278063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15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 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15</a:t>
            </a:r>
          </a:p>
        </p:txBody>
      </p:sp>
      <p:sp>
        <p:nvSpPr>
          <p:cNvPr id="166972" name="Text Box 63"/>
          <p:cNvSpPr txBox="1">
            <a:spLocks noChangeArrowheads="1"/>
          </p:cNvSpPr>
          <p:nvPr/>
        </p:nvSpPr>
        <p:spPr bwMode="auto">
          <a:xfrm>
            <a:off x="6913563" y="3500438"/>
            <a:ext cx="80010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17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</a:t>
            </a:r>
          </a:p>
        </p:txBody>
      </p:sp>
      <p:sp>
        <p:nvSpPr>
          <p:cNvPr id="166973" name="Text Box 64"/>
          <p:cNvSpPr txBox="1">
            <a:spLocks noChangeArrowheads="1"/>
          </p:cNvSpPr>
          <p:nvPr/>
        </p:nvSpPr>
        <p:spPr bwMode="auto">
          <a:xfrm>
            <a:off x="5986463" y="3500438"/>
            <a:ext cx="80010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18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2</a:t>
            </a:r>
          </a:p>
        </p:txBody>
      </p:sp>
      <p:sp>
        <p:nvSpPr>
          <p:cNvPr id="166974" name="Text Box 65"/>
          <p:cNvSpPr txBox="1">
            <a:spLocks noChangeArrowheads="1"/>
          </p:cNvSpPr>
          <p:nvPr/>
        </p:nvSpPr>
        <p:spPr bwMode="auto">
          <a:xfrm>
            <a:off x="4968875" y="3500438"/>
            <a:ext cx="80010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19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3</a:t>
            </a:r>
          </a:p>
        </p:txBody>
      </p:sp>
      <p:sp>
        <p:nvSpPr>
          <p:cNvPr id="166975" name="Text Box 66"/>
          <p:cNvSpPr txBox="1">
            <a:spLocks noChangeArrowheads="1"/>
          </p:cNvSpPr>
          <p:nvPr/>
        </p:nvSpPr>
        <p:spPr bwMode="auto">
          <a:xfrm>
            <a:off x="3152775" y="3500438"/>
            <a:ext cx="80010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31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 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15</a:t>
            </a:r>
          </a:p>
        </p:txBody>
      </p:sp>
      <p:grpSp>
        <p:nvGrpSpPr>
          <p:cNvPr id="166976" name="Group 67"/>
          <p:cNvGrpSpPr>
            <a:grpSpLocks noChangeAspect="1"/>
          </p:cNvGrpSpPr>
          <p:nvPr/>
        </p:nvGrpSpPr>
        <p:grpSpPr bwMode="auto">
          <a:xfrm>
            <a:off x="1620838" y="1341438"/>
            <a:ext cx="1295400" cy="1136650"/>
            <a:chOff x="354" y="2037"/>
            <a:chExt cx="516" cy="453"/>
          </a:xfrm>
        </p:grpSpPr>
        <p:pic>
          <p:nvPicPr>
            <p:cNvPr id="477252" name="Picture 68" descr="DVM Plus III 1"/>
            <p:cNvPicPr>
              <a:picLocks noChangeAspect="1" noChangeArrowheads="1"/>
            </p:cNvPicPr>
            <p:nvPr/>
          </p:nvPicPr>
          <p:blipFill>
            <a:blip r:embed="rId3">
              <a:lum bright="-6000" contrast="10000"/>
            </a:blip>
            <a:srcRect/>
            <a:stretch>
              <a:fillRect/>
            </a:stretch>
          </p:blipFill>
          <p:spPr bwMode="auto">
            <a:xfrm>
              <a:off x="354" y="2037"/>
              <a:ext cx="262" cy="453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bg2"/>
              </a:outerShdw>
            </a:effectLst>
          </p:spPr>
        </p:pic>
        <p:pic>
          <p:nvPicPr>
            <p:cNvPr id="477253" name="Picture 69" descr="DVM Plus III 1"/>
            <p:cNvPicPr>
              <a:picLocks noChangeAspect="1" noChangeArrowheads="1"/>
            </p:cNvPicPr>
            <p:nvPr/>
          </p:nvPicPr>
          <p:blipFill>
            <a:blip r:embed="rId3">
              <a:lum bright="-6000" contrast="10000"/>
            </a:blip>
            <a:srcRect/>
            <a:stretch>
              <a:fillRect/>
            </a:stretch>
          </p:blipFill>
          <p:spPr bwMode="auto">
            <a:xfrm>
              <a:off x="608" y="2037"/>
              <a:ext cx="262" cy="453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bg2"/>
              </a:outerShdw>
            </a:effectLst>
          </p:spPr>
        </p:pic>
      </p:grpSp>
      <p:pic>
        <p:nvPicPr>
          <p:cNvPr id="166977" name="Picture 70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3725" y="289718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78" name="Picture 71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3950" y="292417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79" name="Picture 72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2013" y="292417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80" name="Picture 73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8638" y="292417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81" name="Picture 74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5263" y="292417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82" name="Picture 75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3725" y="41481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83" name="Picture 76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0350" y="41481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84" name="Picture 77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6975" y="41481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85" name="Picture 78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41481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86" name="Picture 79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5263" y="41481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87" name="Picture 80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3725" y="17002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88" name="Picture 81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0350" y="17002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89" name="Picture 82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6975" y="17002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90" name="Picture 83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17002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91" name="Picture 84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5263" y="17002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7269" name="Line 85"/>
          <p:cNvSpPr>
            <a:spLocks noChangeShapeType="1"/>
          </p:cNvSpPr>
          <p:nvPr/>
        </p:nvSpPr>
        <p:spPr bwMode="auto">
          <a:xfrm>
            <a:off x="2916238" y="1628775"/>
            <a:ext cx="649287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70" name="Line 86"/>
          <p:cNvSpPr>
            <a:spLocks noChangeShapeType="1"/>
          </p:cNvSpPr>
          <p:nvPr/>
        </p:nvSpPr>
        <p:spPr bwMode="auto">
          <a:xfrm flipH="1" flipV="1">
            <a:off x="3565525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71" name="Line 87"/>
          <p:cNvSpPr>
            <a:spLocks noChangeShapeType="1"/>
          </p:cNvSpPr>
          <p:nvPr/>
        </p:nvSpPr>
        <p:spPr bwMode="auto">
          <a:xfrm flipV="1">
            <a:off x="1044575" y="2133600"/>
            <a:ext cx="0" cy="3587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72" name="Line 88"/>
          <p:cNvSpPr>
            <a:spLocks noChangeShapeType="1"/>
          </p:cNvSpPr>
          <p:nvPr/>
        </p:nvSpPr>
        <p:spPr bwMode="auto">
          <a:xfrm>
            <a:off x="1044575" y="2133600"/>
            <a:ext cx="5762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73" name="Line 89"/>
          <p:cNvSpPr>
            <a:spLocks noChangeShapeType="1"/>
          </p:cNvSpPr>
          <p:nvPr/>
        </p:nvSpPr>
        <p:spPr bwMode="auto">
          <a:xfrm flipV="1">
            <a:off x="900113" y="2133600"/>
            <a:ext cx="0" cy="35877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74" name="Line 90"/>
          <p:cNvSpPr>
            <a:spLocks noChangeShapeType="1"/>
          </p:cNvSpPr>
          <p:nvPr/>
        </p:nvSpPr>
        <p:spPr bwMode="auto">
          <a:xfrm flipV="1">
            <a:off x="468313" y="2133600"/>
            <a:ext cx="0" cy="223202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75" name="Line 91"/>
          <p:cNvSpPr>
            <a:spLocks noChangeShapeType="1"/>
          </p:cNvSpPr>
          <p:nvPr/>
        </p:nvSpPr>
        <p:spPr bwMode="auto">
          <a:xfrm>
            <a:off x="468313" y="4365625"/>
            <a:ext cx="2159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76" name="Line 92"/>
          <p:cNvSpPr>
            <a:spLocks noChangeShapeType="1"/>
          </p:cNvSpPr>
          <p:nvPr/>
        </p:nvSpPr>
        <p:spPr bwMode="auto">
          <a:xfrm>
            <a:off x="468313" y="2133600"/>
            <a:ext cx="4318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77" name="Line 93"/>
          <p:cNvSpPr>
            <a:spLocks noChangeShapeType="1"/>
          </p:cNvSpPr>
          <p:nvPr/>
        </p:nvSpPr>
        <p:spPr bwMode="auto">
          <a:xfrm>
            <a:off x="2168525" y="5949950"/>
            <a:ext cx="576263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67004" name="AutoShape 97"/>
          <p:cNvSpPr>
            <a:spLocks noChangeArrowheads="1"/>
          </p:cNvSpPr>
          <p:nvPr/>
        </p:nvSpPr>
        <p:spPr bwMode="auto">
          <a:xfrm>
            <a:off x="1662113" y="4110038"/>
            <a:ext cx="1222375" cy="327025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latinLnBrk="0"/>
            <a:r>
              <a:rPr kumimoji="0" lang="en-US" altLang="ko-KR" b="1">
                <a:latin typeface="Arial Unicode MS" pitchFamily="34" charset="-128"/>
              </a:rPr>
              <a:t>MCM-A202A</a:t>
            </a:r>
          </a:p>
        </p:txBody>
      </p:sp>
      <p:sp>
        <p:nvSpPr>
          <p:cNvPr id="167005" name="Line 98"/>
          <p:cNvSpPr>
            <a:spLocks noChangeShapeType="1"/>
          </p:cNvSpPr>
          <p:nvPr/>
        </p:nvSpPr>
        <p:spPr bwMode="auto">
          <a:xfrm flipV="1">
            <a:off x="2268538" y="4365625"/>
            <a:ext cx="71437" cy="1008063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7007" name="AutoShape 100"/>
          <p:cNvSpPr>
            <a:spLocks noChangeArrowheads="1"/>
          </p:cNvSpPr>
          <p:nvPr/>
        </p:nvSpPr>
        <p:spPr bwMode="auto">
          <a:xfrm rot="-5400000">
            <a:off x="827088" y="3162300"/>
            <a:ext cx="1044575" cy="327025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latinLnBrk="0"/>
            <a:r>
              <a:rPr kumimoji="0" lang="en-US" altLang="ko-KR" b="1">
                <a:latin typeface="Arial Unicode MS" pitchFamily="34" charset="-128"/>
              </a:rPr>
              <a:t>MIM-B13A</a:t>
            </a:r>
          </a:p>
        </p:txBody>
      </p:sp>
      <p:pic>
        <p:nvPicPr>
          <p:cNvPr id="167008" name="Picture 101" descr="MCM-A202_Low해상도"/>
          <p:cNvPicPr>
            <a:picLocks noChangeAspect="1" noChangeArrowheads="1"/>
          </p:cNvPicPr>
          <p:nvPr/>
        </p:nvPicPr>
        <p:blipFill>
          <a:blip r:embed="rId5">
            <a:lum bright="10000" contrast="10000"/>
          </a:blip>
          <a:srcRect/>
          <a:stretch>
            <a:fillRect/>
          </a:stretch>
        </p:blipFill>
        <p:spPr bwMode="auto">
          <a:xfrm>
            <a:off x="1295400" y="5375275"/>
            <a:ext cx="1046163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7286" name="Line 102"/>
          <p:cNvSpPr>
            <a:spLocks noChangeShapeType="1"/>
          </p:cNvSpPr>
          <p:nvPr/>
        </p:nvSpPr>
        <p:spPr bwMode="auto">
          <a:xfrm flipV="1">
            <a:off x="684213" y="4149725"/>
            <a:ext cx="144462" cy="2159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87" name="Line 103"/>
          <p:cNvSpPr>
            <a:spLocks noChangeShapeType="1"/>
          </p:cNvSpPr>
          <p:nvPr/>
        </p:nvSpPr>
        <p:spPr bwMode="auto">
          <a:xfrm flipV="1">
            <a:off x="900113" y="4149725"/>
            <a:ext cx="144462" cy="2159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88" name="Line 104"/>
          <p:cNvSpPr>
            <a:spLocks noChangeShapeType="1"/>
          </p:cNvSpPr>
          <p:nvPr/>
        </p:nvSpPr>
        <p:spPr bwMode="auto">
          <a:xfrm flipH="1" flipV="1">
            <a:off x="828675" y="4149725"/>
            <a:ext cx="0" cy="2159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89" name="Line 105"/>
          <p:cNvSpPr>
            <a:spLocks noChangeShapeType="1"/>
          </p:cNvSpPr>
          <p:nvPr/>
        </p:nvSpPr>
        <p:spPr bwMode="auto">
          <a:xfrm>
            <a:off x="828675" y="4365625"/>
            <a:ext cx="71438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90" name="Line 106"/>
          <p:cNvSpPr>
            <a:spLocks noChangeShapeType="1"/>
          </p:cNvSpPr>
          <p:nvPr/>
        </p:nvSpPr>
        <p:spPr bwMode="auto">
          <a:xfrm flipH="1" flipV="1">
            <a:off x="1044575" y="4149725"/>
            <a:ext cx="0" cy="180022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7291" name="Line 107"/>
          <p:cNvSpPr>
            <a:spLocks noChangeShapeType="1"/>
          </p:cNvSpPr>
          <p:nvPr/>
        </p:nvSpPr>
        <p:spPr bwMode="auto">
          <a:xfrm>
            <a:off x="1044575" y="5949950"/>
            <a:ext cx="2159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67015" name="Picture 108" descr="K3 ON K4 OF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9050" y="4652963"/>
            <a:ext cx="7207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016" name="Picture 109" descr="SNETmini앞면 저해상도"/>
          <p:cNvPicPr>
            <a:picLocks noChangeAspect="1" noChangeArrowheads="1"/>
          </p:cNvPicPr>
          <p:nvPr/>
        </p:nvPicPr>
        <p:blipFill>
          <a:blip r:embed="rId7">
            <a:lum bright="-10000" contrast="10000"/>
          </a:blip>
          <a:srcRect/>
          <a:stretch>
            <a:fillRect/>
          </a:stretch>
        </p:blipFill>
        <p:spPr bwMode="auto">
          <a:xfrm>
            <a:off x="2744788" y="5445125"/>
            <a:ext cx="1800225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017" name="Text Box 110"/>
          <p:cNvSpPr txBox="1">
            <a:spLocks noChangeArrowheads="1"/>
          </p:cNvSpPr>
          <p:nvPr/>
        </p:nvSpPr>
        <p:spPr bwMode="auto">
          <a:xfrm>
            <a:off x="1254125" y="4340225"/>
            <a:ext cx="83343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marL="342900" indent="-342900" algn="l" defTabSz="1103313">
              <a:spcBef>
                <a:spcPct val="50000"/>
              </a:spcBef>
            </a:pPr>
            <a:r>
              <a:rPr lang="en-US" altLang="ko-KR" sz="1600" b="1">
                <a:solidFill>
                  <a:srgbClr val="FF0000"/>
                </a:solidFill>
                <a:latin typeface="Arial Unicode MS" pitchFamily="34" charset="-128"/>
              </a:rPr>
              <a:t>K3:ON</a:t>
            </a:r>
          </a:p>
        </p:txBody>
      </p:sp>
      <p:sp>
        <p:nvSpPr>
          <p:cNvPr id="167018" name="AutoShape 111"/>
          <p:cNvSpPr>
            <a:spLocks noChangeArrowheads="1"/>
          </p:cNvSpPr>
          <p:nvPr/>
        </p:nvSpPr>
        <p:spPr bwMode="auto">
          <a:xfrm>
            <a:off x="1258888" y="1341438"/>
            <a:ext cx="2016125" cy="274637"/>
          </a:xfrm>
          <a:prstGeom prst="bevel">
            <a:avLst>
              <a:gd name="adj" fmla="val 4847"/>
            </a:avLst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b="1">
                <a:latin typeface="Arial Unicode MS" pitchFamily="34" charset="-128"/>
              </a:rPr>
              <a:t>DVM Plus III / HR III</a:t>
            </a:r>
          </a:p>
        </p:txBody>
      </p:sp>
      <p:sp>
        <p:nvSpPr>
          <p:cNvPr id="167022" name="Text Box 115"/>
          <p:cNvSpPr txBox="1">
            <a:spLocks noChangeArrowheads="1"/>
          </p:cNvSpPr>
          <p:nvPr/>
        </p:nvSpPr>
        <p:spPr bwMode="auto">
          <a:xfrm>
            <a:off x="3168650" y="4752975"/>
            <a:ext cx="771525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48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0</a:t>
            </a:r>
          </a:p>
        </p:txBody>
      </p:sp>
      <p:sp>
        <p:nvSpPr>
          <p:cNvPr id="167023" name="Text Box 116"/>
          <p:cNvSpPr txBox="1">
            <a:spLocks noChangeArrowheads="1"/>
          </p:cNvSpPr>
          <p:nvPr/>
        </p:nvSpPr>
        <p:spPr bwMode="auto">
          <a:xfrm>
            <a:off x="4075113" y="4751388"/>
            <a:ext cx="771525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49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</a:t>
            </a:r>
          </a:p>
        </p:txBody>
      </p:sp>
      <p:sp>
        <p:nvSpPr>
          <p:cNvPr id="167024" name="Text Box 117"/>
          <p:cNvSpPr txBox="1">
            <a:spLocks noChangeArrowheads="1"/>
          </p:cNvSpPr>
          <p:nvPr/>
        </p:nvSpPr>
        <p:spPr bwMode="auto">
          <a:xfrm>
            <a:off x="5010150" y="4751388"/>
            <a:ext cx="771525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50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2</a:t>
            </a:r>
          </a:p>
        </p:txBody>
      </p:sp>
      <p:sp>
        <p:nvSpPr>
          <p:cNvPr id="167025" name="Text Box 118"/>
          <p:cNvSpPr txBox="1">
            <a:spLocks noChangeArrowheads="1"/>
          </p:cNvSpPr>
          <p:nvPr/>
        </p:nvSpPr>
        <p:spPr bwMode="auto">
          <a:xfrm>
            <a:off x="5946775" y="4751388"/>
            <a:ext cx="771525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: 51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3</a:t>
            </a:r>
          </a:p>
        </p:txBody>
      </p:sp>
      <p:sp>
        <p:nvSpPr>
          <p:cNvPr id="167026" name="Text Box 119"/>
          <p:cNvSpPr txBox="1">
            <a:spLocks noChangeArrowheads="1"/>
          </p:cNvSpPr>
          <p:nvPr/>
        </p:nvSpPr>
        <p:spPr bwMode="auto">
          <a:xfrm>
            <a:off x="7832725" y="4751388"/>
            <a:ext cx="771525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63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 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15</a:t>
            </a:r>
          </a:p>
        </p:txBody>
      </p:sp>
      <p:sp>
        <p:nvSpPr>
          <p:cNvPr id="167028" name="AutoShape 121"/>
          <p:cNvSpPr>
            <a:spLocks noChangeArrowheads="1"/>
          </p:cNvSpPr>
          <p:nvPr/>
        </p:nvSpPr>
        <p:spPr bwMode="auto">
          <a:xfrm>
            <a:off x="1441450" y="5589588"/>
            <a:ext cx="792163" cy="792162"/>
          </a:xfrm>
          <a:custGeom>
            <a:avLst/>
            <a:gdLst>
              <a:gd name="T0" fmla="*/ 396082 w 21600"/>
              <a:gd name="T1" fmla="*/ 0 h 21600"/>
              <a:gd name="T2" fmla="*/ 116001 w 21600"/>
              <a:gd name="T3" fmla="*/ 116000 h 21600"/>
              <a:gd name="T4" fmla="*/ 0 w 21600"/>
              <a:gd name="T5" fmla="*/ 396081 h 21600"/>
              <a:gd name="T6" fmla="*/ 116001 w 21600"/>
              <a:gd name="T7" fmla="*/ 676162 h 21600"/>
              <a:gd name="T8" fmla="*/ 396082 w 21600"/>
              <a:gd name="T9" fmla="*/ 792162 h 21600"/>
              <a:gd name="T10" fmla="*/ 676163 w 21600"/>
              <a:gd name="T11" fmla="*/ 676162 h 21600"/>
              <a:gd name="T12" fmla="*/ 792163 w 21600"/>
              <a:gd name="T13" fmla="*/ 396081 h 21600"/>
              <a:gd name="T14" fmla="*/ 676163 w 21600"/>
              <a:gd name="T15" fmla="*/ 1160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20" y="15276"/>
                </a:moveTo>
                <a:cubicBezTo>
                  <a:pt x="18224" y="13958"/>
                  <a:pt x="18709" y="12398"/>
                  <a:pt x="18709" y="10800"/>
                </a:cubicBezTo>
                <a:cubicBezTo>
                  <a:pt x="18709" y="6431"/>
                  <a:pt x="15168" y="2891"/>
                  <a:pt x="10800" y="2891"/>
                </a:cubicBezTo>
                <a:cubicBezTo>
                  <a:pt x="9201" y="2890"/>
                  <a:pt x="7641" y="3375"/>
                  <a:pt x="6323" y="4279"/>
                </a:cubicBezTo>
                <a:close/>
                <a:moveTo>
                  <a:pt x="4279" y="6323"/>
                </a:moveTo>
                <a:cubicBezTo>
                  <a:pt x="3375" y="7641"/>
                  <a:pt x="2891" y="9201"/>
                  <a:pt x="2891" y="10799"/>
                </a:cubicBezTo>
                <a:cubicBezTo>
                  <a:pt x="2891" y="15168"/>
                  <a:pt x="6431" y="18709"/>
                  <a:pt x="10800" y="18709"/>
                </a:cubicBezTo>
                <a:cubicBezTo>
                  <a:pt x="12398" y="18709"/>
                  <a:pt x="13958" y="18224"/>
                  <a:pt x="15276" y="17320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7029" name="AutoShape 122"/>
          <p:cNvSpPr>
            <a:spLocks noChangeArrowheads="1"/>
          </p:cNvSpPr>
          <p:nvPr/>
        </p:nvSpPr>
        <p:spPr bwMode="auto">
          <a:xfrm>
            <a:off x="3276600" y="5589588"/>
            <a:ext cx="792163" cy="792162"/>
          </a:xfrm>
          <a:custGeom>
            <a:avLst/>
            <a:gdLst>
              <a:gd name="T0" fmla="*/ 396082 w 21600"/>
              <a:gd name="T1" fmla="*/ 0 h 21600"/>
              <a:gd name="T2" fmla="*/ 116001 w 21600"/>
              <a:gd name="T3" fmla="*/ 116000 h 21600"/>
              <a:gd name="T4" fmla="*/ 0 w 21600"/>
              <a:gd name="T5" fmla="*/ 396081 h 21600"/>
              <a:gd name="T6" fmla="*/ 116001 w 21600"/>
              <a:gd name="T7" fmla="*/ 676162 h 21600"/>
              <a:gd name="T8" fmla="*/ 396082 w 21600"/>
              <a:gd name="T9" fmla="*/ 792162 h 21600"/>
              <a:gd name="T10" fmla="*/ 676163 w 21600"/>
              <a:gd name="T11" fmla="*/ 676162 h 21600"/>
              <a:gd name="T12" fmla="*/ 792163 w 21600"/>
              <a:gd name="T13" fmla="*/ 396081 h 21600"/>
              <a:gd name="T14" fmla="*/ 676163 w 21600"/>
              <a:gd name="T15" fmla="*/ 1160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7030" name="AutoShape 123"/>
          <p:cNvSpPr>
            <a:spLocks noChangeArrowheads="1"/>
          </p:cNvSpPr>
          <p:nvPr/>
        </p:nvSpPr>
        <p:spPr bwMode="auto">
          <a:xfrm>
            <a:off x="3346450" y="1700213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7031" name="AutoShape 124"/>
          <p:cNvSpPr>
            <a:spLocks noChangeArrowheads="1"/>
          </p:cNvSpPr>
          <p:nvPr/>
        </p:nvSpPr>
        <p:spPr bwMode="auto">
          <a:xfrm>
            <a:off x="4283075" y="1700213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7032" name="AutoShape 125"/>
          <p:cNvSpPr>
            <a:spLocks noChangeArrowheads="1"/>
          </p:cNvSpPr>
          <p:nvPr/>
        </p:nvSpPr>
        <p:spPr bwMode="auto">
          <a:xfrm>
            <a:off x="5219700" y="1700213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7033" name="AutoShape 126"/>
          <p:cNvSpPr>
            <a:spLocks noChangeArrowheads="1"/>
          </p:cNvSpPr>
          <p:nvPr/>
        </p:nvSpPr>
        <p:spPr bwMode="auto">
          <a:xfrm>
            <a:off x="6154738" y="1700213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7034" name="AutoShape 127"/>
          <p:cNvSpPr>
            <a:spLocks noChangeArrowheads="1"/>
          </p:cNvSpPr>
          <p:nvPr/>
        </p:nvSpPr>
        <p:spPr bwMode="auto">
          <a:xfrm>
            <a:off x="8027988" y="1700213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7035" name="AutoShape 128"/>
          <p:cNvSpPr>
            <a:spLocks noChangeArrowheads="1"/>
          </p:cNvSpPr>
          <p:nvPr/>
        </p:nvSpPr>
        <p:spPr bwMode="auto">
          <a:xfrm>
            <a:off x="3348038" y="414972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7036" name="AutoShape 129"/>
          <p:cNvSpPr>
            <a:spLocks noChangeArrowheads="1"/>
          </p:cNvSpPr>
          <p:nvPr/>
        </p:nvSpPr>
        <p:spPr bwMode="auto">
          <a:xfrm>
            <a:off x="4284663" y="414972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7037" name="AutoShape 130"/>
          <p:cNvSpPr>
            <a:spLocks noChangeArrowheads="1"/>
          </p:cNvSpPr>
          <p:nvPr/>
        </p:nvSpPr>
        <p:spPr bwMode="auto">
          <a:xfrm>
            <a:off x="5221288" y="414972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7038" name="AutoShape 131"/>
          <p:cNvSpPr>
            <a:spLocks noChangeArrowheads="1"/>
          </p:cNvSpPr>
          <p:nvPr/>
        </p:nvSpPr>
        <p:spPr bwMode="auto">
          <a:xfrm>
            <a:off x="6156325" y="414972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7039" name="AutoShape 132"/>
          <p:cNvSpPr>
            <a:spLocks noChangeArrowheads="1"/>
          </p:cNvSpPr>
          <p:nvPr/>
        </p:nvSpPr>
        <p:spPr bwMode="auto">
          <a:xfrm>
            <a:off x="8029575" y="414972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7040" name="AutoShape 133"/>
          <p:cNvSpPr>
            <a:spLocks noChangeArrowheads="1"/>
          </p:cNvSpPr>
          <p:nvPr/>
        </p:nvSpPr>
        <p:spPr bwMode="auto">
          <a:xfrm>
            <a:off x="3348038" y="292417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7041" name="AutoShape 134"/>
          <p:cNvSpPr>
            <a:spLocks noChangeArrowheads="1"/>
          </p:cNvSpPr>
          <p:nvPr/>
        </p:nvSpPr>
        <p:spPr bwMode="auto">
          <a:xfrm>
            <a:off x="5148263" y="292417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7042" name="AutoShape 135"/>
          <p:cNvSpPr>
            <a:spLocks noChangeArrowheads="1"/>
          </p:cNvSpPr>
          <p:nvPr/>
        </p:nvSpPr>
        <p:spPr bwMode="auto">
          <a:xfrm>
            <a:off x="6084888" y="292417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7043" name="AutoShape 136"/>
          <p:cNvSpPr>
            <a:spLocks noChangeArrowheads="1"/>
          </p:cNvSpPr>
          <p:nvPr/>
        </p:nvSpPr>
        <p:spPr bwMode="auto">
          <a:xfrm>
            <a:off x="7019925" y="292417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7044" name="AutoShape 137"/>
          <p:cNvSpPr>
            <a:spLocks noChangeArrowheads="1"/>
          </p:cNvSpPr>
          <p:nvPr/>
        </p:nvSpPr>
        <p:spPr bwMode="auto">
          <a:xfrm>
            <a:off x="8029575" y="292417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77322" name="Text Box 138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  <p:sp>
        <p:nvSpPr>
          <p:cNvPr id="167052" name="Text Box 103"/>
          <p:cNvSpPr txBox="1">
            <a:spLocks noChangeArrowheads="1"/>
          </p:cNvSpPr>
          <p:nvPr/>
        </p:nvSpPr>
        <p:spPr bwMode="auto">
          <a:xfrm>
            <a:off x="566738" y="877888"/>
            <a:ext cx="31845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000" b="1">
                <a:latin typeface="Arial Unicode MS" pitchFamily="34" charset="-128"/>
              </a:rPr>
              <a:t>Диаграмма подключения</a:t>
            </a:r>
            <a:endParaRPr lang="en-US" altLang="ko-KR" sz="2000" b="1">
              <a:latin typeface="Arial Unicode MS" pitchFamily="34" charset="-128"/>
            </a:endParaRPr>
          </a:p>
        </p:txBody>
      </p:sp>
      <p:sp>
        <p:nvSpPr>
          <p:cNvPr id="167053" name="Text Box 104"/>
          <p:cNvSpPr txBox="1">
            <a:spLocks noChangeArrowheads="1"/>
          </p:cNvSpPr>
          <p:nvPr/>
        </p:nvSpPr>
        <p:spPr bwMode="auto">
          <a:xfrm>
            <a:off x="4598988" y="5292725"/>
            <a:ext cx="4262437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marL="342900" indent="-342900" algn="l" defTabSz="1103313">
              <a:spcBef>
                <a:spcPct val="50000"/>
              </a:spcBef>
            </a:pPr>
            <a:r>
              <a:rPr lang="en-US" altLang="ko-KR" sz="2000" b="1">
                <a:latin typeface="Arial Unicode MS" pitchFamily="34" charset="-128"/>
              </a:rPr>
              <a:t>1. </a:t>
            </a:r>
            <a:r>
              <a:rPr lang="ru-RU" altLang="ko-KR" sz="2000" b="1">
                <a:solidFill>
                  <a:srgbClr val="FF0000"/>
                </a:solidFill>
                <a:latin typeface="Arial Unicode MS" pitchFamily="34" charset="-128"/>
              </a:rPr>
              <a:t>Нет управления от</a:t>
            </a:r>
            <a:r>
              <a:rPr lang="en-US" altLang="ko-KR" sz="2000" b="1">
                <a:latin typeface="Arial Unicode MS" pitchFamily="34" charset="-128"/>
              </a:rPr>
              <a:t> MCM-A202A</a:t>
            </a:r>
          </a:p>
          <a:p>
            <a:pPr marL="342900" indent="-342900" algn="l" defTabSz="1103313">
              <a:spcBef>
                <a:spcPct val="50000"/>
              </a:spcBef>
            </a:pPr>
            <a:r>
              <a:rPr lang="en-US" altLang="ko-KR" sz="2000" b="1">
                <a:latin typeface="Arial Unicode MS" pitchFamily="34" charset="-128"/>
              </a:rPr>
              <a:t>2. </a:t>
            </a:r>
            <a:r>
              <a:rPr lang="ru-RU" altLang="ko-KR" sz="2000" b="1">
                <a:solidFill>
                  <a:srgbClr val="0000FF"/>
                </a:solidFill>
                <a:latin typeface="Arial Unicode MS" pitchFamily="34" charset="-128"/>
              </a:rPr>
              <a:t>Управление от</a:t>
            </a:r>
            <a:r>
              <a:rPr lang="en-US" altLang="ko-KR" sz="2000" b="1">
                <a:latin typeface="Arial Unicode MS" pitchFamily="34" charset="-128"/>
              </a:rPr>
              <a:t> S-NET mini</a:t>
            </a:r>
          </a:p>
        </p:txBody>
      </p:sp>
      <p:sp>
        <p:nvSpPr>
          <p:cNvPr id="167054" name="Text Box 114"/>
          <p:cNvSpPr txBox="1">
            <a:spLocks noChangeArrowheads="1"/>
          </p:cNvSpPr>
          <p:nvPr/>
        </p:nvSpPr>
        <p:spPr bwMode="auto">
          <a:xfrm>
            <a:off x="4951413" y="6059488"/>
            <a:ext cx="3194050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marL="342900" indent="-342900" algn="l" defTabSz="1103313">
              <a:spcBef>
                <a:spcPct val="50000"/>
              </a:spcBef>
            </a:pPr>
            <a:r>
              <a:rPr lang="en-US" altLang="ko-KR" sz="1800" b="1">
                <a:latin typeface="Arial Unicode MS" pitchFamily="34" charset="-128"/>
                <a:sym typeface="Wingdings" pitchFamily="2" charset="2"/>
              </a:rPr>
              <a:t> </a:t>
            </a:r>
            <a:r>
              <a:rPr lang="ru-RU" altLang="ko-KR" sz="1800" b="1">
                <a:latin typeface="Arial Unicode MS" pitchFamily="34" charset="-128"/>
                <a:sym typeface="Wingdings" pitchFamily="2" charset="2"/>
              </a:rPr>
              <a:t>До </a:t>
            </a:r>
            <a:r>
              <a:rPr lang="en-US" altLang="ko-KR" sz="1800" b="1">
                <a:latin typeface="Arial Unicode MS" pitchFamily="34" charset="-128"/>
              </a:rPr>
              <a:t>64 </a:t>
            </a:r>
            <a:r>
              <a:rPr lang="ru-RU" altLang="ko-KR" sz="1800" b="1">
                <a:latin typeface="Arial Unicode MS" pitchFamily="34" charset="-128"/>
              </a:rPr>
              <a:t>внутренних блоков</a:t>
            </a:r>
            <a:endParaRPr lang="en-US" altLang="ko-KR" sz="1800" b="1">
              <a:latin typeface="Arial Unicode MS" pitchFamily="34" charset="-128"/>
            </a:endParaRPr>
          </a:p>
        </p:txBody>
      </p:sp>
      <p:grpSp>
        <p:nvGrpSpPr>
          <p:cNvPr id="167055" name="Group 143"/>
          <p:cNvGrpSpPr>
            <a:grpSpLocks/>
          </p:cNvGrpSpPr>
          <p:nvPr/>
        </p:nvGrpSpPr>
        <p:grpSpPr bwMode="auto">
          <a:xfrm>
            <a:off x="4427538" y="3103563"/>
            <a:ext cx="352425" cy="104775"/>
            <a:chOff x="1173" y="2091"/>
            <a:chExt cx="222" cy="66"/>
          </a:xfrm>
        </p:grpSpPr>
        <p:sp>
          <p:nvSpPr>
            <p:cNvPr id="167056" name="Oval 144"/>
            <p:cNvSpPr>
              <a:spLocks noChangeArrowheads="1"/>
            </p:cNvSpPr>
            <p:nvPr/>
          </p:nvSpPr>
          <p:spPr bwMode="auto">
            <a:xfrm>
              <a:off x="1173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7057" name="Oval 145"/>
            <p:cNvSpPr>
              <a:spLocks noChangeArrowheads="1"/>
            </p:cNvSpPr>
            <p:nvPr/>
          </p:nvSpPr>
          <p:spPr bwMode="auto">
            <a:xfrm>
              <a:off x="1254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7058" name="Oval 146"/>
            <p:cNvSpPr>
              <a:spLocks noChangeArrowheads="1"/>
            </p:cNvSpPr>
            <p:nvPr/>
          </p:nvSpPr>
          <p:spPr bwMode="auto">
            <a:xfrm>
              <a:off x="1332" y="2094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67059" name="Group 147"/>
          <p:cNvGrpSpPr>
            <a:grpSpLocks/>
          </p:cNvGrpSpPr>
          <p:nvPr/>
        </p:nvGrpSpPr>
        <p:grpSpPr bwMode="auto">
          <a:xfrm>
            <a:off x="7119938" y="1770063"/>
            <a:ext cx="352425" cy="104775"/>
            <a:chOff x="1173" y="2091"/>
            <a:chExt cx="222" cy="66"/>
          </a:xfrm>
        </p:grpSpPr>
        <p:sp>
          <p:nvSpPr>
            <p:cNvPr id="167060" name="Oval 148"/>
            <p:cNvSpPr>
              <a:spLocks noChangeArrowheads="1"/>
            </p:cNvSpPr>
            <p:nvPr/>
          </p:nvSpPr>
          <p:spPr bwMode="auto">
            <a:xfrm>
              <a:off x="1173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7061" name="Oval 149"/>
            <p:cNvSpPr>
              <a:spLocks noChangeArrowheads="1"/>
            </p:cNvSpPr>
            <p:nvPr/>
          </p:nvSpPr>
          <p:spPr bwMode="auto">
            <a:xfrm>
              <a:off x="1254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7062" name="Oval 150"/>
            <p:cNvSpPr>
              <a:spLocks noChangeArrowheads="1"/>
            </p:cNvSpPr>
            <p:nvPr/>
          </p:nvSpPr>
          <p:spPr bwMode="auto">
            <a:xfrm>
              <a:off x="1332" y="2094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67063" name="Group 151"/>
          <p:cNvGrpSpPr>
            <a:grpSpLocks/>
          </p:cNvGrpSpPr>
          <p:nvPr/>
        </p:nvGrpSpPr>
        <p:grpSpPr bwMode="auto">
          <a:xfrm>
            <a:off x="7107238" y="4297363"/>
            <a:ext cx="352425" cy="104775"/>
            <a:chOff x="1173" y="2091"/>
            <a:chExt cx="222" cy="66"/>
          </a:xfrm>
        </p:grpSpPr>
        <p:sp>
          <p:nvSpPr>
            <p:cNvPr id="167064" name="Oval 152"/>
            <p:cNvSpPr>
              <a:spLocks noChangeArrowheads="1"/>
            </p:cNvSpPr>
            <p:nvPr/>
          </p:nvSpPr>
          <p:spPr bwMode="auto">
            <a:xfrm>
              <a:off x="1173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7065" name="Oval 153"/>
            <p:cNvSpPr>
              <a:spLocks noChangeArrowheads="1"/>
            </p:cNvSpPr>
            <p:nvPr/>
          </p:nvSpPr>
          <p:spPr bwMode="auto">
            <a:xfrm>
              <a:off x="1254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7066" name="Oval 154"/>
            <p:cNvSpPr>
              <a:spLocks noChangeArrowheads="1"/>
            </p:cNvSpPr>
            <p:nvPr/>
          </p:nvSpPr>
          <p:spPr bwMode="auto">
            <a:xfrm>
              <a:off x="1332" y="2094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67067" name="Group 155"/>
          <p:cNvGrpSpPr>
            <a:grpSpLocks/>
          </p:cNvGrpSpPr>
          <p:nvPr/>
        </p:nvGrpSpPr>
        <p:grpSpPr bwMode="auto">
          <a:xfrm rot="5400000">
            <a:off x="2827338" y="3662363"/>
            <a:ext cx="352425" cy="104775"/>
            <a:chOff x="1173" y="2091"/>
            <a:chExt cx="222" cy="66"/>
          </a:xfrm>
        </p:grpSpPr>
        <p:sp>
          <p:nvSpPr>
            <p:cNvPr id="167068" name="Oval 156"/>
            <p:cNvSpPr>
              <a:spLocks noChangeArrowheads="1"/>
            </p:cNvSpPr>
            <p:nvPr/>
          </p:nvSpPr>
          <p:spPr bwMode="auto">
            <a:xfrm>
              <a:off x="1173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7069" name="Oval 157"/>
            <p:cNvSpPr>
              <a:spLocks noChangeArrowheads="1"/>
            </p:cNvSpPr>
            <p:nvPr/>
          </p:nvSpPr>
          <p:spPr bwMode="auto">
            <a:xfrm>
              <a:off x="1254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7070" name="Oval 158"/>
            <p:cNvSpPr>
              <a:spLocks noChangeArrowheads="1"/>
            </p:cNvSpPr>
            <p:nvPr/>
          </p:nvSpPr>
          <p:spPr bwMode="auto">
            <a:xfrm>
              <a:off x="1332" y="2094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67071" name="AutoShape 107"/>
          <p:cNvSpPr>
            <a:spLocks noChangeArrowheads="1"/>
          </p:cNvSpPr>
          <p:nvPr/>
        </p:nvSpPr>
        <p:spPr bwMode="auto">
          <a:xfrm>
            <a:off x="4725988" y="1265238"/>
            <a:ext cx="2595562" cy="363537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latinLnBrk="0"/>
            <a:r>
              <a:rPr kumimoji="0" lang="ru-RU" altLang="ko-KR" sz="1600" b="1">
                <a:latin typeface="Arial Unicode MS" pitchFamily="34" charset="-128"/>
              </a:rPr>
              <a:t>До</a:t>
            </a:r>
            <a:r>
              <a:rPr kumimoji="0" lang="en-US" altLang="ko-KR" sz="1600" b="1">
                <a:latin typeface="Arial Unicode MS" pitchFamily="34" charset="-128"/>
              </a:rPr>
              <a:t> 64 </a:t>
            </a:r>
            <a:r>
              <a:rPr kumimoji="0" lang="ru-RU" altLang="ko-KR" sz="1600" b="1">
                <a:latin typeface="Arial Unicode MS" pitchFamily="34" charset="-128"/>
              </a:rPr>
              <a:t>внутренних блоков</a:t>
            </a:r>
            <a:endParaRPr kumimoji="0" lang="en-US" altLang="ko-KR" sz="1600" b="1"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Line 2"/>
          <p:cNvSpPr>
            <a:spLocks noChangeShapeType="1"/>
          </p:cNvSpPr>
          <p:nvPr/>
        </p:nvSpPr>
        <p:spPr bwMode="auto">
          <a:xfrm>
            <a:off x="8247063" y="2205038"/>
            <a:ext cx="0" cy="86518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11" name="Line 3"/>
          <p:cNvSpPr>
            <a:spLocks noChangeShapeType="1"/>
          </p:cNvSpPr>
          <p:nvPr/>
        </p:nvSpPr>
        <p:spPr bwMode="auto">
          <a:xfrm>
            <a:off x="3638550" y="3429000"/>
            <a:ext cx="0" cy="863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3206750" y="2278063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0</a:t>
            </a:r>
          </a:p>
        </p:txBody>
      </p:sp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7880350" y="3500438"/>
            <a:ext cx="80010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16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0</a:t>
            </a:r>
          </a:p>
        </p:txBody>
      </p:sp>
      <p:sp>
        <p:nvSpPr>
          <p:cNvPr id="478214" name="Line 6"/>
          <p:cNvSpPr>
            <a:spLocks noChangeShapeType="1"/>
          </p:cNvSpPr>
          <p:nvPr/>
        </p:nvSpPr>
        <p:spPr bwMode="auto">
          <a:xfrm flipH="1">
            <a:off x="3636963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15" name="Line 7"/>
          <p:cNvSpPr>
            <a:spLocks noChangeShapeType="1"/>
          </p:cNvSpPr>
          <p:nvPr/>
        </p:nvSpPr>
        <p:spPr bwMode="auto">
          <a:xfrm>
            <a:off x="3709988" y="1628775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16" name="Line 8"/>
          <p:cNvSpPr>
            <a:spLocks noChangeShapeType="1"/>
          </p:cNvSpPr>
          <p:nvPr/>
        </p:nvSpPr>
        <p:spPr bwMode="auto">
          <a:xfrm flipH="1" flipV="1">
            <a:off x="4502150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17" name="Line 9"/>
          <p:cNvSpPr>
            <a:spLocks noChangeShapeType="1"/>
          </p:cNvSpPr>
          <p:nvPr/>
        </p:nvSpPr>
        <p:spPr bwMode="auto">
          <a:xfrm flipH="1">
            <a:off x="4572000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18" name="Line 10"/>
          <p:cNvSpPr>
            <a:spLocks noChangeShapeType="1"/>
          </p:cNvSpPr>
          <p:nvPr/>
        </p:nvSpPr>
        <p:spPr bwMode="auto">
          <a:xfrm>
            <a:off x="4645025" y="1628775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19" name="Line 11"/>
          <p:cNvSpPr>
            <a:spLocks noChangeShapeType="1"/>
          </p:cNvSpPr>
          <p:nvPr/>
        </p:nvSpPr>
        <p:spPr bwMode="auto">
          <a:xfrm flipH="1" flipV="1">
            <a:off x="5365750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20" name="Line 12"/>
          <p:cNvSpPr>
            <a:spLocks noChangeShapeType="1"/>
          </p:cNvSpPr>
          <p:nvPr/>
        </p:nvSpPr>
        <p:spPr bwMode="auto">
          <a:xfrm flipH="1">
            <a:off x="5438775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21" name="Line 13"/>
          <p:cNvSpPr>
            <a:spLocks noChangeShapeType="1"/>
          </p:cNvSpPr>
          <p:nvPr/>
        </p:nvSpPr>
        <p:spPr bwMode="auto">
          <a:xfrm>
            <a:off x="5511800" y="1628775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22" name="Line 14"/>
          <p:cNvSpPr>
            <a:spLocks noChangeShapeType="1"/>
          </p:cNvSpPr>
          <p:nvPr/>
        </p:nvSpPr>
        <p:spPr bwMode="auto">
          <a:xfrm flipH="1" flipV="1">
            <a:off x="6303963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23" name="Line 15"/>
          <p:cNvSpPr>
            <a:spLocks noChangeShapeType="1"/>
          </p:cNvSpPr>
          <p:nvPr/>
        </p:nvSpPr>
        <p:spPr bwMode="auto">
          <a:xfrm flipH="1">
            <a:off x="6372225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24" name="Line 16"/>
          <p:cNvSpPr>
            <a:spLocks noChangeShapeType="1"/>
          </p:cNvSpPr>
          <p:nvPr/>
        </p:nvSpPr>
        <p:spPr bwMode="auto">
          <a:xfrm>
            <a:off x="6445250" y="1628775"/>
            <a:ext cx="5762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25" name="Line 17"/>
          <p:cNvSpPr>
            <a:spLocks noChangeShapeType="1"/>
          </p:cNvSpPr>
          <p:nvPr/>
        </p:nvSpPr>
        <p:spPr bwMode="auto">
          <a:xfrm flipH="1" flipV="1">
            <a:off x="8174038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26" name="Line 18"/>
          <p:cNvSpPr>
            <a:spLocks noChangeShapeType="1"/>
          </p:cNvSpPr>
          <p:nvPr/>
        </p:nvSpPr>
        <p:spPr bwMode="auto">
          <a:xfrm>
            <a:off x="7021513" y="1628775"/>
            <a:ext cx="5048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27" name="Line 19"/>
          <p:cNvSpPr>
            <a:spLocks noChangeShapeType="1"/>
          </p:cNvSpPr>
          <p:nvPr/>
        </p:nvSpPr>
        <p:spPr bwMode="auto">
          <a:xfrm>
            <a:off x="7526338" y="1628775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28" name="Line 20"/>
          <p:cNvSpPr>
            <a:spLocks noChangeShapeType="1"/>
          </p:cNvSpPr>
          <p:nvPr/>
        </p:nvSpPr>
        <p:spPr bwMode="auto">
          <a:xfrm flipH="1">
            <a:off x="7307263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29" name="Line 21"/>
          <p:cNvSpPr>
            <a:spLocks noChangeShapeType="1"/>
          </p:cNvSpPr>
          <p:nvPr/>
        </p:nvSpPr>
        <p:spPr bwMode="auto">
          <a:xfrm>
            <a:off x="7380288" y="2852738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30" name="Line 22"/>
          <p:cNvSpPr>
            <a:spLocks noChangeShapeType="1"/>
          </p:cNvSpPr>
          <p:nvPr/>
        </p:nvSpPr>
        <p:spPr bwMode="auto">
          <a:xfrm flipH="1" flipV="1">
            <a:off x="8172450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31" name="Line 23"/>
          <p:cNvSpPr>
            <a:spLocks noChangeShapeType="1"/>
          </p:cNvSpPr>
          <p:nvPr/>
        </p:nvSpPr>
        <p:spPr bwMode="auto">
          <a:xfrm flipH="1">
            <a:off x="6372225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32" name="Line 24"/>
          <p:cNvSpPr>
            <a:spLocks noChangeShapeType="1"/>
          </p:cNvSpPr>
          <p:nvPr/>
        </p:nvSpPr>
        <p:spPr bwMode="auto">
          <a:xfrm>
            <a:off x="6445250" y="2852738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33" name="Line 25"/>
          <p:cNvSpPr>
            <a:spLocks noChangeShapeType="1"/>
          </p:cNvSpPr>
          <p:nvPr/>
        </p:nvSpPr>
        <p:spPr bwMode="auto">
          <a:xfrm flipH="1" flipV="1">
            <a:off x="7237413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34" name="Line 26"/>
          <p:cNvSpPr>
            <a:spLocks noChangeShapeType="1"/>
          </p:cNvSpPr>
          <p:nvPr/>
        </p:nvSpPr>
        <p:spPr bwMode="auto">
          <a:xfrm flipH="1">
            <a:off x="5435600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35" name="Line 27"/>
          <p:cNvSpPr>
            <a:spLocks noChangeShapeType="1"/>
          </p:cNvSpPr>
          <p:nvPr/>
        </p:nvSpPr>
        <p:spPr bwMode="auto">
          <a:xfrm>
            <a:off x="5508625" y="2852738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36" name="Line 28"/>
          <p:cNvSpPr>
            <a:spLocks noChangeShapeType="1"/>
          </p:cNvSpPr>
          <p:nvPr/>
        </p:nvSpPr>
        <p:spPr bwMode="auto">
          <a:xfrm flipH="1" flipV="1">
            <a:off x="6300788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37" name="Line 29"/>
          <p:cNvSpPr>
            <a:spLocks noChangeShapeType="1"/>
          </p:cNvSpPr>
          <p:nvPr/>
        </p:nvSpPr>
        <p:spPr bwMode="auto">
          <a:xfrm flipH="1">
            <a:off x="3636963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38" name="Line 30"/>
          <p:cNvSpPr>
            <a:spLocks noChangeShapeType="1"/>
          </p:cNvSpPr>
          <p:nvPr/>
        </p:nvSpPr>
        <p:spPr bwMode="auto">
          <a:xfrm>
            <a:off x="4862513" y="2852738"/>
            <a:ext cx="50165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39" name="Line 31"/>
          <p:cNvSpPr>
            <a:spLocks noChangeShapeType="1"/>
          </p:cNvSpPr>
          <p:nvPr/>
        </p:nvSpPr>
        <p:spPr bwMode="auto">
          <a:xfrm flipH="1" flipV="1">
            <a:off x="5364163" y="28527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40" name="Line 32"/>
          <p:cNvSpPr>
            <a:spLocks noChangeShapeType="1"/>
          </p:cNvSpPr>
          <p:nvPr/>
        </p:nvSpPr>
        <p:spPr bwMode="auto">
          <a:xfrm>
            <a:off x="4357688" y="2852738"/>
            <a:ext cx="5048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41" name="Line 33"/>
          <p:cNvSpPr>
            <a:spLocks noChangeShapeType="1"/>
          </p:cNvSpPr>
          <p:nvPr/>
        </p:nvSpPr>
        <p:spPr bwMode="auto">
          <a:xfrm>
            <a:off x="3709988" y="2852738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42" name="Line 34"/>
          <p:cNvSpPr>
            <a:spLocks noChangeShapeType="1"/>
          </p:cNvSpPr>
          <p:nvPr/>
        </p:nvSpPr>
        <p:spPr bwMode="auto">
          <a:xfrm flipH="1">
            <a:off x="3636963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43" name="Line 35"/>
          <p:cNvSpPr>
            <a:spLocks noChangeShapeType="1"/>
          </p:cNvSpPr>
          <p:nvPr/>
        </p:nvSpPr>
        <p:spPr bwMode="auto">
          <a:xfrm>
            <a:off x="3709988" y="4078288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44" name="Line 36"/>
          <p:cNvSpPr>
            <a:spLocks noChangeShapeType="1"/>
          </p:cNvSpPr>
          <p:nvPr/>
        </p:nvSpPr>
        <p:spPr bwMode="auto">
          <a:xfrm flipH="1" flipV="1">
            <a:off x="4502150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45" name="Line 37"/>
          <p:cNvSpPr>
            <a:spLocks noChangeShapeType="1"/>
          </p:cNvSpPr>
          <p:nvPr/>
        </p:nvSpPr>
        <p:spPr bwMode="auto">
          <a:xfrm flipH="1">
            <a:off x="4572000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46" name="Line 38"/>
          <p:cNvSpPr>
            <a:spLocks noChangeShapeType="1"/>
          </p:cNvSpPr>
          <p:nvPr/>
        </p:nvSpPr>
        <p:spPr bwMode="auto">
          <a:xfrm>
            <a:off x="4645025" y="4078288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47" name="Line 39"/>
          <p:cNvSpPr>
            <a:spLocks noChangeShapeType="1"/>
          </p:cNvSpPr>
          <p:nvPr/>
        </p:nvSpPr>
        <p:spPr bwMode="auto">
          <a:xfrm flipH="1" flipV="1">
            <a:off x="5365750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48" name="Line 40"/>
          <p:cNvSpPr>
            <a:spLocks noChangeShapeType="1"/>
          </p:cNvSpPr>
          <p:nvPr/>
        </p:nvSpPr>
        <p:spPr bwMode="auto">
          <a:xfrm flipH="1">
            <a:off x="5438775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49" name="Line 41"/>
          <p:cNvSpPr>
            <a:spLocks noChangeShapeType="1"/>
          </p:cNvSpPr>
          <p:nvPr/>
        </p:nvSpPr>
        <p:spPr bwMode="auto">
          <a:xfrm>
            <a:off x="5511800" y="4078288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50" name="Line 42"/>
          <p:cNvSpPr>
            <a:spLocks noChangeShapeType="1"/>
          </p:cNvSpPr>
          <p:nvPr/>
        </p:nvSpPr>
        <p:spPr bwMode="auto">
          <a:xfrm flipH="1" flipV="1">
            <a:off x="6303963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51" name="Line 43"/>
          <p:cNvSpPr>
            <a:spLocks noChangeShapeType="1"/>
          </p:cNvSpPr>
          <p:nvPr/>
        </p:nvSpPr>
        <p:spPr bwMode="auto">
          <a:xfrm flipH="1">
            <a:off x="6372225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52" name="Line 44"/>
          <p:cNvSpPr>
            <a:spLocks noChangeShapeType="1"/>
          </p:cNvSpPr>
          <p:nvPr/>
        </p:nvSpPr>
        <p:spPr bwMode="auto">
          <a:xfrm>
            <a:off x="6445250" y="4078288"/>
            <a:ext cx="5762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53" name="Line 45"/>
          <p:cNvSpPr>
            <a:spLocks noChangeShapeType="1"/>
          </p:cNvSpPr>
          <p:nvPr/>
        </p:nvSpPr>
        <p:spPr bwMode="auto">
          <a:xfrm flipH="1" flipV="1">
            <a:off x="8174038" y="40782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54" name="Line 46"/>
          <p:cNvSpPr>
            <a:spLocks noChangeShapeType="1"/>
          </p:cNvSpPr>
          <p:nvPr/>
        </p:nvSpPr>
        <p:spPr bwMode="auto">
          <a:xfrm>
            <a:off x="7021513" y="4078288"/>
            <a:ext cx="5048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55" name="Line 47"/>
          <p:cNvSpPr>
            <a:spLocks noChangeShapeType="1"/>
          </p:cNvSpPr>
          <p:nvPr/>
        </p:nvSpPr>
        <p:spPr bwMode="auto">
          <a:xfrm>
            <a:off x="7526338" y="4078288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67984" name="Picture 48" descr="DVMP2중계기_최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175" y="2420938"/>
            <a:ext cx="5762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92" name="Text Box 59"/>
          <p:cNvSpPr txBox="1">
            <a:spLocks noChangeArrowheads="1"/>
          </p:cNvSpPr>
          <p:nvPr/>
        </p:nvSpPr>
        <p:spPr bwMode="auto">
          <a:xfrm>
            <a:off x="4103688" y="2278063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</a:t>
            </a:r>
          </a:p>
        </p:txBody>
      </p:sp>
      <p:sp>
        <p:nvSpPr>
          <p:cNvPr id="167993" name="Text Box 60"/>
          <p:cNvSpPr txBox="1">
            <a:spLocks noChangeArrowheads="1"/>
          </p:cNvSpPr>
          <p:nvPr/>
        </p:nvSpPr>
        <p:spPr bwMode="auto">
          <a:xfrm>
            <a:off x="5051425" y="2278063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2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2</a:t>
            </a:r>
          </a:p>
        </p:txBody>
      </p:sp>
      <p:sp>
        <p:nvSpPr>
          <p:cNvPr id="167994" name="Text Box 61"/>
          <p:cNvSpPr txBox="1">
            <a:spLocks noChangeArrowheads="1"/>
          </p:cNvSpPr>
          <p:nvPr/>
        </p:nvSpPr>
        <p:spPr bwMode="auto">
          <a:xfrm>
            <a:off x="5988050" y="2278063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3</a:t>
            </a:r>
          </a:p>
        </p:txBody>
      </p:sp>
      <p:sp>
        <p:nvSpPr>
          <p:cNvPr id="167995" name="Text Box 62"/>
          <p:cNvSpPr txBox="1">
            <a:spLocks noChangeArrowheads="1"/>
          </p:cNvSpPr>
          <p:nvPr/>
        </p:nvSpPr>
        <p:spPr bwMode="auto">
          <a:xfrm>
            <a:off x="7859713" y="2278063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15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 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15</a:t>
            </a:r>
          </a:p>
        </p:txBody>
      </p:sp>
      <p:sp>
        <p:nvSpPr>
          <p:cNvPr id="167996" name="Text Box 63"/>
          <p:cNvSpPr txBox="1">
            <a:spLocks noChangeArrowheads="1"/>
          </p:cNvSpPr>
          <p:nvPr/>
        </p:nvSpPr>
        <p:spPr bwMode="auto">
          <a:xfrm>
            <a:off x="6913563" y="3500438"/>
            <a:ext cx="80010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17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</a:t>
            </a:r>
          </a:p>
        </p:txBody>
      </p:sp>
      <p:sp>
        <p:nvSpPr>
          <p:cNvPr id="167997" name="Text Box 64"/>
          <p:cNvSpPr txBox="1">
            <a:spLocks noChangeArrowheads="1"/>
          </p:cNvSpPr>
          <p:nvPr/>
        </p:nvSpPr>
        <p:spPr bwMode="auto">
          <a:xfrm>
            <a:off x="5986463" y="3500438"/>
            <a:ext cx="80010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18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2</a:t>
            </a:r>
          </a:p>
        </p:txBody>
      </p:sp>
      <p:sp>
        <p:nvSpPr>
          <p:cNvPr id="167998" name="Text Box 65"/>
          <p:cNvSpPr txBox="1">
            <a:spLocks noChangeArrowheads="1"/>
          </p:cNvSpPr>
          <p:nvPr/>
        </p:nvSpPr>
        <p:spPr bwMode="auto">
          <a:xfrm>
            <a:off x="4968875" y="3500438"/>
            <a:ext cx="80010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19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3</a:t>
            </a:r>
          </a:p>
        </p:txBody>
      </p:sp>
      <p:sp>
        <p:nvSpPr>
          <p:cNvPr id="167999" name="Text Box 66"/>
          <p:cNvSpPr txBox="1">
            <a:spLocks noChangeArrowheads="1"/>
          </p:cNvSpPr>
          <p:nvPr/>
        </p:nvSpPr>
        <p:spPr bwMode="auto">
          <a:xfrm>
            <a:off x="3152775" y="3500438"/>
            <a:ext cx="80010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31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 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15</a:t>
            </a:r>
          </a:p>
        </p:txBody>
      </p:sp>
      <p:grpSp>
        <p:nvGrpSpPr>
          <p:cNvPr id="168000" name="Group 67"/>
          <p:cNvGrpSpPr>
            <a:grpSpLocks noChangeAspect="1"/>
          </p:cNvGrpSpPr>
          <p:nvPr/>
        </p:nvGrpSpPr>
        <p:grpSpPr bwMode="auto">
          <a:xfrm>
            <a:off x="1620838" y="1341438"/>
            <a:ext cx="1295400" cy="1136650"/>
            <a:chOff x="354" y="2037"/>
            <a:chExt cx="516" cy="453"/>
          </a:xfrm>
        </p:grpSpPr>
        <p:pic>
          <p:nvPicPr>
            <p:cNvPr id="478276" name="Picture 68" descr="DVM Plus III 1"/>
            <p:cNvPicPr>
              <a:picLocks noChangeAspect="1" noChangeArrowheads="1"/>
            </p:cNvPicPr>
            <p:nvPr/>
          </p:nvPicPr>
          <p:blipFill>
            <a:blip r:embed="rId3">
              <a:lum bright="-6000" contrast="10000"/>
            </a:blip>
            <a:srcRect/>
            <a:stretch>
              <a:fillRect/>
            </a:stretch>
          </p:blipFill>
          <p:spPr bwMode="auto">
            <a:xfrm>
              <a:off x="354" y="2037"/>
              <a:ext cx="262" cy="453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bg2"/>
              </a:outerShdw>
            </a:effectLst>
          </p:spPr>
        </p:pic>
        <p:pic>
          <p:nvPicPr>
            <p:cNvPr id="478277" name="Picture 69" descr="DVM Plus III 1"/>
            <p:cNvPicPr>
              <a:picLocks noChangeAspect="1" noChangeArrowheads="1"/>
            </p:cNvPicPr>
            <p:nvPr/>
          </p:nvPicPr>
          <p:blipFill>
            <a:blip r:embed="rId3">
              <a:lum bright="-6000" contrast="10000"/>
            </a:blip>
            <a:srcRect/>
            <a:stretch>
              <a:fillRect/>
            </a:stretch>
          </p:blipFill>
          <p:spPr bwMode="auto">
            <a:xfrm>
              <a:off x="608" y="2037"/>
              <a:ext cx="262" cy="453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bg2"/>
              </a:outerShdw>
            </a:effectLst>
          </p:spPr>
        </p:pic>
      </p:grpSp>
      <p:pic>
        <p:nvPicPr>
          <p:cNvPr id="168001" name="Picture 70" descr="SNETmini앞면 저해상도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2744788" y="5445125"/>
            <a:ext cx="1800225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002" name="Picture 71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3725" y="289718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003" name="Picture 72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3950" y="292417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004" name="Picture 73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2013" y="292417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005" name="Picture 74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8638" y="292417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006" name="Picture 75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15263" y="292417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007" name="Picture 76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3725" y="41481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008" name="Picture 77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0350" y="41481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009" name="Picture 78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6975" y="41481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010" name="Picture 79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41481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011" name="Picture 80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15263" y="41481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012" name="Picture 81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3725" y="17002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013" name="Picture 82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0350" y="17002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014" name="Picture 83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6975" y="17002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015" name="Picture 84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17002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016" name="Picture 85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15263" y="17002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8294" name="Line 86"/>
          <p:cNvSpPr>
            <a:spLocks noChangeShapeType="1"/>
          </p:cNvSpPr>
          <p:nvPr/>
        </p:nvSpPr>
        <p:spPr bwMode="auto">
          <a:xfrm>
            <a:off x="2916238" y="1628775"/>
            <a:ext cx="649287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95" name="Line 87"/>
          <p:cNvSpPr>
            <a:spLocks noChangeShapeType="1"/>
          </p:cNvSpPr>
          <p:nvPr/>
        </p:nvSpPr>
        <p:spPr bwMode="auto">
          <a:xfrm flipH="1" flipV="1">
            <a:off x="3565525" y="16287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96" name="Line 88"/>
          <p:cNvSpPr>
            <a:spLocks noChangeShapeType="1"/>
          </p:cNvSpPr>
          <p:nvPr/>
        </p:nvSpPr>
        <p:spPr bwMode="auto">
          <a:xfrm flipV="1">
            <a:off x="1044575" y="2133600"/>
            <a:ext cx="0" cy="3587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97" name="Line 89"/>
          <p:cNvSpPr>
            <a:spLocks noChangeShapeType="1"/>
          </p:cNvSpPr>
          <p:nvPr/>
        </p:nvSpPr>
        <p:spPr bwMode="auto">
          <a:xfrm>
            <a:off x="1044575" y="2133600"/>
            <a:ext cx="5762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98" name="Line 90"/>
          <p:cNvSpPr>
            <a:spLocks noChangeShapeType="1"/>
          </p:cNvSpPr>
          <p:nvPr/>
        </p:nvSpPr>
        <p:spPr bwMode="auto">
          <a:xfrm flipV="1">
            <a:off x="900113" y="2133600"/>
            <a:ext cx="0" cy="35877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299" name="Line 91"/>
          <p:cNvSpPr>
            <a:spLocks noChangeShapeType="1"/>
          </p:cNvSpPr>
          <p:nvPr/>
        </p:nvSpPr>
        <p:spPr bwMode="auto">
          <a:xfrm flipV="1">
            <a:off x="468313" y="2133600"/>
            <a:ext cx="0" cy="223202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300" name="Line 92"/>
          <p:cNvSpPr>
            <a:spLocks noChangeShapeType="1"/>
          </p:cNvSpPr>
          <p:nvPr/>
        </p:nvSpPr>
        <p:spPr bwMode="auto">
          <a:xfrm>
            <a:off x="468313" y="4365625"/>
            <a:ext cx="2159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301" name="Line 93"/>
          <p:cNvSpPr>
            <a:spLocks noChangeShapeType="1"/>
          </p:cNvSpPr>
          <p:nvPr/>
        </p:nvSpPr>
        <p:spPr bwMode="auto">
          <a:xfrm>
            <a:off x="468313" y="2133600"/>
            <a:ext cx="4318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302" name="Line 94"/>
          <p:cNvSpPr>
            <a:spLocks noChangeShapeType="1"/>
          </p:cNvSpPr>
          <p:nvPr/>
        </p:nvSpPr>
        <p:spPr bwMode="auto">
          <a:xfrm>
            <a:off x="2168525" y="5949950"/>
            <a:ext cx="576263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68028" name="AutoShape 97"/>
          <p:cNvSpPr>
            <a:spLocks noChangeArrowheads="1"/>
          </p:cNvSpPr>
          <p:nvPr/>
        </p:nvSpPr>
        <p:spPr bwMode="auto">
          <a:xfrm>
            <a:off x="1562100" y="4005263"/>
            <a:ext cx="1222375" cy="327025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latinLnBrk="0"/>
            <a:r>
              <a:rPr kumimoji="0" lang="en-US" altLang="ko-KR" b="1">
                <a:latin typeface="Arial Unicode MS" pitchFamily="34" charset="-128"/>
              </a:rPr>
              <a:t>MCM-A202A</a:t>
            </a:r>
          </a:p>
        </p:txBody>
      </p:sp>
      <p:sp>
        <p:nvSpPr>
          <p:cNvPr id="168029" name="Line 98"/>
          <p:cNvSpPr>
            <a:spLocks noChangeShapeType="1"/>
          </p:cNvSpPr>
          <p:nvPr/>
        </p:nvSpPr>
        <p:spPr bwMode="auto">
          <a:xfrm flipV="1">
            <a:off x="2268538" y="4292600"/>
            <a:ext cx="71437" cy="1081088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8031" name="AutoShape 100"/>
          <p:cNvSpPr>
            <a:spLocks noChangeArrowheads="1"/>
          </p:cNvSpPr>
          <p:nvPr/>
        </p:nvSpPr>
        <p:spPr bwMode="auto">
          <a:xfrm rot="-5400000">
            <a:off x="898525" y="3162300"/>
            <a:ext cx="1044575" cy="327025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latinLnBrk="0"/>
            <a:r>
              <a:rPr kumimoji="0" lang="en-US" altLang="ko-KR" b="1">
                <a:latin typeface="Arial Unicode MS" pitchFamily="34" charset="-128"/>
              </a:rPr>
              <a:t>MIM-B13A</a:t>
            </a:r>
          </a:p>
        </p:txBody>
      </p:sp>
      <p:pic>
        <p:nvPicPr>
          <p:cNvPr id="168032" name="Picture 101" descr="K3 OFF K4 OF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3500" y="4649788"/>
            <a:ext cx="719138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033" name="Picture 102" descr="MCM-A202_Low해상도"/>
          <p:cNvPicPr>
            <a:picLocks noChangeAspect="1" noChangeArrowheads="1"/>
          </p:cNvPicPr>
          <p:nvPr/>
        </p:nvPicPr>
        <p:blipFill>
          <a:blip r:embed="rId7">
            <a:lum bright="10000" contrast="10000"/>
          </a:blip>
          <a:srcRect/>
          <a:stretch>
            <a:fillRect/>
          </a:stretch>
        </p:blipFill>
        <p:spPr bwMode="auto">
          <a:xfrm>
            <a:off x="1295400" y="5375275"/>
            <a:ext cx="1046163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8311" name="Line 103"/>
          <p:cNvSpPr>
            <a:spLocks noChangeShapeType="1"/>
          </p:cNvSpPr>
          <p:nvPr/>
        </p:nvSpPr>
        <p:spPr bwMode="auto">
          <a:xfrm flipV="1">
            <a:off x="684213" y="4149725"/>
            <a:ext cx="144462" cy="2159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312" name="Line 104"/>
          <p:cNvSpPr>
            <a:spLocks noChangeShapeType="1"/>
          </p:cNvSpPr>
          <p:nvPr/>
        </p:nvSpPr>
        <p:spPr bwMode="auto">
          <a:xfrm flipV="1">
            <a:off x="900113" y="4149725"/>
            <a:ext cx="144462" cy="2159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313" name="Line 105"/>
          <p:cNvSpPr>
            <a:spLocks noChangeShapeType="1"/>
          </p:cNvSpPr>
          <p:nvPr/>
        </p:nvSpPr>
        <p:spPr bwMode="auto">
          <a:xfrm flipH="1" flipV="1">
            <a:off x="828675" y="4149725"/>
            <a:ext cx="0" cy="2159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314" name="Line 106"/>
          <p:cNvSpPr>
            <a:spLocks noChangeShapeType="1"/>
          </p:cNvSpPr>
          <p:nvPr/>
        </p:nvSpPr>
        <p:spPr bwMode="auto">
          <a:xfrm>
            <a:off x="828675" y="4365625"/>
            <a:ext cx="71438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315" name="Line 107"/>
          <p:cNvSpPr>
            <a:spLocks noChangeShapeType="1"/>
          </p:cNvSpPr>
          <p:nvPr/>
        </p:nvSpPr>
        <p:spPr bwMode="auto">
          <a:xfrm flipH="1" flipV="1">
            <a:off x="1044575" y="4149725"/>
            <a:ext cx="0" cy="180022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78316" name="Line 108"/>
          <p:cNvSpPr>
            <a:spLocks noChangeShapeType="1"/>
          </p:cNvSpPr>
          <p:nvPr/>
        </p:nvSpPr>
        <p:spPr bwMode="auto">
          <a:xfrm>
            <a:off x="1044575" y="5949950"/>
            <a:ext cx="2159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68040" name="Text Box 109"/>
          <p:cNvSpPr txBox="1">
            <a:spLocks noChangeArrowheads="1"/>
          </p:cNvSpPr>
          <p:nvPr/>
        </p:nvSpPr>
        <p:spPr bwMode="auto">
          <a:xfrm>
            <a:off x="4616450" y="5300663"/>
            <a:ext cx="445293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marL="342900" indent="-342900" algn="l" defTabSz="1103313">
              <a:spcBef>
                <a:spcPct val="50000"/>
              </a:spcBef>
            </a:pPr>
            <a:r>
              <a:rPr lang="en-US" altLang="ko-KR" sz="2000" b="1">
                <a:latin typeface="Arial Unicode MS" pitchFamily="34" charset="-128"/>
              </a:rPr>
              <a:t>1. </a:t>
            </a:r>
            <a:r>
              <a:rPr lang="ru-RU" altLang="ko-KR" sz="2000" b="1">
                <a:solidFill>
                  <a:srgbClr val="0000FF"/>
                </a:solidFill>
                <a:latin typeface="Arial Unicode MS" pitchFamily="34" charset="-128"/>
              </a:rPr>
              <a:t>Управление от</a:t>
            </a:r>
            <a:r>
              <a:rPr lang="en-US" altLang="ko-KR" sz="2000" b="1">
                <a:latin typeface="Arial Unicode MS" pitchFamily="34" charset="-128"/>
              </a:rPr>
              <a:t> MCM-A202/A202A</a:t>
            </a:r>
          </a:p>
        </p:txBody>
      </p:sp>
      <p:sp>
        <p:nvSpPr>
          <p:cNvPr id="168041" name="Text Box 110"/>
          <p:cNvSpPr txBox="1">
            <a:spLocks noChangeArrowheads="1"/>
          </p:cNvSpPr>
          <p:nvPr/>
        </p:nvSpPr>
        <p:spPr bwMode="auto">
          <a:xfrm>
            <a:off x="4616450" y="5964238"/>
            <a:ext cx="363537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marL="342900" indent="-342900" algn="l" defTabSz="1103313">
              <a:spcBef>
                <a:spcPct val="50000"/>
              </a:spcBef>
            </a:pPr>
            <a:r>
              <a:rPr lang="en-US" altLang="ko-KR" sz="2000" b="1">
                <a:latin typeface="Arial Unicode MS" pitchFamily="34" charset="-128"/>
              </a:rPr>
              <a:t>2. </a:t>
            </a:r>
            <a:r>
              <a:rPr lang="ru-RU" altLang="ko-KR" sz="2000" b="1">
                <a:solidFill>
                  <a:srgbClr val="0000FF"/>
                </a:solidFill>
                <a:latin typeface="Arial Unicode MS" pitchFamily="34" charset="-128"/>
              </a:rPr>
              <a:t>Управление от</a:t>
            </a:r>
            <a:r>
              <a:rPr lang="en-US" altLang="ko-KR" sz="2000" b="1">
                <a:latin typeface="Arial Unicode MS" pitchFamily="34" charset="-128"/>
              </a:rPr>
              <a:t> S-NET mini</a:t>
            </a:r>
          </a:p>
        </p:txBody>
      </p:sp>
      <p:sp>
        <p:nvSpPr>
          <p:cNvPr id="168042" name="Text Box 111"/>
          <p:cNvSpPr txBox="1">
            <a:spLocks noChangeArrowheads="1"/>
          </p:cNvSpPr>
          <p:nvPr/>
        </p:nvSpPr>
        <p:spPr bwMode="auto">
          <a:xfrm>
            <a:off x="1238250" y="4368800"/>
            <a:ext cx="93345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marL="342900" indent="-342900" algn="l" defTabSz="1103313">
              <a:spcBef>
                <a:spcPct val="50000"/>
              </a:spcBef>
            </a:pPr>
            <a:r>
              <a:rPr lang="en-US" altLang="ko-KR" sz="1600" b="1">
                <a:solidFill>
                  <a:srgbClr val="FF0000"/>
                </a:solidFill>
                <a:latin typeface="Arial Unicode MS" pitchFamily="34" charset="-128"/>
              </a:rPr>
              <a:t>K3:OFF</a:t>
            </a:r>
          </a:p>
        </p:txBody>
      </p:sp>
      <p:sp>
        <p:nvSpPr>
          <p:cNvPr id="168046" name="Text Box 115"/>
          <p:cNvSpPr txBox="1">
            <a:spLocks noChangeArrowheads="1"/>
          </p:cNvSpPr>
          <p:nvPr/>
        </p:nvSpPr>
        <p:spPr bwMode="auto">
          <a:xfrm>
            <a:off x="3168650" y="4752975"/>
            <a:ext cx="771525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48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0</a:t>
            </a:r>
          </a:p>
        </p:txBody>
      </p:sp>
      <p:sp>
        <p:nvSpPr>
          <p:cNvPr id="168047" name="Text Box 116"/>
          <p:cNvSpPr txBox="1">
            <a:spLocks noChangeArrowheads="1"/>
          </p:cNvSpPr>
          <p:nvPr/>
        </p:nvSpPr>
        <p:spPr bwMode="auto">
          <a:xfrm>
            <a:off x="4075113" y="4751388"/>
            <a:ext cx="771525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49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</a:t>
            </a:r>
          </a:p>
        </p:txBody>
      </p:sp>
      <p:sp>
        <p:nvSpPr>
          <p:cNvPr id="168048" name="Text Box 117"/>
          <p:cNvSpPr txBox="1">
            <a:spLocks noChangeArrowheads="1"/>
          </p:cNvSpPr>
          <p:nvPr/>
        </p:nvSpPr>
        <p:spPr bwMode="auto">
          <a:xfrm>
            <a:off x="5010150" y="4751388"/>
            <a:ext cx="771525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50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2</a:t>
            </a:r>
          </a:p>
        </p:txBody>
      </p:sp>
      <p:sp>
        <p:nvSpPr>
          <p:cNvPr id="168049" name="Text Box 118"/>
          <p:cNvSpPr txBox="1">
            <a:spLocks noChangeArrowheads="1"/>
          </p:cNvSpPr>
          <p:nvPr/>
        </p:nvSpPr>
        <p:spPr bwMode="auto">
          <a:xfrm>
            <a:off x="5946775" y="4751388"/>
            <a:ext cx="771525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: 51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3</a:t>
            </a:r>
          </a:p>
        </p:txBody>
      </p:sp>
      <p:sp>
        <p:nvSpPr>
          <p:cNvPr id="168050" name="Text Box 119"/>
          <p:cNvSpPr txBox="1">
            <a:spLocks noChangeArrowheads="1"/>
          </p:cNvSpPr>
          <p:nvPr/>
        </p:nvSpPr>
        <p:spPr bwMode="auto">
          <a:xfrm>
            <a:off x="7832725" y="4751388"/>
            <a:ext cx="771525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63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 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15</a:t>
            </a:r>
          </a:p>
        </p:txBody>
      </p:sp>
      <p:sp>
        <p:nvSpPr>
          <p:cNvPr id="168051" name="AutoShape 120"/>
          <p:cNvSpPr>
            <a:spLocks noChangeArrowheads="1"/>
          </p:cNvSpPr>
          <p:nvPr/>
        </p:nvSpPr>
        <p:spPr bwMode="auto">
          <a:xfrm>
            <a:off x="1258888" y="1341438"/>
            <a:ext cx="2016125" cy="274637"/>
          </a:xfrm>
          <a:prstGeom prst="bevel">
            <a:avLst>
              <a:gd name="adj" fmla="val 4847"/>
            </a:avLst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b="1">
                <a:latin typeface="Arial Unicode MS" pitchFamily="34" charset="-128"/>
              </a:rPr>
              <a:t>DVM Plus III / HR III</a:t>
            </a:r>
          </a:p>
        </p:txBody>
      </p:sp>
      <p:sp>
        <p:nvSpPr>
          <p:cNvPr id="168052" name="Text Box 121"/>
          <p:cNvSpPr txBox="1">
            <a:spLocks noChangeArrowheads="1"/>
          </p:cNvSpPr>
          <p:nvPr/>
        </p:nvSpPr>
        <p:spPr bwMode="auto">
          <a:xfrm>
            <a:off x="4900613" y="6283325"/>
            <a:ext cx="2725737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marL="342900" indent="-342900" algn="l" defTabSz="1103313">
              <a:spcBef>
                <a:spcPct val="50000"/>
              </a:spcBef>
            </a:pPr>
            <a:r>
              <a:rPr lang="en-US" altLang="ko-KR" sz="1800" b="1">
                <a:latin typeface="Arial Unicode MS" pitchFamily="34" charset="-128"/>
                <a:sym typeface="Wingdings" pitchFamily="2" charset="2"/>
              </a:rPr>
              <a:t> </a:t>
            </a:r>
            <a:r>
              <a:rPr lang="en-US" altLang="ko-KR" sz="1800" b="1">
                <a:latin typeface="Arial Unicode MS" pitchFamily="34" charset="-128"/>
              </a:rPr>
              <a:t>64 </a:t>
            </a:r>
            <a:r>
              <a:rPr lang="ru-RU" altLang="ko-KR" sz="1800" b="1">
                <a:latin typeface="Arial Unicode MS" pitchFamily="34" charset="-128"/>
              </a:rPr>
              <a:t>внутренних блока</a:t>
            </a:r>
            <a:endParaRPr lang="en-US" altLang="ko-KR" sz="1800" b="1">
              <a:latin typeface="Arial Unicode MS" pitchFamily="34" charset="-128"/>
            </a:endParaRPr>
          </a:p>
        </p:txBody>
      </p:sp>
      <p:sp>
        <p:nvSpPr>
          <p:cNvPr id="168053" name="Text Box 122"/>
          <p:cNvSpPr txBox="1">
            <a:spLocks noChangeArrowheads="1"/>
          </p:cNvSpPr>
          <p:nvPr/>
        </p:nvSpPr>
        <p:spPr bwMode="auto">
          <a:xfrm>
            <a:off x="4889500" y="5635625"/>
            <a:ext cx="2827338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marL="342900" indent="-342900" algn="l" defTabSz="1103313">
              <a:spcBef>
                <a:spcPct val="50000"/>
              </a:spcBef>
            </a:pPr>
            <a:r>
              <a:rPr lang="en-US" altLang="ko-KR" sz="1800" b="1">
                <a:latin typeface="Arial Unicode MS" pitchFamily="34" charset="-128"/>
                <a:sym typeface="Wingdings" pitchFamily="2" charset="2"/>
              </a:rPr>
              <a:t> </a:t>
            </a:r>
            <a:r>
              <a:rPr lang="en-US" altLang="ko-KR" sz="1800" b="1">
                <a:latin typeface="Arial Unicode MS" pitchFamily="34" charset="-128"/>
              </a:rPr>
              <a:t>64 </a:t>
            </a:r>
            <a:r>
              <a:rPr lang="ru-RU" altLang="ko-KR" sz="1800" b="1">
                <a:latin typeface="Arial Unicode MS" pitchFamily="34" charset="-128"/>
              </a:rPr>
              <a:t>блока в</a:t>
            </a:r>
            <a:r>
              <a:rPr lang="en-US" altLang="ko-KR" sz="1800" b="1">
                <a:latin typeface="Arial Unicode MS" pitchFamily="34" charset="-128"/>
              </a:rPr>
              <a:t> 16 </a:t>
            </a:r>
            <a:r>
              <a:rPr lang="ru-RU" altLang="ko-KR" sz="1800" b="1">
                <a:latin typeface="Arial Unicode MS" pitchFamily="34" charset="-128"/>
              </a:rPr>
              <a:t>группах</a:t>
            </a:r>
            <a:endParaRPr lang="en-US" altLang="ko-KR" sz="1800" b="1">
              <a:latin typeface="Arial Unicode MS" pitchFamily="34" charset="-128"/>
            </a:endParaRPr>
          </a:p>
        </p:txBody>
      </p:sp>
      <p:sp>
        <p:nvSpPr>
          <p:cNvPr id="168054" name="AutoShape 123"/>
          <p:cNvSpPr>
            <a:spLocks noChangeArrowheads="1"/>
          </p:cNvSpPr>
          <p:nvPr/>
        </p:nvSpPr>
        <p:spPr bwMode="auto">
          <a:xfrm>
            <a:off x="3276600" y="5589588"/>
            <a:ext cx="792163" cy="792162"/>
          </a:xfrm>
          <a:custGeom>
            <a:avLst/>
            <a:gdLst>
              <a:gd name="T0" fmla="*/ 396082 w 21600"/>
              <a:gd name="T1" fmla="*/ 0 h 21600"/>
              <a:gd name="T2" fmla="*/ 116001 w 21600"/>
              <a:gd name="T3" fmla="*/ 116000 h 21600"/>
              <a:gd name="T4" fmla="*/ 0 w 21600"/>
              <a:gd name="T5" fmla="*/ 396081 h 21600"/>
              <a:gd name="T6" fmla="*/ 116001 w 21600"/>
              <a:gd name="T7" fmla="*/ 676162 h 21600"/>
              <a:gd name="T8" fmla="*/ 396082 w 21600"/>
              <a:gd name="T9" fmla="*/ 792162 h 21600"/>
              <a:gd name="T10" fmla="*/ 676163 w 21600"/>
              <a:gd name="T11" fmla="*/ 676162 h 21600"/>
              <a:gd name="T12" fmla="*/ 792163 w 21600"/>
              <a:gd name="T13" fmla="*/ 396081 h 21600"/>
              <a:gd name="T14" fmla="*/ 676163 w 21600"/>
              <a:gd name="T15" fmla="*/ 1160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8055" name="AutoShape 124"/>
          <p:cNvSpPr>
            <a:spLocks noChangeArrowheads="1"/>
          </p:cNvSpPr>
          <p:nvPr/>
        </p:nvSpPr>
        <p:spPr bwMode="auto">
          <a:xfrm>
            <a:off x="1403350" y="5589588"/>
            <a:ext cx="792163" cy="792162"/>
          </a:xfrm>
          <a:custGeom>
            <a:avLst/>
            <a:gdLst>
              <a:gd name="T0" fmla="*/ 396082 w 21600"/>
              <a:gd name="T1" fmla="*/ 0 h 21600"/>
              <a:gd name="T2" fmla="*/ 116001 w 21600"/>
              <a:gd name="T3" fmla="*/ 116000 h 21600"/>
              <a:gd name="T4" fmla="*/ 0 w 21600"/>
              <a:gd name="T5" fmla="*/ 396081 h 21600"/>
              <a:gd name="T6" fmla="*/ 116001 w 21600"/>
              <a:gd name="T7" fmla="*/ 676162 h 21600"/>
              <a:gd name="T8" fmla="*/ 396082 w 21600"/>
              <a:gd name="T9" fmla="*/ 792162 h 21600"/>
              <a:gd name="T10" fmla="*/ 676163 w 21600"/>
              <a:gd name="T11" fmla="*/ 676162 h 21600"/>
              <a:gd name="T12" fmla="*/ 792163 w 21600"/>
              <a:gd name="T13" fmla="*/ 396081 h 21600"/>
              <a:gd name="T14" fmla="*/ 676163 w 21600"/>
              <a:gd name="T15" fmla="*/ 1160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8056" name="AutoShape 125"/>
          <p:cNvSpPr>
            <a:spLocks noChangeArrowheads="1"/>
          </p:cNvSpPr>
          <p:nvPr/>
        </p:nvSpPr>
        <p:spPr bwMode="auto">
          <a:xfrm>
            <a:off x="3346450" y="1700213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8057" name="AutoShape 126"/>
          <p:cNvSpPr>
            <a:spLocks noChangeArrowheads="1"/>
          </p:cNvSpPr>
          <p:nvPr/>
        </p:nvSpPr>
        <p:spPr bwMode="auto">
          <a:xfrm>
            <a:off x="4283075" y="1700213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8058" name="AutoShape 127"/>
          <p:cNvSpPr>
            <a:spLocks noChangeArrowheads="1"/>
          </p:cNvSpPr>
          <p:nvPr/>
        </p:nvSpPr>
        <p:spPr bwMode="auto">
          <a:xfrm>
            <a:off x="5219700" y="1700213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8059" name="AutoShape 128"/>
          <p:cNvSpPr>
            <a:spLocks noChangeArrowheads="1"/>
          </p:cNvSpPr>
          <p:nvPr/>
        </p:nvSpPr>
        <p:spPr bwMode="auto">
          <a:xfrm>
            <a:off x="6154738" y="1700213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8060" name="AutoShape 129"/>
          <p:cNvSpPr>
            <a:spLocks noChangeArrowheads="1"/>
          </p:cNvSpPr>
          <p:nvPr/>
        </p:nvSpPr>
        <p:spPr bwMode="auto">
          <a:xfrm>
            <a:off x="8027988" y="1700213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8061" name="AutoShape 130"/>
          <p:cNvSpPr>
            <a:spLocks noChangeArrowheads="1"/>
          </p:cNvSpPr>
          <p:nvPr/>
        </p:nvSpPr>
        <p:spPr bwMode="auto">
          <a:xfrm>
            <a:off x="3348038" y="414972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8062" name="AutoShape 131"/>
          <p:cNvSpPr>
            <a:spLocks noChangeArrowheads="1"/>
          </p:cNvSpPr>
          <p:nvPr/>
        </p:nvSpPr>
        <p:spPr bwMode="auto">
          <a:xfrm>
            <a:off x="4284663" y="414972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8063" name="AutoShape 132"/>
          <p:cNvSpPr>
            <a:spLocks noChangeArrowheads="1"/>
          </p:cNvSpPr>
          <p:nvPr/>
        </p:nvSpPr>
        <p:spPr bwMode="auto">
          <a:xfrm>
            <a:off x="5221288" y="414972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8064" name="AutoShape 133"/>
          <p:cNvSpPr>
            <a:spLocks noChangeArrowheads="1"/>
          </p:cNvSpPr>
          <p:nvPr/>
        </p:nvSpPr>
        <p:spPr bwMode="auto">
          <a:xfrm>
            <a:off x="6156325" y="414972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8065" name="AutoShape 134"/>
          <p:cNvSpPr>
            <a:spLocks noChangeArrowheads="1"/>
          </p:cNvSpPr>
          <p:nvPr/>
        </p:nvSpPr>
        <p:spPr bwMode="auto">
          <a:xfrm>
            <a:off x="8029575" y="414972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8066" name="AutoShape 135"/>
          <p:cNvSpPr>
            <a:spLocks noChangeArrowheads="1"/>
          </p:cNvSpPr>
          <p:nvPr/>
        </p:nvSpPr>
        <p:spPr bwMode="auto">
          <a:xfrm>
            <a:off x="3348038" y="292417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8067" name="AutoShape 136"/>
          <p:cNvSpPr>
            <a:spLocks noChangeArrowheads="1"/>
          </p:cNvSpPr>
          <p:nvPr/>
        </p:nvSpPr>
        <p:spPr bwMode="auto">
          <a:xfrm>
            <a:off x="5148263" y="292417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8068" name="AutoShape 137"/>
          <p:cNvSpPr>
            <a:spLocks noChangeArrowheads="1"/>
          </p:cNvSpPr>
          <p:nvPr/>
        </p:nvSpPr>
        <p:spPr bwMode="auto">
          <a:xfrm>
            <a:off x="6084888" y="292417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8069" name="AutoShape 138"/>
          <p:cNvSpPr>
            <a:spLocks noChangeArrowheads="1"/>
          </p:cNvSpPr>
          <p:nvPr/>
        </p:nvSpPr>
        <p:spPr bwMode="auto">
          <a:xfrm>
            <a:off x="7019925" y="292417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8070" name="AutoShape 139"/>
          <p:cNvSpPr>
            <a:spLocks noChangeArrowheads="1"/>
          </p:cNvSpPr>
          <p:nvPr/>
        </p:nvSpPr>
        <p:spPr bwMode="auto">
          <a:xfrm>
            <a:off x="8029575" y="2924175"/>
            <a:ext cx="504825" cy="504825"/>
          </a:xfrm>
          <a:custGeom>
            <a:avLst/>
            <a:gdLst>
              <a:gd name="T0" fmla="*/ 252413 w 21600"/>
              <a:gd name="T1" fmla="*/ 0 h 21600"/>
              <a:gd name="T2" fmla="*/ 73924 w 21600"/>
              <a:gd name="T3" fmla="*/ 73924 h 21600"/>
              <a:gd name="T4" fmla="*/ 0 w 21600"/>
              <a:gd name="T5" fmla="*/ 252413 h 21600"/>
              <a:gd name="T6" fmla="*/ 73924 w 21600"/>
              <a:gd name="T7" fmla="*/ 430901 h 21600"/>
              <a:gd name="T8" fmla="*/ 252413 w 21600"/>
              <a:gd name="T9" fmla="*/ 504825 h 21600"/>
              <a:gd name="T10" fmla="*/ 430901 w 21600"/>
              <a:gd name="T11" fmla="*/ 430901 h 21600"/>
              <a:gd name="T12" fmla="*/ 504825 w 21600"/>
              <a:gd name="T13" fmla="*/ 252413 h 21600"/>
              <a:gd name="T14" fmla="*/ 43090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857" y="10800"/>
                </a:moveTo>
                <a:cubicBezTo>
                  <a:pt x="2857" y="15187"/>
                  <a:pt x="6413" y="18743"/>
                  <a:pt x="10800" y="18743"/>
                </a:cubicBezTo>
                <a:cubicBezTo>
                  <a:pt x="15187" y="18743"/>
                  <a:pt x="18743" y="15187"/>
                  <a:pt x="18743" y="10800"/>
                </a:cubicBezTo>
                <a:cubicBezTo>
                  <a:pt x="18743" y="6413"/>
                  <a:pt x="15187" y="2857"/>
                  <a:pt x="10800" y="2857"/>
                </a:cubicBezTo>
                <a:cubicBezTo>
                  <a:pt x="6413" y="2857"/>
                  <a:pt x="2857" y="6413"/>
                  <a:pt x="28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78348" name="Text Box 140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  <p:sp>
        <p:nvSpPr>
          <p:cNvPr id="168078" name="Text Box 103"/>
          <p:cNvSpPr txBox="1">
            <a:spLocks noChangeArrowheads="1"/>
          </p:cNvSpPr>
          <p:nvPr/>
        </p:nvSpPr>
        <p:spPr bwMode="auto">
          <a:xfrm>
            <a:off x="566738" y="877888"/>
            <a:ext cx="31845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000" b="1">
                <a:latin typeface="Arial Unicode MS" pitchFamily="34" charset="-128"/>
              </a:rPr>
              <a:t>Диаграмма подключения</a:t>
            </a:r>
            <a:endParaRPr lang="en-US" altLang="ko-KR" sz="2000" b="1">
              <a:latin typeface="Arial Unicode MS" pitchFamily="34" charset="-128"/>
            </a:endParaRPr>
          </a:p>
        </p:txBody>
      </p:sp>
      <p:grpSp>
        <p:nvGrpSpPr>
          <p:cNvPr id="168079" name="Group 143"/>
          <p:cNvGrpSpPr>
            <a:grpSpLocks/>
          </p:cNvGrpSpPr>
          <p:nvPr/>
        </p:nvGrpSpPr>
        <p:grpSpPr bwMode="auto">
          <a:xfrm>
            <a:off x="4427538" y="3103563"/>
            <a:ext cx="352425" cy="104775"/>
            <a:chOff x="1173" y="2091"/>
            <a:chExt cx="222" cy="66"/>
          </a:xfrm>
        </p:grpSpPr>
        <p:sp>
          <p:nvSpPr>
            <p:cNvPr id="168080" name="Oval 144"/>
            <p:cNvSpPr>
              <a:spLocks noChangeArrowheads="1"/>
            </p:cNvSpPr>
            <p:nvPr/>
          </p:nvSpPr>
          <p:spPr bwMode="auto">
            <a:xfrm>
              <a:off x="1173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8081" name="Oval 145"/>
            <p:cNvSpPr>
              <a:spLocks noChangeArrowheads="1"/>
            </p:cNvSpPr>
            <p:nvPr/>
          </p:nvSpPr>
          <p:spPr bwMode="auto">
            <a:xfrm>
              <a:off x="1254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8082" name="Oval 146"/>
            <p:cNvSpPr>
              <a:spLocks noChangeArrowheads="1"/>
            </p:cNvSpPr>
            <p:nvPr/>
          </p:nvSpPr>
          <p:spPr bwMode="auto">
            <a:xfrm>
              <a:off x="1332" y="2094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68083" name="Group 147"/>
          <p:cNvGrpSpPr>
            <a:grpSpLocks/>
          </p:cNvGrpSpPr>
          <p:nvPr/>
        </p:nvGrpSpPr>
        <p:grpSpPr bwMode="auto">
          <a:xfrm>
            <a:off x="7119938" y="1770063"/>
            <a:ext cx="352425" cy="104775"/>
            <a:chOff x="1173" y="2091"/>
            <a:chExt cx="222" cy="66"/>
          </a:xfrm>
        </p:grpSpPr>
        <p:sp>
          <p:nvSpPr>
            <p:cNvPr id="168084" name="Oval 148"/>
            <p:cNvSpPr>
              <a:spLocks noChangeArrowheads="1"/>
            </p:cNvSpPr>
            <p:nvPr/>
          </p:nvSpPr>
          <p:spPr bwMode="auto">
            <a:xfrm>
              <a:off x="1173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8085" name="Oval 149"/>
            <p:cNvSpPr>
              <a:spLocks noChangeArrowheads="1"/>
            </p:cNvSpPr>
            <p:nvPr/>
          </p:nvSpPr>
          <p:spPr bwMode="auto">
            <a:xfrm>
              <a:off x="1254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8086" name="Oval 150"/>
            <p:cNvSpPr>
              <a:spLocks noChangeArrowheads="1"/>
            </p:cNvSpPr>
            <p:nvPr/>
          </p:nvSpPr>
          <p:spPr bwMode="auto">
            <a:xfrm>
              <a:off x="1332" y="2094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68087" name="Group 151"/>
          <p:cNvGrpSpPr>
            <a:grpSpLocks/>
          </p:cNvGrpSpPr>
          <p:nvPr/>
        </p:nvGrpSpPr>
        <p:grpSpPr bwMode="auto">
          <a:xfrm>
            <a:off x="7107238" y="4297363"/>
            <a:ext cx="352425" cy="104775"/>
            <a:chOff x="1173" y="2091"/>
            <a:chExt cx="222" cy="66"/>
          </a:xfrm>
        </p:grpSpPr>
        <p:sp>
          <p:nvSpPr>
            <p:cNvPr id="168088" name="Oval 152"/>
            <p:cNvSpPr>
              <a:spLocks noChangeArrowheads="1"/>
            </p:cNvSpPr>
            <p:nvPr/>
          </p:nvSpPr>
          <p:spPr bwMode="auto">
            <a:xfrm>
              <a:off x="1173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8089" name="Oval 153"/>
            <p:cNvSpPr>
              <a:spLocks noChangeArrowheads="1"/>
            </p:cNvSpPr>
            <p:nvPr/>
          </p:nvSpPr>
          <p:spPr bwMode="auto">
            <a:xfrm>
              <a:off x="1254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8090" name="Oval 154"/>
            <p:cNvSpPr>
              <a:spLocks noChangeArrowheads="1"/>
            </p:cNvSpPr>
            <p:nvPr/>
          </p:nvSpPr>
          <p:spPr bwMode="auto">
            <a:xfrm>
              <a:off x="1332" y="2094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68091" name="Group 155"/>
          <p:cNvGrpSpPr>
            <a:grpSpLocks/>
          </p:cNvGrpSpPr>
          <p:nvPr/>
        </p:nvGrpSpPr>
        <p:grpSpPr bwMode="auto">
          <a:xfrm rot="5400000">
            <a:off x="2827338" y="3662363"/>
            <a:ext cx="352425" cy="104775"/>
            <a:chOff x="1173" y="2091"/>
            <a:chExt cx="222" cy="66"/>
          </a:xfrm>
        </p:grpSpPr>
        <p:sp>
          <p:nvSpPr>
            <p:cNvPr id="168092" name="Oval 156"/>
            <p:cNvSpPr>
              <a:spLocks noChangeArrowheads="1"/>
            </p:cNvSpPr>
            <p:nvPr/>
          </p:nvSpPr>
          <p:spPr bwMode="auto">
            <a:xfrm>
              <a:off x="1173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8093" name="Oval 157"/>
            <p:cNvSpPr>
              <a:spLocks noChangeArrowheads="1"/>
            </p:cNvSpPr>
            <p:nvPr/>
          </p:nvSpPr>
          <p:spPr bwMode="auto">
            <a:xfrm>
              <a:off x="1254" y="209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8094" name="Oval 158"/>
            <p:cNvSpPr>
              <a:spLocks noChangeArrowheads="1"/>
            </p:cNvSpPr>
            <p:nvPr/>
          </p:nvSpPr>
          <p:spPr bwMode="auto">
            <a:xfrm>
              <a:off x="1332" y="2094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68095" name="AutoShape 107"/>
          <p:cNvSpPr>
            <a:spLocks noChangeArrowheads="1"/>
          </p:cNvSpPr>
          <p:nvPr/>
        </p:nvSpPr>
        <p:spPr bwMode="auto">
          <a:xfrm>
            <a:off x="4725988" y="1265238"/>
            <a:ext cx="2595562" cy="363537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latinLnBrk="0"/>
            <a:r>
              <a:rPr kumimoji="0" lang="ru-RU" altLang="ko-KR" sz="1600" b="1">
                <a:latin typeface="Arial Unicode MS" pitchFamily="34" charset="-128"/>
              </a:rPr>
              <a:t>До</a:t>
            </a:r>
            <a:r>
              <a:rPr kumimoji="0" lang="en-US" altLang="ko-KR" sz="1600" b="1">
                <a:latin typeface="Arial Unicode MS" pitchFamily="34" charset="-128"/>
              </a:rPr>
              <a:t> 64 </a:t>
            </a:r>
            <a:r>
              <a:rPr kumimoji="0" lang="ru-RU" altLang="ko-KR" sz="1600" b="1">
                <a:latin typeface="Arial Unicode MS" pitchFamily="34" charset="-128"/>
              </a:rPr>
              <a:t>внутренних блоков</a:t>
            </a:r>
            <a:endParaRPr kumimoji="0" lang="en-US" altLang="ko-KR" sz="1600" b="1"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Main화면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4148138"/>
            <a:ext cx="367347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3" name="Picture 3" descr="DMS_CAUR_IM 선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4125913"/>
            <a:ext cx="3671887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615950" y="877888"/>
            <a:ext cx="67056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000" b="1">
                <a:latin typeface="Arial Unicode MS" pitchFamily="34" charset="-128"/>
              </a:rPr>
              <a:t>Опрос системы с центральными пультами управления</a:t>
            </a:r>
            <a:endParaRPr lang="en-US" altLang="ko-KR" sz="2000" b="1">
              <a:latin typeface="Arial Unicode MS" pitchFamily="34" charset="-128"/>
              <a:cs typeface="Times New Roman" pitchFamily="18" charset="0"/>
            </a:endParaRPr>
          </a:p>
        </p:txBody>
      </p:sp>
      <p:pic>
        <p:nvPicPr>
          <p:cNvPr id="168966" name="Picture 6" descr="Main화면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417638"/>
            <a:ext cx="367347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7" name="Rectangle 7"/>
          <p:cNvSpPr>
            <a:spLocks noChangeArrowheads="1"/>
          </p:cNvSpPr>
          <p:nvPr/>
        </p:nvSpPr>
        <p:spPr bwMode="auto">
          <a:xfrm>
            <a:off x="2843213" y="2420938"/>
            <a:ext cx="433387" cy="503237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68968" name="Picture 8" descr="트래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8250" y="4456113"/>
            <a:ext cx="24765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9" name="Picture 9" descr="Main화면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1412875"/>
            <a:ext cx="36734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70" name="Rectangle 10"/>
          <p:cNvSpPr>
            <a:spLocks noChangeArrowheads="1"/>
          </p:cNvSpPr>
          <p:nvPr/>
        </p:nvSpPr>
        <p:spPr bwMode="auto">
          <a:xfrm>
            <a:off x="1763713" y="5084763"/>
            <a:ext cx="647700" cy="360362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8971" name="Rectangle 11"/>
          <p:cNvSpPr>
            <a:spLocks noChangeArrowheads="1"/>
          </p:cNvSpPr>
          <p:nvPr/>
        </p:nvSpPr>
        <p:spPr bwMode="auto">
          <a:xfrm>
            <a:off x="5580063" y="2420938"/>
            <a:ext cx="433387" cy="503237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8972" name="Rectangle 12"/>
          <p:cNvSpPr>
            <a:spLocks noChangeArrowheads="1"/>
          </p:cNvSpPr>
          <p:nvPr/>
        </p:nvSpPr>
        <p:spPr bwMode="auto">
          <a:xfrm>
            <a:off x="5892800" y="5233988"/>
            <a:ext cx="457200" cy="234950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68973" name="Oval 13"/>
          <p:cNvSpPr>
            <a:spLocks noChangeArrowheads="1"/>
          </p:cNvSpPr>
          <p:nvPr/>
        </p:nvSpPr>
        <p:spPr bwMode="auto">
          <a:xfrm>
            <a:off x="2887663" y="1989138"/>
            <a:ext cx="358775" cy="360362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800" b="1">
                <a:latin typeface="Arial Unicode MS" pitchFamily="34" charset="-128"/>
              </a:rPr>
              <a:t>1</a:t>
            </a:r>
          </a:p>
        </p:txBody>
      </p:sp>
      <p:sp>
        <p:nvSpPr>
          <p:cNvPr id="168974" name="Oval 14"/>
          <p:cNvSpPr>
            <a:spLocks noChangeArrowheads="1"/>
          </p:cNvSpPr>
          <p:nvPr/>
        </p:nvSpPr>
        <p:spPr bwMode="auto">
          <a:xfrm>
            <a:off x="1331913" y="5084763"/>
            <a:ext cx="358775" cy="360362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800" b="1">
                <a:latin typeface="Arial Unicode MS" pitchFamily="34" charset="-128"/>
              </a:rPr>
              <a:t>2</a:t>
            </a:r>
          </a:p>
        </p:txBody>
      </p:sp>
      <p:sp>
        <p:nvSpPr>
          <p:cNvPr id="168975" name="Oval 15"/>
          <p:cNvSpPr>
            <a:spLocks noChangeArrowheads="1"/>
          </p:cNvSpPr>
          <p:nvPr/>
        </p:nvSpPr>
        <p:spPr bwMode="auto">
          <a:xfrm>
            <a:off x="5622925" y="1989138"/>
            <a:ext cx="358775" cy="360362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800" b="1">
                <a:latin typeface="Arial Unicode MS" pitchFamily="34" charset="-128"/>
              </a:rPr>
              <a:t>3</a:t>
            </a:r>
          </a:p>
        </p:txBody>
      </p:sp>
      <p:sp>
        <p:nvSpPr>
          <p:cNvPr id="168976" name="Oval 16"/>
          <p:cNvSpPr>
            <a:spLocks noChangeArrowheads="1"/>
          </p:cNvSpPr>
          <p:nvPr/>
        </p:nvSpPr>
        <p:spPr bwMode="auto">
          <a:xfrm>
            <a:off x="5932488" y="4824413"/>
            <a:ext cx="358775" cy="360362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800" b="1">
                <a:latin typeface="Arial Unicode MS" pitchFamily="34" charset="-128"/>
              </a:rPr>
              <a:t>4</a:t>
            </a:r>
          </a:p>
        </p:txBody>
      </p:sp>
      <p:sp>
        <p:nvSpPr>
          <p:cNvPr id="168977" name="AutoShape 17"/>
          <p:cNvSpPr>
            <a:spLocks noChangeArrowheads="1"/>
          </p:cNvSpPr>
          <p:nvPr/>
        </p:nvSpPr>
        <p:spPr bwMode="auto">
          <a:xfrm>
            <a:off x="1770063" y="3573463"/>
            <a:ext cx="2549525" cy="327025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ru-RU" altLang="ko-KR" b="1">
                <a:solidFill>
                  <a:srgbClr val="000099"/>
                </a:solidFill>
                <a:latin typeface="Arial Unicode MS" pitchFamily="34" charset="-128"/>
              </a:rPr>
              <a:t>Нажать</a:t>
            </a:r>
            <a:r>
              <a:rPr kumimoji="0" lang="en-US" altLang="ko-KR" b="1">
                <a:latin typeface="Arial Unicode MS" pitchFamily="34" charset="-128"/>
              </a:rPr>
              <a:t> System management</a:t>
            </a:r>
          </a:p>
        </p:txBody>
      </p:sp>
      <p:sp>
        <p:nvSpPr>
          <p:cNvPr id="168978" name="AutoShape 18"/>
          <p:cNvSpPr>
            <a:spLocks noChangeArrowheads="1"/>
          </p:cNvSpPr>
          <p:nvPr/>
        </p:nvSpPr>
        <p:spPr bwMode="auto">
          <a:xfrm>
            <a:off x="558800" y="6308725"/>
            <a:ext cx="3762375" cy="327025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ru-RU" altLang="ko-KR" b="1">
                <a:solidFill>
                  <a:srgbClr val="000099"/>
                </a:solidFill>
                <a:latin typeface="Arial Unicode MS" pitchFamily="34" charset="-128"/>
              </a:rPr>
              <a:t>Выбрать</a:t>
            </a:r>
            <a:r>
              <a:rPr kumimoji="0" lang="en-US" altLang="ko-KR" b="1">
                <a:latin typeface="Arial Unicode MS" pitchFamily="34" charset="-128"/>
              </a:rPr>
              <a:t> Centralized controller &amp; Transmitter</a:t>
            </a:r>
          </a:p>
        </p:txBody>
      </p:sp>
      <p:sp>
        <p:nvSpPr>
          <p:cNvPr id="168979" name="AutoShape 19"/>
          <p:cNvSpPr>
            <a:spLocks noChangeArrowheads="1"/>
          </p:cNvSpPr>
          <p:nvPr/>
        </p:nvSpPr>
        <p:spPr bwMode="auto">
          <a:xfrm>
            <a:off x="5483225" y="3573463"/>
            <a:ext cx="1554163" cy="327025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ru-RU" altLang="ko-KR" b="1">
                <a:solidFill>
                  <a:srgbClr val="000099"/>
                </a:solidFill>
                <a:latin typeface="Arial Unicode MS" pitchFamily="34" charset="-128"/>
              </a:rPr>
              <a:t>Нажать</a:t>
            </a:r>
            <a:r>
              <a:rPr kumimoji="0" lang="en-US" altLang="ko-KR" b="1">
                <a:latin typeface="Arial Unicode MS" pitchFamily="34" charset="-128"/>
              </a:rPr>
              <a:t> Tracking</a:t>
            </a:r>
          </a:p>
        </p:txBody>
      </p:sp>
      <p:sp>
        <p:nvSpPr>
          <p:cNvPr id="168980" name="AutoShape 20"/>
          <p:cNvSpPr>
            <a:spLocks noChangeArrowheads="1"/>
          </p:cNvSpPr>
          <p:nvPr/>
        </p:nvSpPr>
        <p:spPr bwMode="auto">
          <a:xfrm>
            <a:off x="5221288" y="6308725"/>
            <a:ext cx="2649537" cy="327025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ru-RU" altLang="ko-KR" b="1">
                <a:solidFill>
                  <a:srgbClr val="000099"/>
                </a:solidFill>
                <a:latin typeface="Arial Unicode MS" pitchFamily="34" charset="-128"/>
              </a:rPr>
              <a:t>Выбрать</a:t>
            </a:r>
            <a:r>
              <a:rPr kumimoji="0" lang="en-US" altLang="ko-KR" b="1">
                <a:latin typeface="Arial Unicode MS" pitchFamily="34" charset="-128"/>
              </a:rPr>
              <a:t> Centralized controller</a:t>
            </a:r>
          </a:p>
        </p:txBody>
      </p:sp>
      <p:sp>
        <p:nvSpPr>
          <p:cNvPr id="480277" name="Text Box 21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Picture 4" descr="DMS 전체 PCB1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3251200" y="1557338"/>
            <a:ext cx="2789238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9" name="Picture 5" descr="MCM-A202 뒷면사진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7050" y="3760788"/>
            <a:ext cx="1598613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90" name="Line 6"/>
          <p:cNvSpPr>
            <a:spLocks noChangeShapeType="1"/>
          </p:cNvSpPr>
          <p:nvPr/>
        </p:nvSpPr>
        <p:spPr bwMode="auto">
          <a:xfrm flipV="1">
            <a:off x="7235825" y="5056188"/>
            <a:ext cx="0" cy="6492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69991" name="Group 7"/>
          <p:cNvGrpSpPr>
            <a:grpSpLocks noChangeAspect="1"/>
          </p:cNvGrpSpPr>
          <p:nvPr/>
        </p:nvGrpSpPr>
        <p:grpSpPr bwMode="auto">
          <a:xfrm>
            <a:off x="7177088" y="4895850"/>
            <a:ext cx="112712" cy="190500"/>
            <a:chOff x="2562" y="2387"/>
            <a:chExt cx="181" cy="299"/>
          </a:xfrm>
        </p:grpSpPr>
        <p:sp>
          <p:nvSpPr>
            <p:cNvPr id="170061" name="Rectangle 8"/>
            <p:cNvSpPr>
              <a:spLocks noChangeAspect="1" noChangeArrowheads="1"/>
            </p:cNvSpPr>
            <p:nvPr/>
          </p:nvSpPr>
          <p:spPr bwMode="auto">
            <a:xfrm>
              <a:off x="2608" y="2550"/>
              <a:ext cx="91" cy="136"/>
            </a:xfrm>
            <a:prstGeom prst="rect">
              <a:avLst/>
            </a:prstGeom>
            <a:solidFill>
              <a:srgbClr val="0000FF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grpSp>
          <p:nvGrpSpPr>
            <p:cNvPr id="170062" name="Group 9"/>
            <p:cNvGrpSpPr>
              <a:grpSpLocks noChangeAspect="1"/>
            </p:cNvGrpSpPr>
            <p:nvPr/>
          </p:nvGrpSpPr>
          <p:grpSpPr bwMode="auto">
            <a:xfrm>
              <a:off x="2562" y="2387"/>
              <a:ext cx="181" cy="182"/>
              <a:chOff x="2336" y="2296"/>
              <a:chExt cx="226" cy="227"/>
            </a:xfrm>
          </p:grpSpPr>
          <p:sp>
            <p:nvSpPr>
              <p:cNvPr id="170063" name="Oval 10"/>
              <p:cNvSpPr>
                <a:spLocks noChangeAspect="1" noChangeArrowheads="1"/>
              </p:cNvSpPr>
              <p:nvPr/>
            </p:nvSpPr>
            <p:spPr bwMode="auto">
              <a:xfrm>
                <a:off x="2336" y="2296"/>
                <a:ext cx="226" cy="227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latinLnBrk="0"/>
                <a:r>
                  <a:rPr kumimoji="0" lang="en-US" altLang="ko-KR" sz="1200" b="1">
                    <a:latin typeface="Arial Unicode MS" pitchFamily="34" charset="-128"/>
                  </a:rPr>
                  <a:t>`</a:t>
                </a:r>
              </a:p>
            </p:txBody>
          </p:sp>
          <p:sp>
            <p:nvSpPr>
              <p:cNvPr id="170064" name="Oval 11"/>
              <p:cNvSpPr>
                <a:spLocks noChangeAspect="1" noChangeArrowheads="1"/>
              </p:cNvSpPr>
              <p:nvPr/>
            </p:nvSpPr>
            <p:spPr bwMode="auto">
              <a:xfrm>
                <a:off x="2381" y="2341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</p:grpSp>
      </p:grpSp>
      <p:grpSp>
        <p:nvGrpSpPr>
          <p:cNvPr id="169992" name="Group 12"/>
          <p:cNvGrpSpPr>
            <a:grpSpLocks noChangeAspect="1"/>
          </p:cNvGrpSpPr>
          <p:nvPr/>
        </p:nvGrpSpPr>
        <p:grpSpPr bwMode="auto">
          <a:xfrm>
            <a:off x="7304088" y="4897438"/>
            <a:ext cx="112712" cy="190500"/>
            <a:chOff x="2562" y="2387"/>
            <a:chExt cx="181" cy="299"/>
          </a:xfrm>
        </p:grpSpPr>
        <p:sp>
          <p:nvSpPr>
            <p:cNvPr id="170057" name="Rectangle 13"/>
            <p:cNvSpPr>
              <a:spLocks noChangeAspect="1" noChangeArrowheads="1"/>
            </p:cNvSpPr>
            <p:nvPr/>
          </p:nvSpPr>
          <p:spPr bwMode="auto">
            <a:xfrm>
              <a:off x="2608" y="2550"/>
              <a:ext cx="91" cy="136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grpSp>
          <p:nvGrpSpPr>
            <p:cNvPr id="170058" name="Group 14"/>
            <p:cNvGrpSpPr>
              <a:grpSpLocks noChangeAspect="1"/>
            </p:cNvGrpSpPr>
            <p:nvPr/>
          </p:nvGrpSpPr>
          <p:grpSpPr bwMode="auto">
            <a:xfrm>
              <a:off x="2562" y="2387"/>
              <a:ext cx="181" cy="182"/>
              <a:chOff x="2336" y="2296"/>
              <a:chExt cx="226" cy="227"/>
            </a:xfrm>
          </p:grpSpPr>
          <p:sp>
            <p:nvSpPr>
              <p:cNvPr id="170059" name="Oval 15"/>
              <p:cNvSpPr>
                <a:spLocks noChangeAspect="1" noChangeArrowheads="1"/>
              </p:cNvSpPr>
              <p:nvPr/>
            </p:nvSpPr>
            <p:spPr bwMode="auto">
              <a:xfrm>
                <a:off x="2336" y="2296"/>
                <a:ext cx="226" cy="227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latinLnBrk="0"/>
                <a:r>
                  <a:rPr kumimoji="0" lang="en-US" altLang="ko-KR" sz="1200" b="1">
                    <a:latin typeface="Arial Unicode MS" pitchFamily="34" charset="-128"/>
                  </a:rPr>
                  <a:t>`</a:t>
                </a:r>
              </a:p>
            </p:txBody>
          </p:sp>
          <p:sp>
            <p:nvSpPr>
              <p:cNvPr id="170060" name="Oval 16"/>
              <p:cNvSpPr>
                <a:spLocks noChangeAspect="1" noChangeArrowheads="1"/>
              </p:cNvSpPr>
              <p:nvPr/>
            </p:nvSpPr>
            <p:spPr bwMode="auto">
              <a:xfrm>
                <a:off x="2381" y="2341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</p:grpSp>
      </p:grpSp>
      <p:sp>
        <p:nvSpPr>
          <p:cNvPr id="169993" name="Line 17"/>
          <p:cNvSpPr>
            <a:spLocks noChangeShapeType="1"/>
          </p:cNvSpPr>
          <p:nvPr/>
        </p:nvSpPr>
        <p:spPr bwMode="auto">
          <a:xfrm flipV="1">
            <a:off x="7361238" y="5056188"/>
            <a:ext cx="0" cy="6492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9994" name="Picture 18" descr="MCM-A202 뒷면사진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7050" y="1601788"/>
            <a:ext cx="1598613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95" name="AutoShape 19"/>
          <p:cNvSpPr>
            <a:spLocks noChangeArrowheads="1"/>
          </p:cNvSpPr>
          <p:nvPr/>
        </p:nvSpPr>
        <p:spPr bwMode="auto">
          <a:xfrm>
            <a:off x="8362950" y="2500313"/>
            <a:ext cx="722313" cy="274637"/>
          </a:xfrm>
          <a:prstGeom prst="bevel">
            <a:avLst>
              <a:gd name="adj" fmla="val 4847"/>
            </a:avLst>
          </a:prstGeom>
          <a:solidFill>
            <a:srgbClr val="FF00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b="1">
                <a:solidFill>
                  <a:schemeClr val="bg1"/>
                </a:solidFill>
                <a:latin typeface="Arial Unicode MS" pitchFamily="34" charset="-128"/>
              </a:rPr>
              <a:t>220VAC</a:t>
            </a:r>
          </a:p>
        </p:txBody>
      </p:sp>
      <p:sp>
        <p:nvSpPr>
          <p:cNvPr id="169996" name="Line 20"/>
          <p:cNvSpPr>
            <a:spLocks noChangeShapeType="1"/>
          </p:cNvSpPr>
          <p:nvPr/>
        </p:nvSpPr>
        <p:spPr bwMode="auto">
          <a:xfrm flipV="1">
            <a:off x="7235825" y="2897188"/>
            <a:ext cx="0" cy="730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69997" name="Group 21"/>
          <p:cNvGrpSpPr>
            <a:grpSpLocks noChangeAspect="1"/>
          </p:cNvGrpSpPr>
          <p:nvPr/>
        </p:nvGrpSpPr>
        <p:grpSpPr bwMode="auto">
          <a:xfrm>
            <a:off x="7177088" y="2736850"/>
            <a:ext cx="112712" cy="190500"/>
            <a:chOff x="2562" y="2387"/>
            <a:chExt cx="181" cy="299"/>
          </a:xfrm>
        </p:grpSpPr>
        <p:sp>
          <p:nvSpPr>
            <p:cNvPr id="170053" name="Rectangle 22"/>
            <p:cNvSpPr>
              <a:spLocks noChangeAspect="1" noChangeArrowheads="1"/>
            </p:cNvSpPr>
            <p:nvPr/>
          </p:nvSpPr>
          <p:spPr bwMode="auto">
            <a:xfrm>
              <a:off x="2608" y="2550"/>
              <a:ext cx="91" cy="136"/>
            </a:xfrm>
            <a:prstGeom prst="rect">
              <a:avLst/>
            </a:prstGeom>
            <a:solidFill>
              <a:srgbClr val="0000FF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grpSp>
          <p:nvGrpSpPr>
            <p:cNvPr id="170054" name="Group 23"/>
            <p:cNvGrpSpPr>
              <a:grpSpLocks noChangeAspect="1"/>
            </p:cNvGrpSpPr>
            <p:nvPr/>
          </p:nvGrpSpPr>
          <p:grpSpPr bwMode="auto">
            <a:xfrm>
              <a:off x="2562" y="2387"/>
              <a:ext cx="181" cy="182"/>
              <a:chOff x="2336" y="2296"/>
              <a:chExt cx="226" cy="227"/>
            </a:xfrm>
          </p:grpSpPr>
          <p:sp>
            <p:nvSpPr>
              <p:cNvPr id="170055" name="Oval 24"/>
              <p:cNvSpPr>
                <a:spLocks noChangeAspect="1" noChangeArrowheads="1"/>
              </p:cNvSpPr>
              <p:nvPr/>
            </p:nvSpPr>
            <p:spPr bwMode="auto">
              <a:xfrm>
                <a:off x="2336" y="2296"/>
                <a:ext cx="226" cy="227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latinLnBrk="0"/>
                <a:r>
                  <a:rPr kumimoji="0" lang="en-US" altLang="ko-KR" sz="1200" b="1">
                    <a:latin typeface="Arial Unicode MS" pitchFamily="34" charset="-128"/>
                  </a:rPr>
                  <a:t>`</a:t>
                </a:r>
              </a:p>
            </p:txBody>
          </p:sp>
          <p:sp>
            <p:nvSpPr>
              <p:cNvPr id="170056" name="Oval 25"/>
              <p:cNvSpPr>
                <a:spLocks noChangeAspect="1" noChangeArrowheads="1"/>
              </p:cNvSpPr>
              <p:nvPr/>
            </p:nvSpPr>
            <p:spPr bwMode="auto">
              <a:xfrm>
                <a:off x="2381" y="2341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</p:grpSp>
      </p:grpSp>
      <p:sp>
        <p:nvSpPr>
          <p:cNvPr id="169998" name="AutoShape 26"/>
          <p:cNvSpPr>
            <a:spLocks noChangeArrowheads="1"/>
          </p:cNvSpPr>
          <p:nvPr/>
        </p:nvSpPr>
        <p:spPr bwMode="auto">
          <a:xfrm rot="-5400000">
            <a:off x="7058025" y="2427288"/>
            <a:ext cx="361950" cy="260350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en-US" altLang="ko-KR" sz="1000" b="1">
                <a:latin typeface="Arial Unicode MS" pitchFamily="34" charset="-128"/>
              </a:rPr>
              <a:t>C2</a:t>
            </a:r>
          </a:p>
        </p:txBody>
      </p:sp>
      <p:sp>
        <p:nvSpPr>
          <p:cNvPr id="169999" name="AutoShape 27"/>
          <p:cNvSpPr>
            <a:spLocks noChangeArrowheads="1"/>
          </p:cNvSpPr>
          <p:nvPr/>
        </p:nvSpPr>
        <p:spPr bwMode="auto">
          <a:xfrm rot="-5400000">
            <a:off x="7185025" y="2427288"/>
            <a:ext cx="361950" cy="260350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en-US" altLang="ko-KR" sz="1000" b="1">
                <a:latin typeface="Arial Unicode MS" pitchFamily="34" charset="-128"/>
              </a:rPr>
              <a:t>C1</a:t>
            </a:r>
          </a:p>
        </p:txBody>
      </p:sp>
      <p:sp>
        <p:nvSpPr>
          <p:cNvPr id="170000" name="AutoShape 28"/>
          <p:cNvSpPr>
            <a:spLocks noChangeArrowheads="1"/>
          </p:cNvSpPr>
          <p:nvPr/>
        </p:nvSpPr>
        <p:spPr bwMode="auto">
          <a:xfrm rot="-5400000">
            <a:off x="7297738" y="2427288"/>
            <a:ext cx="361950" cy="260350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en-US" altLang="ko-KR" sz="1000" b="1">
                <a:latin typeface="Arial Unicode MS" pitchFamily="34" charset="-128"/>
              </a:rPr>
              <a:t>R2</a:t>
            </a:r>
          </a:p>
        </p:txBody>
      </p:sp>
      <p:sp>
        <p:nvSpPr>
          <p:cNvPr id="170001" name="AutoShape 29"/>
          <p:cNvSpPr>
            <a:spLocks noChangeArrowheads="1"/>
          </p:cNvSpPr>
          <p:nvPr/>
        </p:nvSpPr>
        <p:spPr bwMode="auto">
          <a:xfrm rot="-5400000">
            <a:off x="7416800" y="2419350"/>
            <a:ext cx="361950" cy="260350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en-US" altLang="ko-KR" sz="1000" b="1">
                <a:latin typeface="Arial Unicode MS" pitchFamily="34" charset="-128"/>
              </a:rPr>
              <a:t>R1</a:t>
            </a:r>
          </a:p>
        </p:txBody>
      </p:sp>
      <p:grpSp>
        <p:nvGrpSpPr>
          <p:cNvPr id="170002" name="Group 30"/>
          <p:cNvGrpSpPr>
            <a:grpSpLocks noChangeAspect="1"/>
          </p:cNvGrpSpPr>
          <p:nvPr/>
        </p:nvGrpSpPr>
        <p:grpSpPr bwMode="auto">
          <a:xfrm>
            <a:off x="7304088" y="2738438"/>
            <a:ext cx="112712" cy="190500"/>
            <a:chOff x="2562" y="2387"/>
            <a:chExt cx="181" cy="299"/>
          </a:xfrm>
        </p:grpSpPr>
        <p:sp>
          <p:nvSpPr>
            <p:cNvPr id="170049" name="Rectangle 31"/>
            <p:cNvSpPr>
              <a:spLocks noChangeAspect="1" noChangeArrowheads="1"/>
            </p:cNvSpPr>
            <p:nvPr/>
          </p:nvSpPr>
          <p:spPr bwMode="auto">
            <a:xfrm>
              <a:off x="2608" y="2550"/>
              <a:ext cx="91" cy="136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grpSp>
          <p:nvGrpSpPr>
            <p:cNvPr id="170050" name="Group 32"/>
            <p:cNvGrpSpPr>
              <a:grpSpLocks noChangeAspect="1"/>
            </p:cNvGrpSpPr>
            <p:nvPr/>
          </p:nvGrpSpPr>
          <p:grpSpPr bwMode="auto">
            <a:xfrm>
              <a:off x="2562" y="2387"/>
              <a:ext cx="181" cy="182"/>
              <a:chOff x="2336" y="2296"/>
              <a:chExt cx="226" cy="227"/>
            </a:xfrm>
          </p:grpSpPr>
          <p:sp>
            <p:nvSpPr>
              <p:cNvPr id="170051" name="Oval 33"/>
              <p:cNvSpPr>
                <a:spLocks noChangeAspect="1" noChangeArrowheads="1"/>
              </p:cNvSpPr>
              <p:nvPr/>
            </p:nvSpPr>
            <p:spPr bwMode="auto">
              <a:xfrm>
                <a:off x="2336" y="2296"/>
                <a:ext cx="226" cy="227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latinLnBrk="0"/>
                <a:r>
                  <a:rPr kumimoji="0" lang="en-US" altLang="ko-KR" sz="1200" b="1">
                    <a:latin typeface="Arial Unicode MS" pitchFamily="34" charset="-128"/>
                  </a:rPr>
                  <a:t>`</a:t>
                </a:r>
              </a:p>
            </p:txBody>
          </p:sp>
          <p:sp>
            <p:nvSpPr>
              <p:cNvPr id="170052" name="Oval 34"/>
              <p:cNvSpPr>
                <a:spLocks noChangeAspect="1" noChangeArrowheads="1"/>
              </p:cNvSpPr>
              <p:nvPr/>
            </p:nvSpPr>
            <p:spPr bwMode="auto">
              <a:xfrm>
                <a:off x="2381" y="2341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</p:grpSp>
      </p:grpSp>
      <p:sp>
        <p:nvSpPr>
          <p:cNvPr id="170003" name="Line 35"/>
          <p:cNvSpPr>
            <a:spLocks noChangeShapeType="1"/>
          </p:cNvSpPr>
          <p:nvPr/>
        </p:nvSpPr>
        <p:spPr bwMode="auto">
          <a:xfrm>
            <a:off x="7235825" y="2970213"/>
            <a:ext cx="3175" cy="19431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0004" name="Line 36"/>
          <p:cNvSpPr>
            <a:spLocks noChangeShapeType="1"/>
          </p:cNvSpPr>
          <p:nvPr/>
        </p:nvSpPr>
        <p:spPr bwMode="auto">
          <a:xfrm flipV="1">
            <a:off x="7164388" y="2970213"/>
            <a:ext cx="71437" cy="7143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0005" name="Line 37"/>
          <p:cNvSpPr>
            <a:spLocks noChangeShapeType="1"/>
          </p:cNvSpPr>
          <p:nvPr/>
        </p:nvSpPr>
        <p:spPr bwMode="auto">
          <a:xfrm flipV="1">
            <a:off x="7361238" y="2897188"/>
            <a:ext cx="0" cy="1714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0006" name="Line 38"/>
          <p:cNvSpPr>
            <a:spLocks noChangeShapeType="1"/>
          </p:cNvSpPr>
          <p:nvPr/>
        </p:nvSpPr>
        <p:spPr bwMode="auto">
          <a:xfrm>
            <a:off x="7361238" y="2970213"/>
            <a:ext cx="3175" cy="19431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0007" name="Line 39"/>
          <p:cNvSpPr>
            <a:spLocks noChangeShapeType="1"/>
          </p:cNvSpPr>
          <p:nvPr/>
        </p:nvSpPr>
        <p:spPr bwMode="auto">
          <a:xfrm flipV="1">
            <a:off x="7235825" y="5705475"/>
            <a:ext cx="0" cy="649288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0008" name="Line 40"/>
          <p:cNvSpPr>
            <a:spLocks noChangeShapeType="1"/>
          </p:cNvSpPr>
          <p:nvPr/>
        </p:nvSpPr>
        <p:spPr bwMode="auto">
          <a:xfrm flipV="1">
            <a:off x="7361238" y="5705475"/>
            <a:ext cx="0" cy="649288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0009" name="AutoShape 41"/>
          <p:cNvSpPr>
            <a:spLocks noChangeArrowheads="1"/>
          </p:cNvSpPr>
          <p:nvPr/>
        </p:nvSpPr>
        <p:spPr bwMode="auto">
          <a:xfrm rot="-5400000">
            <a:off x="7058025" y="4586288"/>
            <a:ext cx="361950" cy="260350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en-US" altLang="ko-KR" sz="1000" b="1">
                <a:latin typeface="Arial Unicode MS" pitchFamily="34" charset="-128"/>
              </a:rPr>
              <a:t>C2</a:t>
            </a:r>
          </a:p>
        </p:txBody>
      </p:sp>
      <p:sp>
        <p:nvSpPr>
          <p:cNvPr id="170010" name="AutoShape 42"/>
          <p:cNvSpPr>
            <a:spLocks noChangeArrowheads="1"/>
          </p:cNvSpPr>
          <p:nvPr/>
        </p:nvSpPr>
        <p:spPr bwMode="auto">
          <a:xfrm rot="-5400000">
            <a:off x="7185025" y="4586288"/>
            <a:ext cx="361950" cy="260350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en-US" altLang="ko-KR" sz="1000" b="1">
                <a:latin typeface="Arial Unicode MS" pitchFamily="34" charset="-128"/>
              </a:rPr>
              <a:t>C1</a:t>
            </a:r>
          </a:p>
        </p:txBody>
      </p:sp>
      <p:sp>
        <p:nvSpPr>
          <p:cNvPr id="170011" name="AutoShape 43"/>
          <p:cNvSpPr>
            <a:spLocks noChangeArrowheads="1"/>
          </p:cNvSpPr>
          <p:nvPr/>
        </p:nvSpPr>
        <p:spPr bwMode="auto">
          <a:xfrm rot="-5400000">
            <a:off x="7297738" y="4586288"/>
            <a:ext cx="361950" cy="260350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en-US" altLang="ko-KR" sz="1000" b="1">
                <a:latin typeface="Arial Unicode MS" pitchFamily="34" charset="-128"/>
              </a:rPr>
              <a:t>R2</a:t>
            </a:r>
          </a:p>
        </p:txBody>
      </p:sp>
      <p:sp>
        <p:nvSpPr>
          <p:cNvPr id="170012" name="AutoShape 44"/>
          <p:cNvSpPr>
            <a:spLocks noChangeArrowheads="1"/>
          </p:cNvSpPr>
          <p:nvPr/>
        </p:nvSpPr>
        <p:spPr bwMode="auto">
          <a:xfrm rot="-5400000">
            <a:off x="7416800" y="4578350"/>
            <a:ext cx="361950" cy="260350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en-US" altLang="ko-KR" sz="1000" b="1">
                <a:latin typeface="Arial Unicode MS" pitchFamily="34" charset="-128"/>
              </a:rPr>
              <a:t>R1</a:t>
            </a:r>
          </a:p>
        </p:txBody>
      </p:sp>
      <p:sp>
        <p:nvSpPr>
          <p:cNvPr id="170013" name="AutoShape 45"/>
          <p:cNvSpPr>
            <a:spLocks noChangeArrowheads="1"/>
          </p:cNvSpPr>
          <p:nvPr/>
        </p:nvSpPr>
        <p:spPr bwMode="auto">
          <a:xfrm>
            <a:off x="8362950" y="4651375"/>
            <a:ext cx="722313" cy="274638"/>
          </a:xfrm>
          <a:prstGeom prst="bevel">
            <a:avLst>
              <a:gd name="adj" fmla="val 4847"/>
            </a:avLst>
          </a:prstGeom>
          <a:solidFill>
            <a:srgbClr val="FF00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b="1">
                <a:solidFill>
                  <a:schemeClr val="bg1"/>
                </a:solidFill>
                <a:latin typeface="Arial Unicode MS" pitchFamily="34" charset="-128"/>
              </a:rPr>
              <a:t>220VAC</a:t>
            </a:r>
          </a:p>
        </p:txBody>
      </p:sp>
      <p:sp>
        <p:nvSpPr>
          <p:cNvPr id="170014" name="Text Box 46"/>
          <p:cNvSpPr txBox="1">
            <a:spLocks noChangeArrowheads="1"/>
          </p:cNvSpPr>
          <p:nvPr/>
        </p:nvSpPr>
        <p:spPr bwMode="auto">
          <a:xfrm rot="-5400000">
            <a:off x="6595269" y="5868194"/>
            <a:ext cx="81438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latin typeface="Arial Unicode MS" pitchFamily="34" charset="-128"/>
              </a:rPr>
              <a:t> </a:t>
            </a:r>
            <a:r>
              <a:rPr lang="ru-RU" altLang="ko-KR" sz="1600" b="1">
                <a:latin typeface="Arial" pitchFamily="34" charset="0"/>
              </a:rPr>
              <a:t>до</a:t>
            </a:r>
            <a:r>
              <a:rPr lang="en-US" altLang="ko-KR" sz="1600" b="1">
                <a:latin typeface="Arial Unicode MS" pitchFamily="34" charset="-128"/>
              </a:rPr>
              <a:t> 16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70015" name="Line 47"/>
          <p:cNvSpPr>
            <a:spLocks noChangeShapeType="1"/>
          </p:cNvSpPr>
          <p:nvPr/>
        </p:nvSpPr>
        <p:spPr bwMode="auto">
          <a:xfrm flipV="1">
            <a:off x="7235825" y="3068638"/>
            <a:ext cx="120650" cy="1206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81328" name="Picture 48" descr="로타리스위치 1번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70838" y="5013325"/>
            <a:ext cx="433387" cy="423863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481329" name="Picture 49" descr="로타리스위치 0번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70838" y="2860675"/>
            <a:ext cx="433387" cy="423863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170018" name="Text Box 50"/>
          <p:cNvSpPr txBox="1">
            <a:spLocks noChangeArrowheads="1"/>
          </p:cNvSpPr>
          <p:nvPr/>
        </p:nvSpPr>
        <p:spPr bwMode="auto">
          <a:xfrm>
            <a:off x="8027988" y="3257550"/>
            <a:ext cx="3921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400" b="1">
                <a:latin typeface="Arial Unicode MS" pitchFamily="34" charset="-128"/>
              </a:rPr>
              <a:t>0</a:t>
            </a:r>
            <a:endParaRPr lang="en-US" altLang="ko-KR" sz="24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70019" name="Text Box 51"/>
          <p:cNvSpPr txBox="1">
            <a:spLocks noChangeArrowheads="1"/>
          </p:cNvSpPr>
          <p:nvPr/>
        </p:nvSpPr>
        <p:spPr bwMode="auto">
          <a:xfrm>
            <a:off x="7975600" y="5408613"/>
            <a:ext cx="3921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400" b="1">
                <a:latin typeface="Arial Unicode MS" pitchFamily="34" charset="-128"/>
              </a:rPr>
              <a:t>1</a:t>
            </a:r>
            <a:endParaRPr lang="en-US" altLang="ko-KR" sz="24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70020" name="AutoShape 52"/>
          <p:cNvSpPr>
            <a:spLocks noChangeArrowheads="1"/>
          </p:cNvSpPr>
          <p:nvPr/>
        </p:nvSpPr>
        <p:spPr bwMode="auto">
          <a:xfrm>
            <a:off x="7453313" y="1987550"/>
            <a:ext cx="879475" cy="288925"/>
          </a:xfrm>
          <a:prstGeom prst="bevel">
            <a:avLst>
              <a:gd name="adj" fmla="val 4847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sz="1600" b="1">
                <a:latin typeface="Arial Unicode MS" pitchFamily="34" charset="-128"/>
              </a:rPr>
              <a:t>K4:OFF</a:t>
            </a:r>
          </a:p>
        </p:txBody>
      </p:sp>
      <p:sp>
        <p:nvSpPr>
          <p:cNvPr id="170021" name="AutoShape 53"/>
          <p:cNvSpPr>
            <a:spLocks noChangeArrowheads="1"/>
          </p:cNvSpPr>
          <p:nvPr/>
        </p:nvSpPr>
        <p:spPr bwMode="auto">
          <a:xfrm>
            <a:off x="7453313" y="4148138"/>
            <a:ext cx="879475" cy="288925"/>
          </a:xfrm>
          <a:prstGeom prst="bevel">
            <a:avLst>
              <a:gd name="adj" fmla="val 4847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sz="1600" b="1">
                <a:latin typeface="Arial Unicode MS" pitchFamily="34" charset="-128"/>
              </a:rPr>
              <a:t>K4:OFF</a:t>
            </a:r>
          </a:p>
        </p:txBody>
      </p:sp>
      <p:sp>
        <p:nvSpPr>
          <p:cNvPr id="170022" name="Line 54"/>
          <p:cNvSpPr>
            <a:spLocks noChangeShapeType="1"/>
          </p:cNvSpPr>
          <p:nvPr/>
        </p:nvSpPr>
        <p:spPr bwMode="auto">
          <a:xfrm flipV="1">
            <a:off x="6659563" y="3186113"/>
            <a:ext cx="5762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0023" name="Line 55"/>
          <p:cNvSpPr>
            <a:spLocks noChangeShapeType="1"/>
          </p:cNvSpPr>
          <p:nvPr/>
        </p:nvSpPr>
        <p:spPr bwMode="auto">
          <a:xfrm flipV="1">
            <a:off x="6516688" y="3041650"/>
            <a:ext cx="6477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0024" name="Line 56"/>
          <p:cNvSpPr>
            <a:spLocks noChangeShapeType="1"/>
          </p:cNvSpPr>
          <p:nvPr/>
        </p:nvSpPr>
        <p:spPr bwMode="auto">
          <a:xfrm>
            <a:off x="6516688" y="3041650"/>
            <a:ext cx="0" cy="6746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0025" name="Line 57"/>
          <p:cNvSpPr>
            <a:spLocks noChangeShapeType="1"/>
          </p:cNvSpPr>
          <p:nvPr/>
        </p:nvSpPr>
        <p:spPr bwMode="auto">
          <a:xfrm>
            <a:off x="6659563" y="3186113"/>
            <a:ext cx="0" cy="6746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0026" name="Line 58"/>
          <p:cNvSpPr>
            <a:spLocks noChangeShapeType="1"/>
          </p:cNvSpPr>
          <p:nvPr/>
        </p:nvSpPr>
        <p:spPr bwMode="auto">
          <a:xfrm>
            <a:off x="4500563" y="3213100"/>
            <a:ext cx="0" cy="647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0027" name="Line 59"/>
          <p:cNvSpPr>
            <a:spLocks noChangeShapeType="1"/>
          </p:cNvSpPr>
          <p:nvPr/>
        </p:nvSpPr>
        <p:spPr bwMode="auto">
          <a:xfrm>
            <a:off x="4427538" y="3213100"/>
            <a:ext cx="0" cy="50323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0028" name="Line 60"/>
          <p:cNvSpPr>
            <a:spLocks noChangeShapeType="1"/>
          </p:cNvSpPr>
          <p:nvPr/>
        </p:nvSpPr>
        <p:spPr bwMode="auto">
          <a:xfrm flipV="1">
            <a:off x="4500563" y="3860800"/>
            <a:ext cx="2159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0029" name="Line 61"/>
          <p:cNvSpPr>
            <a:spLocks noChangeShapeType="1"/>
          </p:cNvSpPr>
          <p:nvPr/>
        </p:nvSpPr>
        <p:spPr bwMode="auto">
          <a:xfrm flipV="1">
            <a:off x="4427538" y="3716338"/>
            <a:ext cx="208915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0030" name="Text Box 62"/>
          <p:cNvSpPr txBox="1">
            <a:spLocks noChangeArrowheads="1"/>
          </p:cNvSpPr>
          <p:nvPr/>
        </p:nvSpPr>
        <p:spPr bwMode="auto">
          <a:xfrm rot="-5400000">
            <a:off x="1993106" y="4641057"/>
            <a:ext cx="855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latin typeface="Arial Unicode MS" pitchFamily="34" charset="-128"/>
              </a:rPr>
              <a:t>Ethernet</a:t>
            </a:r>
          </a:p>
        </p:txBody>
      </p:sp>
      <p:pic>
        <p:nvPicPr>
          <p:cNvPr id="170031" name="Picture 6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79613" y="3221038"/>
            <a:ext cx="11525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4" name="Line 64"/>
          <p:cNvSpPr>
            <a:spLocks noChangeShapeType="1"/>
          </p:cNvSpPr>
          <p:nvPr/>
        </p:nvSpPr>
        <p:spPr bwMode="auto">
          <a:xfrm>
            <a:off x="2700338" y="3789363"/>
            <a:ext cx="1603375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0033" name="Group 65"/>
          <p:cNvGrpSpPr>
            <a:grpSpLocks noChangeAspect="1"/>
          </p:cNvGrpSpPr>
          <p:nvPr/>
        </p:nvGrpSpPr>
        <p:grpSpPr bwMode="auto">
          <a:xfrm>
            <a:off x="684213" y="1557338"/>
            <a:ext cx="2016125" cy="1189037"/>
            <a:chOff x="1565" y="1979"/>
            <a:chExt cx="2600" cy="1532"/>
          </a:xfrm>
        </p:grpSpPr>
        <p:pic>
          <p:nvPicPr>
            <p:cNvPr id="170047" name="Picture 66" descr="SNETmini최종사진 저해상도"/>
            <p:cNvPicPr>
              <a:picLocks noChangeAspect="1" noChangeArrowheads="1"/>
            </p:cNvPicPr>
            <p:nvPr/>
          </p:nvPicPr>
          <p:blipFill>
            <a:blip r:embed="rId7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1565" y="1979"/>
              <a:ext cx="2600" cy="1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0048" name="Picture 67" descr="제어 및 모니터링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800" y="2205"/>
              <a:ext cx="1736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0034" name="Picture 68" descr="DMS 전체 PCB1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3251200" y="4076700"/>
            <a:ext cx="2789238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9" name="Line 69"/>
          <p:cNvSpPr>
            <a:spLocks noChangeShapeType="1"/>
          </p:cNvSpPr>
          <p:nvPr/>
        </p:nvSpPr>
        <p:spPr bwMode="auto">
          <a:xfrm flipV="1">
            <a:off x="4284663" y="3284538"/>
            <a:ext cx="0" cy="5048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81350" name="Line 70"/>
          <p:cNvSpPr>
            <a:spLocks noChangeShapeType="1"/>
          </p:cNvSpPr>
          <p:nvPr/>
        </p:nvSpPr>
        <p:spPr bwMode="auto">
          <a:xfrm>
            <a:off x="2555875" y="6308725"/>
            <a:ext cx="1747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81351" name="Line 71"/>
          <p:cNvSpPr>
            <a:spLocks noChangeShapeType="1"/>
          </p:cNvSpPr>
          <p:nvPr/>
        </p:nvSpPr>
        <p:spPr bwMode="auto">
          <a:xfrm flipV="1">
            <a:off x="4284663" y="5803900"/>
            <a:ext cx="0" cy="5048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81352" name="Line 72"/>
          <p:cNvSpPr>
            <a:spLocks noChangeShapeType="1"/>
          </p:cNvSpPr>
          <p:nvPr/>
        </p:nvSpPr>
        <p:spPr bwMode="auto">
          <a:xfrm flipV="1">
            <a:off x="2700338" y="3573463"/>
            <a:ext cx="0" cy="2159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81353" name="Line 73"/>
          <p:cNvSpPr>
            <a:spLocks noChangeShapeType="1"/>
          </p:cNvSpPr>
          <p:nvPr/>
        </p:nvSpPr>
        <p:spPr bwMode="auto">
          <a:xfrm flipV="1">
            <a:off x="2557463" y="3573463"/>
            <a:ext cx="0" cy="2735262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70040" name="Picture 74" descr="SNETmini최종사진 Bottom 저해상도"/>
          <p:cNvPicPr>
            <a:picLocks noChangeAspect="1" noChangeArrowheads="1"/>
          </p:cNvPicPr>
          <p:nvPr/>
        </p:nvPicPr>
        <p:blipFill>
          <a:blip r:embed="rId9">
            <a:lum bright="-10000" contrast="10000"/>
          </a:blip>
          <a:srcRect/>
          <a:stretch>
            <a:fillRect/>
          </a:stretch>
        </p:blipFill>
        <p:spPr bwMode="auto">
          <a:xfrm>
            <a:off x="684213" y="2781300"/>
            <a:ext cx="20161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5" name="Line 75"/>
          <p:cNvSpPr>
            <a:spLocks noChangeShapeType="1"/>
          </p:cNvSpPr>
          <p:nvPr/>
        </p:nvSpPr>
        <p:spPr bwMode="auto">
          <a:xfrm flipV="1">
            <a:off x="2411413" y="3573463"/>
            <a:ext cx="0" cy="2159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70042" name="Text Box 76"/>
          <p:cNvSpPr txBox="1">
            <a:spLocks noChangeArrowheads="1"/>
          </p:cNvSpPr>
          <p:nvPr/>
        </p:nvSpPr>
        <p:spPr bwMode="auto">
          <a:xfrm>
            <a:off x="5003800" y="1700213"/>
            <a:ext cx="863600" cy="360362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EAEAEA"/>
            </a:solidFill>
            <a:miter lim="800000"/>
            <a:headEnd/>
            <a:tailEnd/>
          </a:ln>
        </p:spPr>
        <p:txBody>
          <a:bodyPr wrap="none" lIns="110377" tIns="55189" rIns="110377" bIns="55189" anchor="ctr" anchorCtr="1"/>
          <a:lstStyle/>
          <a:p>
            <a:pPr algn="l" defTabSz="1103313">
              <a:spcBef>
                <a:spcPct val="50000"/>
              </a:spcBef>
            </a:pPr>
            <a:r>
              <a:rPr lang="en-US" altLang="ko-KR" sz="2000" b="1">
                <a:latin typeface="Arial Unicode MS" pitchFamily="34" charset="-128"/>
              </a:rPr>
              <a:t>DMS1</a:t>
            </a:r>
          </a:p>
        </p:txBody>
      </p:sp>
      <p:sp>
        <p:nvSpPr>
          <p:cNvPr id="170043" name="Text Box 77"/>
          <p:cNvSpPr txBox="1">
            <a:spLocks noChangeArrowheads="1"/>
          </p:cNvSpPr>
          <p:nvPr/>
        </p:nvSpPr>
        <p:spPr bwMode="auto">
          <a:xfrm>
            <a:off x="5003800" y="4221163"/>
            <a:ext cx="863600" cy="360362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EAEAEA"/>
            </a:solidFill>
            <a:miter lim="800000"/>
            <a:headEnd/>
            <a:tailEnd/>
          </a:ln>
        </p:spPr>
        <p:txBody>
          <a:bodyPr wrap="none" lIns="110377" tIns="55189" rIns="110377" bIns="55189" anchor="ctr" anchorCtr="1"/>
          <a:lstStyle/>
          <a:p>
            <a:pPr algn="l" defTabSz="1103313">
              <a:spcBef>
                <a:spcPct val="50000"/>
              </a:spcBef>
            </a:pPr>
            <a:r>
              <a:rPr lang="en-US" altLang="ko-KR" sz="2000" b="1">
                <a:latin typeface="Arial Unicode MS" pitchFamily="34" charset="-128"/>
              </a:rPr>
              <a:t>DMS2</a:t>
            </a:r>
          </a:p>
        </p:txBody>
      </p:sp>
      <p:sp>
        <p:nvSpPr>
          <p:cNvPr id="481358" name="Line 78"/>
          <p:cNvSpPr>
            <a:spLocks noChangeShapeType="1"/>
          </p:cNvSpPr>
          <p:nvPr/>
        </p:nvSpPr>
        <p:spPr bwMode="auto">
          <a:xfrm flipV="1">
            <a:off x="1835150" y="2997200"/>
            <a:ext cx="0" cy="792163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81359" name="Line 79"/>
          <p:cNvSpPr>
            <a:spLocks noChangeShapeType="1"/>
          </p:cNvSpPr>
          <p:nvPr/>
        </p:nvSpPr>
        <p:spPr bwMode="auto">
          <a:xfrm>
            <a:off x="1835150" y="3789363"/>
            <a:ext cx="595313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81360" name="Text Box 80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  <p:sp>
        <p:nvSpPr>
          <p:cNvPr id="170066" name="Text Box 19"/>
          <p:cNvSpPr txBox="1">
            <a:spLocks noChangeArrowheads="1"/>
          </p:cNvSpPr>
          <p:nvPr/>
        </p:nvSpPr>
        <p:spPr bwMode="auto">
          <a:xfrm>
            <a:off x="577850" y="877888"/>
            <a:ext cx="37052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000" b="1">
                <a:latin typeface="Arial Unicode MS" pitchFamily="34" charset="-128"/>
              </a:rPr>
              <a:t>Подключение к </a:t>
            </a:r>
            <a:r>
              <a:rPr lang="en-US" altLang="ko-KR" sz="2000" b="1">
                <a:latin typeface="Arial Unicode MS" pitchFamily="34" charset="-128"/>
              </a:rPr>
              <a:t>DMS </a:t>
            </a:r>
            <a:r>
              <a:rPr lang="en-US" altLang="ko-KR" sz="1600" b="1">
                <a:latin typeface="Arial Unicode MS" pitchFamily="34" charset="-128"/>
              </a:rPr>
              <a:t>(MIM-D00)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Main화면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4152900"/>
            <a:ext cx="36734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1" name="Picture 3" descr="IP설정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4125" y="4475163"/>
            <a:ext cx="246062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2" name="Picture 4" descr="DMS_CAUR_IM 선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4130675"/>
            <a:ext cx="3671887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5" name="Picture 7" descr="Main화면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417638"/>
            <a:ext cx="367347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2843213" y="2420938"/>
            <a:ext cx="433387" cy="503237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71017" name="Picture 9" descr="Main화면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1412875"/>
            <a:ext cx="36734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8" name="Rectangle 10"/>
          <p:cNvSpPr>
            <a:spLocks noChangeArrowheads="1"/>
          </p:cNvSpPr>
          <p:nvPr/>
        </p:nvSpPr>
        <p:spPr bwMode="auto">
          <a:xfrm>
            <a:off x="2382838" y="5089525"/>
            <a:ext cx="388937" cy="360363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71019" name="Rectangle 11"/>
          <p:cNvSpPr>
            <a:spLocks noChangeArrowheads="1"/>
          </p:cNvSpPr>
          <p:nvPr/>
        </p:nvSpPr>
        <p:spPr bwMode="auto">
          <a:xfrm>
            <a:off x="6226175" y="2420938"/>
            <a:ext cx="433388" cy="503237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5651500" y="4800600"/>
            <a:ext cx="1368425" cy="720725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71021" name="Oval 13"/>
          <p:cNvSpPr>
            <a:spLocks noChangeArrowheads="1"/>
          </p:cNvSpPr>
          <p:nvPr/>
        </p:nvSpPr>
        <p:spPr bwMode="auto">
          <a:xfrm>
            <a:off x="2887663" y="1989138"/>
            <a:ext cx="358775" cy="360362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800" b="1">
                <a:latin typeface="Arial Unicode MS" pitchFamily="34" charset="-128"/>
              </a:rPr>
              <a:t>1</a:t>
            </a:r>
          </a:p>
        </p:txBody>
      </p:sp>
      <p:sp>
        <p:nvSpPr>
          <p:cNvPr id="171022" name="Oval 14"/>
          <p:cNvSpPr>
            <a:spLocks noChangeArrowheads="1"/>
          </p:cNvSpPr>
          <p:nvPr/>
        </p:nvSpPr>
        <p:spPr bwMode="auto">
          <a:xfrm>
            <a:off x="2844800" y="5089525"/>
            <a:ext cx="358775" cy="360363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800" b="1">
                <a:latin typeface="Arial Unicode MS" pitchFamily="34" charset="-128"/>
              </a:rPr>
              <a:t>2</a:t>
            </a:r>
          </a:p>
        </p:txBody>
      </p:sp>
      <p:sp>
        <p:nvSpPr>
          <p:cNvPr id="171023" name="Oval 15"/>
          <p:cNvSpPr>
            <a:spLocks noChangeArrowheads="1"/>
          </p:cNvSpPr>
          <p:nvPr/>
        </p:nvSpPr>
        <p:spPr bwMode="auto">
          <a:xfrm>
            <a:off x="6269038" y="1989138"/>
            <a:ext cx="358775" cy="360362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800" b="1">
                <a:latin typeface="Arial Unicode MS" pitchFamily="34" charset="-128"/>
              </a:rPr>
              <a:t>3</a:t>
            </a:r>
          </a:p>
        </p:txBody>
      </p:sp>
      <p:sp>
        <p:nvSpPr>
          <p:cNvPr id="171024" name="Oval 16"/>
          <p:cNvSpPr>
            <a:spLocks noChangeArrowheads="1"/>
          </p:cNvSpPr>
          <p:nvPr/>
        </p:nvSpPr>
        <p:spPr bwMode="auto">
          <a:xfrm>
            <a:off x="6156325" y="4368800"/>
            <a:ext cx="358775" cy="360363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800" b="1">
                <a:latin typeface="Arial Unicode MS" pitchFamily="34" charset="-128"/>
              </a:rPr>
              <a:t>4</a:t>
            </a:r>
          </a:p>
        </p:txBody>
      </p:sp>
      <p:sp>
        <p:nvSpPr>
          <p:cNvPr id="482325" name="Text Box 21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  <p:sp>
        <p:nvSpPr>
          <p:cNvPr id="171031" name="Text Box 5"/>
          <p:cNvSpPr txBox="1">
            <a:spLocks noChangeArrowheads="1"/>
          </p:cNvSpPr>
          <p:nvPr/>
        </p:nvSpPr>
        <p:spPr bwMode="auto">
          <a:xfrm>
            <a:off x="615950" y="877888"/>
            <a:ext cx="46323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000" b="1">
                <a:latin typeface="Arial Unicode MS" pitchFamily="34" charset="-128"/>
              </a:rPr>
              <a:t>Опрос системы с контроллером </a:t>
            </a:r>
            <a:r>
              <a:rPr lang="en-US" altLang="ko-KR" sz="2000" b="1">
                <a:latin typeface="Arial Unicode MS" pitchFamily="34" charset="-128"/>
              </a:rPr>
              <a:t>DMS</a:t>
            </a:r>
            <a:endParaRPr lang="en-US" altLang="ko-KR" sz="20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71032" name="AutoShape 17"/>
          <p:cNvSpPr>
            <a:spLocks noChangeArrowheads="1"/>
          </p:cNvSpPr>
          <p:nvPr/>
        </p:nvSpPr>
        <p:spPr bwMode="auto">
          <a:xfrm>
            <a:off x="1236663" y="3573463"/>
            <a:ext cx="2549525" cy="327025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ru-RU" altLang="ko-KR" b="1">
                <a:solidFill>
                  <a:srgbClr val="000099"/>
                </a:solidFill>
                <a:latin typeface="Arial Unicode MS" pitchFamily="34" charset="-128"/>
              </a:rPr>
              <a:t>Нажать</a:t>
            </a:r>
            <a:r>
              <a:rPr kumimoji="0" lang="en-US" altLang="ko-KR" b="1">
                <a:latin typeface="Arial Unicode MS" pitchFamily="34" charset="-128"/>
              </a:rPr>
              <a:t> System management</a:t>
            </a:r>
          </a:p>
        </p:txBody>
      </p:sp>
      <p:sp>
        <p:nvSpPr>
          <p:cNvPr id="171033" name="AutoShape 18"/>
          <p:cNvSpPr>
            <a:spLocks noChangeArrowheads="1"/>
          </p:cNvSpPr>
          <p:nvPr/>
        </p:nvSpPr>
        <p:spPr bwMode="auto">
          <a:xfrm>
            <a:off x="1766888" y="6308725"/>
            <a:ext cx="1370012" cy="327025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ru-RU" altLang="ko-KR" b="1">
                <a:solidFill>
                  <a:srgbClr val="000099"/>
                </a:solidFill>
                <a:latin typeface="Arial Unicode MS" pitchFamily="34" charset="-128"/>
              </a:rPr>
              <a:t>Выбрать</a:t>
            </a:r>
            <a:r>
              <a:rPr kumimoji="0" lang="en-US" altLang="ko-KR" b="1">
                <a:latin typeface="Arial Unicode MS" pitchFamily="34" charset="-128"/>
              </a:rPr>
              <a:t> </a:t>
            </a:r>
            <a:r>
              <a:rPr lang="en-US" altLang="ko-KR" b="1">
                <a:latin typeface="Arial Unicode MS" pitchFamily="34" charset="-128"/>
              </a:rPr>
              <a:t>DMS</a:t>
            </a:r>
          </a:p>
        </p:txBody>
      </p:sp>
      <p:sp>
        <p:nvSpPr>
          <p:cNvPr id="171034" name="AutoShape 19"/>
          <p:cNvSpPr>
            <a:spLocks noChangeArrowheads="1"/>
          </p:cNvSpPr>
          <p:nvPr/>
        </p:nvSpPr>
        <p:spPr bwMode="auto">
          <a:xfrm>
            <a:off x="5588000" y="3573463"/>
            <a:ext cx="1703388" cy="327025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ru-RU" altLang="ko-KR" b="1">
                <a:solidFill>
                  <a:srgbClr val="000099"/>
                </a:solidFill>
                <a:latin typeface="Arial Unicode MS" pitchFamily="34" charset="-128"/>
              </a:rPr>
              <a:t>Нажать</a:t>
            </a:r>
            <a:r>
              <a:rPr kumimoji="0" lang="en-US" altLang="ko-KR" b="1">
                <a:latin typeface="Arial Unicode MS" pitchFamily="34" charset="-128"/>
              </a:rPr>
              <a:t> H/W setup</a:t>
            </a:r>
          </a:p>
        </p:txBody>
      </p:sp>
      <p:sp>
        <p:nvSpPr>
          <p:cNvPr id="171035" name="AutoShape 20"/>
          <p:cNvSpPr>
            <a:spLocks noChangeArrowheads="1"/>
          </p:cNvSpPr>
          <p:nvPr/>
        </p:nvSpPr>
        <p:spPr bwMode="auto">
          <a:xfrm>
            <a:off x="5507038" y="6308725"/>
            <a:ext cx="2100262" cy="327025"/>
          </a:xfrm>
          <a:prstGeom prst="bevel">
            <a:avLst>
              <a:gd name="adj" fmla="val 484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ru-RU" altLang="ko-KR" b="1">
                <a:solidFill>
                  <a:srgbClr val="000099"/>
                </a:solidFill>
                <a:latin typeface="Arial Unicode MS" pitchFamily="34" charset="-128"/>
              </a:rPr>
              <a:t>Выбрать</a:t>
            </a:r>
            <a:r>
              <a:rPr kumimoji="0" lang="en-US" altLang="ko-KR" b="1">
                <a:latin typeface="Arial Unicode MS" pitchFamily="34" charset="-128"/>
              </a:rPr>
              <a:t> </a:t>
            </a:r>
            <a:r>
              <a:rPr lang="en-US" altLang="ko-KR" b="1">
                <a:latin typeface="Arial Unicode MS" pitchFamily="34" charset="-128"/>
              </a:rPr>
              <a:t>S-NET mini IP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Main화면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3860800"/>
            <a:ext cx="36734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1425" y="4157663"/>
            <a:ext cx="24987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050" y="3789363"/>
            <a:ext cx="2478088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9" name="Picture 7" descr="Main화면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417638"/>
            <a:ext cx="367347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40" name="Rectangle 8"/>
          <p:cNvSpPr>
            <a:spLocks noChangeArrowheads="1"/>
          </p:cNvSpPr>
          <p:nvPr/>
        </p:nvSpPr>
        <p:spPr bwMode="auto">
          <a:xfrm>
            <a:off x="2843213" y="2420938"/>
            <a:ext cx="433387" cy="503237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pic>
        <p:nvPicPr>
          <p:cNvPr id="172041" name="Picture 9" descr="Main화면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1412875"/>
            <a:ext cx="36734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42" name="Rectangle 10"/>
          <p:cNvSpPr>
            <a:spLocks noChangeArrowheads="1"/>
          </p:cNvSpPr>
          <p:nvPr/>
        </p:nvSpPr>
        <p:spPr bwMode="auto">
          <a:xfrm>
            <a:off x="1116013" y="4135438"/>
            <a:ext cx="1655762" cy="720725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72043" name="Rectangle 11"/>
          <p:cNvSpPr>
            <a:spLocks noChangeArrowheads="1"/>
          </p:cNvSpPr>
          <p:nvPr/>
        </p:nvSpPr>
        <p:spPr bwMode="auto">
          <a:xfrm>
            <a:off x="5580063" y="2420938"/>
            <a:ext cx="433387" cy="503237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72044" name="Rectangle 12"/>
          <p:cNvSpPr>
            <a:spLocks noChangeArrowheads="1"/>
          </p:cNvSpPr>
          <p:nvPr/>
        </p:nvSpPr>
        <p:spPr bwMode="auto">
          <a:xfrm>
            <a:off x="5795963" y="4941888"/>
            <a:ext cx="1081087" cy="215900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72045" name="Oval 13"/>
          <p:cNvSpPr>
            <a:spLocks noChangeArrowheads="1"/>
          </p:cNvSpPr>
          <p:nvPr/>
        </p:nvSpPr>
        <p:spPr bwMode="auto">
          <a:xfrm>
            <a:off x="2887663" y="1989138"/>
            <a:ext cx="358775" cy="360362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800" b="1">
                <a:ea typeface="굴림" pitchFamily="34" charset="-127"/>
              </a:rPr>
              <a:t>5</a:t>
            </a:r>
          </a:p>
        </p:txBody>
      </p:sp>
      <p:sp>
        <p:nvSpPr>
          <p:cNvPr id="172046" name="Oval 14"/>
          <p:cNvSpPr>
            <a:spLocks noChangeArrowheads="1"/>
          </p:cNvSpPr>
          <p:nvPr/>
        </p:nvSpPr>
        <p:spPr bwMode="auto">
          <a:xfrm>
            <a:off x="682625" y="4351338"/>
            <a:ext cx="358775" cy="360362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800" b="1">
                <a:ea typeface="굴림" pitchFamily="34" charset="-127"/>
              </a:rPr>
              <a:t>6</a:t>
            </a:r>
          </a:p>
        </p:txBody>
      </p:sp>
      <p:sp>
        <p:nvSpPr>
          <p:cNvPr id="172047" name="Oval 15"/>
          <p:cNvSpPr>
            <a:spLocks noChangeArrowheads="1"/>
          </p:cNvSpPr>
          <p:nvPr/>
        </p:nvSpPr>
        <p:spPr bwMode="auto">
          <a:xfrm>
            <a:off x="5622925" y="1989138"/>
            <a:ext cx="358775" cy="360362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800" b="1">
                <a:ea typeface="굴림" pitchFamily="34" charset="-127"/>
              </a:rPr>
              <a:t>7</a:t>
            </a:r>
          </a:p>
        </p:txBody>
      </p:sp>
      <p:sp>
        <p:nvSpPr>
          <p:cNvPr id="172048" name="Oval 16"/>
          <p:cNvSpPr>
            <a:spLocks noChangeArrowheads="1"/>
          </p:cNvSpPr>
          <p:nvPr/>
        </p:nvSpPr>
        <p:spPr bwMode="auto">
          <a:xfrm>
            <a:off x="6156325" y="4508500"/>
            <a:ext cx="358775" cy="360363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800" b="1">
                <a:ea typeface="굴림" pitchFamily="34" charset="-127"/>
              </a:rPr>
              <a:t>8</a:t>
            </a:r>
          </a:p>
        </p:txBody>
      </p:sp>
      <p:sp>
        <p:nvSpPr>
          <p:cNvPr id="172049" name="Text Box 17"/>
          <p:cNvSpPr txBox="1">
            <a:spLocks noChangeArrowheads="1"/>
          </p:cNvSpPr>
          <p:nvPr/>
        </p:nvSpPr>
        <p:spPr bwMode="auto">
          <a:xfrm>
            <a:off x="611188" y="5233988"/>
            <a:ext cx="9271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ea typeface="굴림" pitchFamily="34" charset="-127"/>
              </a:rPr>
              <a:t>DMS IP</a:t>
            </a:r>
            <a:endParaRPr lang="en-US" altLang="ko-KR" sz="1600" b="1">
              <a:ea typeface="굴림" pitchFamily="34" charset="-127"/>
              <a:cs typeface="Times New Roman" pitchFamily="18" charset="0"/>
            </a:endParaRPr>
          </a:p>
        </p:txBody>
      </p:sp>
      <p:pic>
        <p:nvPicPr>
          <p:cNvPr id="172050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9613" y="4797425"/>
            <a:ext cx="24479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51" name="Text Box 19"/>
          <p:cNvSpPr txBox="1">
            <a:spLocks noChangeArrowheads="1"/>
          </p:cNvSpPr>
          <p:nvPr/>
        </p:nvSpPr>
        <p:spPr bwMode="auto">
          <a:xfrm>
            <a:off x="2552700" y="6242050"/>
            <a:ext cx="143668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600" b="1">
                <a:ea typeface="굴림" pitchFamily="34" charset="-127"/>
              </a:rPr>
              <a:t>Авторизация</a:t>
            </a:r>
            <a:endParaRPr lang="en-US" altLang="ko-KR" sz="1600" b="1">
              <a:ea typeface="굴림" pitchFamily="34" charset="-127"/>
              <a:cs typeface="Times New Roman" pitchFamily="18" charset="0"/>
            </a:endParaRPr>
          </a:p>
        </p:txBody>
      </p:sp>
      <p:sp>
        <p:nvSpPr>
          <p:cNvPr id="172052" name="Text Box 20"/>
          <p:cNvSpPr txBox="1">
            <a:spLocks noChangeArrowheads="1"/>
          </p:cNvSpPr>
          <p:nvPr/>
        </p:nvSpPr>
        <p:spPr bwMode="auto">
          <a:xfrm>
            <a:off x="2387600" y="5229225"/>
            <a:ext cx="1693863" cy="254000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10377" tIns="55189" rIns="110377" bIns="55189" anchor="ctr" anchorCtr="1"/>
          <a:lstStyle/>
          <a:p>
            <a:pPr algn="l" defTabSz="1103313">
              <a:spcBef>
                <a:spcPct val="50000"/>
              </a:spcBef>
            </a:pPr>
            <a:r>
              <a:rPr lang="ru-RU" altLang="ko-KR" b="1">
                <a:ea typeface="굴림" pitchFamily="34" charset="-127"/>
              </a:rPr>
              <a:t>По умолчанию</a:t>
            </a:r>
            <a:r>
              <a:rPr lang="en-US" altLang="ko-KR" b="1">
                <a:ea typeface="굴림" pitchFamily="34" charset="-127"/>
              </a:rPr>
              <a:t>: 1234</a:t>
            </a:r>
            <a:endParaRPr lang="en-US" altLang="ko-KR" b="1">
              <a:ea typeface="굴림" pitchFamily="34" charset="-127"/>
              <a:cs typeface="Times New Roman" pitchFamily="18" charset="0"/>
            </a:endParaRPr>
          </a:p>
        </p:txBody>
      </p:sp>
      <p:sp>
        <p:nvSpPr>
          <p:cNvPr id="172053" name="Text Box 21"/>
          <p:cNvSpPr txBox="1">
            <a:spLocks noChangeArrowheads="1"/>
          </p:cNvSpPr>
          <p:nvPr/>
        </p:nvSpPr>
        <p:spPr bwMode="auto">
          <a:xfrm>
            <a:off x="4730750" y="6021388"/>
            <a:ext cx="374332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defTabSz="1103313">
              <a:spcBef>
                <a:spcPct val="50000"/>
              </a:spcBef>
            </a:pPr>
            <a:r>
              <a:rPr lang="ru-RU" altLang="ko-KR" sz="1600" b="1">
                <a:ea typeface="굴림" pitchFamily="34" charset="-127"/>
              </a:rPr>
              <a:t>Групповой</a:t>
            </a:r>
            <a:r>
              <a:rPr lang="en-US" altLang="ko-KR" sz="1600" b="1">
                <a:ea typeface="굴림" pitchFamily="34" charset="-127"/>
              </a:rPr>
              <a:t> / </a:t>
            </a:r>
            <a:r>
              <a:rPr lang="ru-RU" altLang="ko-KR" sz="1600" b="1">
                <a:ea typeface="굴림" pitchFamily="34" charset="-127"/>
              </a:rPr>
              <a:t>Индивидуальный режим </a:t>
            </a:r>
            <a:endParaRPr lang="en-US" altLang="ko-KR" sz="1600" b="1">
              <a:ea typeface="굴림" pitchFamily="34" charset="-127"/>
              <a:cs typeface="Times New Roman" pitchFamily="18" charset="0"/>
            </a:endParaRPr>
          </a:p>
        </p:txBody>
      </p:sp>
      <p:sp>
        <p:nvSpPr>
          <p:cNvPr id="483350" name="Text Box 22"/>
          <p:cNvSpPr txBox="1">
            <a:spLocks noChangeArrowheads="1"/>
          </p:cNvSpPr>
          <p:nvPr/>
        </p:nvSpPr>
        <p:spPr bwMode="auto">
          <a:xfrm>
            <a:off x="152400" y="73025"/>
            <a:ext cx="592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ko-KR" sz="3600" b="1">
                <a:solidFill>
                  <a:schemeClr val="tx2"/>
                </a:solidFill>
                <a:latin typeface="Arial" charset="0"/>
                <a:ea typeface="견고딕" pitchFamily="18" charset="-127"/>
                <a:cs typeface="+mn-cs"/>
              </a:rPr>
              <a:t>02. S-NET mini (MST-S3W)</a:t>
            </a:r>
          </a:p>
        </p:txBody>
      </p:sp>
      <p:sp>
        <p:nvSpPr>
          <p:cNvPr id="172056" name="Text Box 5"/>
          <p:cNvSpPr txBox="1">
            <a:spLocks noChangeArrowheads="1"/>
          </p:cNvSpPr>
          <p:nvPr/>
        </p:nvSpPr>
        <p:spPr bwMode="auto">
          <a:xfrm>
            <a:off x="615950" y="877888"/>
            <a:ext cx="46323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000" b="1">
                <a:latin typeface="Arial Unicode MS" pitchFamily="34" charset="-128"/>
              </a:rPr>
              <a:t>Опрос системы с контроллером </a:t>
            </a:r>
            <a:r>
              <a:rPr lang="en-US" altLang="ko-KR" sz="2000" b="1">
                <a:latin typeface="Arial Unicode MS" pitchFamily="34" charset="-128"/>
              </a:rPr>
              <a:t>DMS</a:t>
            </a:r>
            <a:endParaRPr lang="en-US" altLang="ko-KR" sz="2000" b="1">
              <a:latin typeface="Arial Unicode MS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250825" y="915988"/>
            <a:ext cx="689451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000" b="1">
                <a:latin typeface="Arial Unicode MS" pitchFamily="34" charset="-128"/>
              </a:rPr>
              <a:t>Различие режимов опроса при подключении через </a:t>
            </a:r>
            <a:r>
              <a:rPr lang="en-US" altLang="ko-KR" sz="2000" b="1">
                <a:latin typeface="Arial Unicode MS" pitchFamily="34" charset="-128"/>
              </a:rPr>
              <a:t>DMS</a:t>
            </a:r>
            <a:endParaRPr lang="en-US" altLang="ko-KR" sz="2000" b="1">
              <a:latin typeface="Arial Unicode MS" pitchFamily="34" charset="-128"/>
              <a:cs typeface="Times New Roman" pitchFamily="18" charset="0"/>
            </a:endParaRPr>
          </a:p>
        </p:txBody>
      </p:sp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412875"/>
            <a:ext cx="74168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1692275" y="4221163"/>
            <a:ext cx="5848350" cy="841375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969696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altLang="ko-KR" sz="2400" b="1">
                <a:latin typeface="Arial Unicode MS" pitchFamily="34" charset="-128"/>
              </a:rPr>
              <a:t>Индикация различий установок </a:t>
            </a:r>
          </a:p>
          <a:p>
            <a:r>
              <a:rPr lang="en-US" altLang="ko-KR" sz="2400" b="1">
                <a:solidFill>
                  <a:srgbClr val="0000FF"/>
                </a:solidFill>
                <a:latin typeface="Arial Unicode MS" pitchFamily="34" charset="-128"/>
              </a:rPr>
              <a:t>S-NET mini </a:t>
            </a:r>
            <a:r>
              <a:rPr lang="ru-RU" altLang="ko-KR" sz="2400" b="1">
                <a:latin typeface="Arial Unicode MS" pitchFamily="34" charset="-128"/>
              </a:rPr>
              <a:t>и</a:t>
            </a:r>
            <a:r>
              <a:rPr lang="en-US" altLang="ko-KR" sz="2400" b="1">
                <a:solidFill>
                  <a:srgbClr val="0000FF"/>
                </a:solidFill>
                <a:latin typeface="Arial Unicode MS" pitchFamily="34" charset="-128"/>
              </a:rPr>
              <a:t> DMS</a:t>
            </a: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828675" y="5516563"/>
            <a:ext cx="3960813" cy="431800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73063" name="Line 7"/>
          <p:cNvSpPr>
            <a:spLocks noChangeShapeType="1"/>
          </p:cNvSpPr>
          <p:nvPr/>
        </p:nvSpPr>
        <p:spPr bwMode="auto">
          <a:xfrm flipV="1">
            <a:off x="3060700" y="5156200"/>
            <a:ext cx="503238" cy="3603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3064" name="Text Box 8"/>
          <p:cNvSpPr txBox="1">
            <a:spLocks noChangeArrowheads="1"/>
          </p:cNvSpPr>
          <p:nvPr/>
        </p:nvSpPr>
        <p:spPr bwMode="auto">
          <a:xfrm>
            <a:off x="1028700" y="5970588"/>
            <a:ext cx="7216775" cy="7016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ru-RU" altLang="ko-KR" sz="2000">
                <a:latin typeface="Arial Unicode MS" pitchFamily="34" charset="-128"/>
              </a:rPr>
              <a:t>Управление</a:t>
            </a:r>
            <a:r>
              <a:rPr lang="en-US" altLang="ko-KR" sz="2000">
                <a:latin typeface="Arial Unicode MS" pitchFamily="34" charset="-128"/>
              </a:rPr>
              <a:t>/</a:t>
            </a:r>
            <a:r>
              <a:rPr lang="ru-RU" altLang="ko-KR" sz="2000">
                <a:latin typeface="Arial Unicode MS" pitchFamily="34" charset="-128"/>
              </a:rPr>
              <a:t>мониторинг</a:t>
            </a:r>
            <a:r>
              <a:rPr lang="en-US" altLang="ko-KR" sz="2000">
                <a:latin typeface="Arial Unicode MS" pitchFamily="34" charset="-128"/>
              </a:rPr>
              <a:t>/</a:t>
            </a:r>
            <a:r>
              <a:rPr lang="ru-RU" altLang="ko-KR" sz="2000">
                <a:latin typeface="Arial Unicode MS" pitchFamily="34" charset="-128"/>
              </a:rPr>
              <a:t>установка параметров</a:t>
            </a:r>
            <a:r>
              <a:rPr lang="en-US" altLang="ko-KR" sz="2000">
                <a:latin typeface="Arial Unicode MS" pitchFamily="34" charset="-128"/>
              </a:rPr>
              <a:t> </a:t>
            </a:r>
            <a:r>
              <a:rPr lang="ru-RU" altLang="ko-KR" sz="2000">
                <a:latin typeface="Arial Unicode MS" pitchFamily="34" charset="-128"/>
              </a:rPr>
              <a:t>возможно</a:t>
            </a:r>
            <a:r>
              <a:rPr lang="en-US" altLang="ko-KR" sz="2000">
                <a:latin typeface="Arial Unicode MS" pitchFamily="34" charset="-128"/>
              </a:rPr>
              <a:t> </a:t>
            </a:r>
            <a:r>
              <a:rPr lang="ru-RU" altLang="ko-KR" sz="2000">
                <a:latin typeface="Arial Unicode MS" pitchFamily="34" charset="-128"/>
              </a:rPr>
              <a:t>при различных режимах опроса</a:t>
            </a:r>
            <a:r>
              <a:rPr lang="en-US" altLang="ko-KR" sz="2000">
                <a:latin typeface="Arial Unicode MS" pitchFamily="34" charset="-128"/>
              </a:rPr>
              <a:t>.</a:t>
            </a:r>
            <a:endParaRPr lang="en-US" altLang="ko-KR" sz="2000">
              <a:solidFill>
                <a:srgbClr val="0000FF"/>
              </a:solidFill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484361" name="Text Box 9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4" name="Picture 4" descr="S-NETmini PCB 최종 저해상도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611188" y="1412875"/>
            <a:ext cx="295275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5" name="Picture 5" descr="Option swit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7463" y="1646238"/>
            <a:ext cx="528637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4157" name="Group 77"/>
          <p:cNvGraphicFramePr>
            <a:graphicFrameLocks noGrp="1"/>
          </p:cNvGraphicFramePr>
          <p:nvPr>
            <p:ph/>
          </p:nvPr>
        </p:nvGraphicFramePr>
        <p:xfrm>
          <a:off x="669925" y="3378200"/>
          <a:ext cx="7646988" cy="2642745"/>
        </p:xfrm>
        <a:graphic>
          <a:graphicData uri="http://schemas.openxmlformats.org/drawingml/2006/table">
            <a:tbl>
              <a:tblPr/>
              <a:tblGrid>
                <a:gridCol w="858838"/>
                <a:gridCol w="547687"/>
                <a:gridCol w="614363"/>
                <a:gridCol w="4310062"/>
                <a:gridCol w="1316038"/>
              </a:tblGrid>
              <a:tr h="2159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Вариант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DIP SW No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Управление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Тип сигнала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136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Не действует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Заводская уставка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굴림" pitchFamily="34" charset="-127"/>
                        </a:rPr>
                        <a:t>     Н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ет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▪ 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Аварийный останов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 / 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Восстановление работы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Доп. функции, временно не работающие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в период аварийного останова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Изменение уровня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▪ 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Внутренний блок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 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ВКЛ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/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ВЫКЛ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 </a:t>
                      </a:r>
                      <a:endParaRPr kumimoji="1" lang="ru-RU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▪ 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Разрешение работы пультов управления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Доп. функции не отключаются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Изменение уровня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▪ 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Внутренний блок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 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ВКЛ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/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ВЫКЛ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Доп. функции не отключаются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Изменение импульсом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4126" name="Oval 46"/>
          <p:cNvSpPr>
            <a:spLocks noChangeArrowheads="1"/>
          </p:cNvSpPr>
          <p:nvPr/>
        </p:nvSpPr>
        <p:spPr bwMode="auto">
          <a:xfrm>
            <a:off x="2652713" y="2014538"/>
            <a:ext cx="215900" cy="287337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74127" name="Line 47"/>
          <p:cNvSpPr>
            <a:spLocks noChangeShapeType="1"/>
          </p:cNvSpPr>
          <p:nvPr/>
        </p:nvSpPr>
        <p:spPr bwMode="auto">
          <a:xfrm flipV="1">
            <a:off x="2886075" y="2103438"/>
            <a:ext cx="908050" cy="4445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128" name="Text Box 48"/>
          <p:cNvSpPr txBox="1">
            <a:spLocks noChangeArrowheads="1"/>
          </p:cNvSpPr>
          <p:nvPr/>
        </p:nvSpPr>
        <p:spPr bwMode="auto">
          <a:xfrm>
            <a:off x="577850" y="877888"/>
            <a:ext cx="286543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000" b="1">
                <a:latin typeface="Arial Unicode MS" pitchFamily="34" charset="-128"/>
              </a:rPr>
              <a:t>Переключатель опций</a:t>
            </a:r>
            <a:endParaRPr lang="en-US" altLang="ko-KR" sz="2000" b="1">
              <a:latin typeface="Arial Unicode MS" pitchFamily="34" charset="-128"/>
              <a:cs typeface="Times New Roman" pitchFamily="18" charset="0"/>
            </a:endParaRPr>
          </a:p>
        </p:txBody>
      </p:sp>
      <p:pic>
        <p:nvPicPr>
          <p:cNvPr id="174129" name="Picture 4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1484313"/>
            <a:ext cx="20351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0" name="Rectangle 50"/>
          <p:cNvSpPr>
            <a:spLocks noChangeArrowheads="1"/>
          </p:cNvSpPr>
          <p:nvPr/>
        </p:nvSpPr>
        <p:spPr bwMode="auto">
          <a:xfrm>
            <a:off x="2498725" y="2636838"/>
            <a:ext cx="431800" cy="21590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74131" name="Text Box 51"/>
          <p:cNvSpPr txBox="1">
            <a:spLocks noChangeArrowheads="1"/>
          </p:cNvSpPr>
          <p:nvPr/>
        </p:nvSpPr>
        <p:spPr bwMode="auto">
          <a:xfrm>
            <a:off x="6854825" y="2276475"/>
            <a:ext cx="143986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600" b="1">
                <a:latin typeface="Arial Unicode MS" pitchFamily="34" charset="-128"/>
              </a:rPr>
              <a:t>Вход </a:t>
            </a:r>
            <a:r>
              <a:rPr lang="en-US" altLang="ko-KR" sz="1600" b="1">
                <a:latin typeface="Arial Unicode MS" pitchFamily="34" charset="-128"/>
              </a:rPr>
              <a:t>2 (DI-2)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grpSp>
        <p:nvGrpSpPr>
          <p:cNvPr id="174132" name="Group 52"/>
          <p:cNvGrpSpPr>
            <a:grpSpLocks/>
          </p:cNvGrpSpPr>
          <p:nvPr/>
        </p:nvGrpSpPr>
        <p:grpSpPr bwMode="auto">
          <a:xfrm>
            <a:off x="5754688" y="1270000"/>
            <a:ext cx="144462" cy="142875"/>
            <a:chOff x="3752" y="800"/>
            <a:chExt cx="91" cy="90"/>
          </a:xfrm>
        </p:grpSpPr>
        <p:sp>
          <p:nvSpPr>
            <p:cNvPr id="174148" name="Line 53"/>
            <p:cNvSpPr>
              <a:spLocks noChangeShapeType="1"/>
            </p:cNvSpPr>
            <p:nvPr/>
          </p:nvSpPr>
          <p:spPr bwMode="auto">
            <a:xfrm>
              <a:off x="3752" y="844"/>
              <a:ext cx="9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149" name="Line 54"/>
            <p:cNvSpPr>
              <a:spLocks noChangeShapeType="1"/>
            </p:cNvSpPr>
            <p:nvPr/>
          </p:nvSpPr>
          <p:spPr bwMode="auto">
            <a:xfrm flipV="1">
              <a:off x="3797" y="800"/>
              <a:ext cx="0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74133" name="Line 55"/>
          <p:cNvSpPr>
            <a:spLocks noChangeShapeType="1"/>
          </p:cNvSpPr>
          <p:nvPr/>
        </p:nvSpPr>
        <p:spPr bwMode="auto">
          <a:xfrm>
            <a:off x="6042025" y="1339850"/>
            <a:ext cx="144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74134" name="Group 56"/>
          <p:cNvGrpSpPr>
            <a:grpSpLocks/>
          </p:cNvGrpSpPr>
          <p:nvPr/>
        </p:nvGrpSpPr>
        <p:grpSpPr bwMode="auto">
          <a:xfrm>
            <a:off x="6316663" y="1268413"/>
            <a:ext cx="144462" cy="142875"/>
            <a:chOff x="4106" y="799"/>
            <a:chExt cx="91" cy="90"/>
          </a:xfrm>
        </p:grpSpPr>
        <p:sp>
          <p:nvSpPr>
            <p:cNvPr id="174146" name="Line 57"/>
            <p:cNvSpPr>
              <a:spLocks noChangeShapeType="1"/>
            </p:cNvSpPr>
            <p:nvPr/>
          </p:nvSpPr>
          <p:spPr bwMode="auto">
            <a:xfrm>
              <a:off x="4106" y="843"/>
              <a:ext cx="9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147" name="Line 58"/>
            <p:cNvSpPr>
              <a:spLocks noChangeShapeType="1"/>
            </p:cNvSpPr>
            <p:nvPr/>
          </p:nvSpPr>
          <p:spPr bwMode="auto">
            <a:xfrm flipV="1">
              <a:off x="4151" y="799"/>
              <a:ext cx="0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74135" name="Line 59"/>
          <p:cNvSpPr>
            <a:spLocks noChangeShapeType="1"/>
          </p:cNvSpPr>
          <p:nvPr/>
        </p:nvSpPr>
        <p:spPr bwMode="auto">
          <a:xfrm>
            <a:off x="6604000" y="1338263"/>
            <a:ext cx="144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36" name="Text Box 60"/>
          <p:cNvSpPr txBox="1">
            <a:spLocks noChangeArrowheads="1"/>
          </p:cNvSpPr>
          <p:nvPr/>
        </p:nvSpPr>
        <p:spPr bwMode="auto">
          <a:xfrm>
            <a:off x="6854825" y="2600325"/>
            <a:ext cx="143986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600" b="1">
                <a:latin typeface="Arial Unicode MS" pitchFamily="34" charset="-128"/>
              </a:rPr>
              <a:t>Вход 1</a:t>
            </a:r>
            <a:r>
              <a:rPr lang="en-US" altLang="ko-KR" sz="1600" b="1">
                <a:latin typeface="Arial Unicode MS" pitchFamily="34" charset="-128"/>
              </a:rPr>
              <a:t> (DI-1)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74137" name="Rectangle 61"/>
          <p:cNvSpPr>
            <a:spLocks noChangeArrowheads="1"/>
          </p:cNvSpPr>
          <p:nvPr/>
        </p:nvSpPr>
        <p:spPr bwMode="auto">
          <a:xfrm>
            <a:off x="5661025" y="1557338"/>
            <a:ext cx="576263" cy="503237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74138" name="Rectangle 62"/>
          <p:cNvSpPr>
            <a:spLocks noChangeArrowheads="1"/>
          </p:cNvSpPr>
          <p:nvPr/>
        </p:nvSpPr>
        <p:spPr bwMode="auto">
          <a:xfrm>
            <a:off x="6237288" y="1557338"/>
            <a:ext cx="576262" cy="503237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74139" name="Line 63"/>
          <p:cNvSpPr>
            <a:spLocks noChangeShapeType="1"/>
          </p:cNvSpPr>
          <p:nvPr/>
        </p:nvSpPr>
        <p:spPr bwMode="auto">
          <a:xfrm flipV="1">
            <a:off x="6516688" y="2492375"/>
            <a:ext cx="360362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140" name="Line 64"/>
          <p:cNvSpPr>
            <a:spLocks noChangeShapeType="1"/>
          </p:cNvSpPr>
          <p:nvPr/>
        </p:nvSpPr>
        <p:spPr bwMode="auto">
          <a:xfrm>
            <a:off x="6516688" y="2060575"/>
            <a:ext cx="0" cy="43180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41" name="Line 65"/>
          <p:cNvSpPr>
            <a:spLocks noChangeShapeType="1"/>
          </p:cNvSpPr>
          <p:nvPr/>
        </p:nvSpPr>
        <p:spPr bwMode="auto">
          <a:xfrm flipV="1">
            <a:off x="5942013" y="2781300"/>
            <a:ext cx="935037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142" name="Line 66"/>
          <p:cNvSpPr>
            <a:spLocks noChangeShapeType="1"/>
          </p:cNvSpPr>
          <p:nvPr/>
        </p:nvSpPr>
        <p:spPr bwMode="auto">
          <a:xfrm>
            <a:off x="5942013" y="2060575"/>
            <a:ext cx="0" cy="720725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43" name="Freeform 67"/>
          <p:cNvSpPr>
            <a:spLocks/>
          </p:cNvSpPr>
          <p:nvPr/>
        </p:nvSpPr>
        <p:spPr bwMode="auto">
          <a:xfrm>
            <a:off x="2914650" y="1809750"/>
            <a:ext cx="2520950" cy="971550"/>
          </a:xfrm>
          <a:custGeom>
            <a:avLst/>
            <a:gdLst>
              <a:gd name="T0" fmla="*/ 0 w 1715"/>
              <a:gd name="T1" fmla="*/ 566 h 612"/>
              <a:gd name="T2" fmla="*/ 952 w 1715"/>
              <a:gd name="T3" fmla="*/ 476 h 612"/>
              <a:gd name="T4" fmla="*/ 1587 w 1715"/>
              <a:gd name="T5" fmla="*/ 67 h 612"/>
              <a:gd name="T6" fmla="*/ 1455 w 1715"/>
              <a:gd name="T7" fmla="*/ 4 h 612"/>
              <a:gd name="T8" fmla="*/ 1715 w 1715"/>
              <a:gd name="T9" fmla="*/ 0 h 612"/>
              <a:gd name="T10" fmla="*/ 1675 w 1715"/>
              <a:gd name="T11" fmla="*/ 240 h 612"/>
              <a:gd name="T12" fmla="*/ 1633 w 1715"/>
              <a:gd name="T13" fmla="*/ 113 h 612"/>
              <a:gd name="T14" fmla="*/ 998 w 1715"/>
              <a:gd name="T15" fmla="*/ 612 h 612"/>
              <a:gd name="T16" fmla="*/ 0 w 1715"/>
              <a:gd name="T17" fmla="*/ 612 h 612"/>
              <a:gd name="T18" fmla="*/ 0 w 1715"/>
              <a:gd name="T19" fmla="*/ 566 h 6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15"/>
              <a:gd name="T31" fmla="*/ 0 h 612"/>
              <a:gd name="T32" fmla="*/ 1715 w 1715"/>
              <a:gd name="T33" fmla="*/ 612 h 6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15" h="612">
                <a:moveTo>
                  <a:pt x="0" y="566"/>
                </a:moveTo>
                <a:lnTo>
                  <a:pt x="952" y="476"/>
                </a:lnTo>
                <a:lnTo>
                  <a:pt x="1587" y="67"/>
                </a:lnTo>
                <a:lnTo>
                  <a:pt x="1455" y="4"/>
                </a:lnTo>
                <a:lnTo>
                  <a:pt x="1715" y="0"/>
                </a:lnTo>
                <a:lnTo>
                  <a:pt x="1675" y="240"/>
                </a:lnTo>
                <a:lnTo>
                  <a:pt x="1633" y="113"/>
                </a:lnTo>
                <a:lnTo>
                  <a:pt x="998" y="612"/>
                </a:lnTo>
                <a:lnTo>
                  <a:pt x="0" y="612"/>
                </a:lnTo>
                <a:lnTo>
                  <a:pt x="0" y="566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74144" name="Text Box 68"/>
          <p:cNvSpPr txBox="1">
            <a:spLocks noChangeArrowheads="1"/>
          </p:cNvSpPr>
          <p:nvPr/>
        </p:nvSpPr>
        <p:spPr bwMode="auto">
          <a:xfrm>
            <a:off x="5819775" y="2928938"/>
            <a:ext cx="24288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600" b="1">
                <a:latin typeface="Arial Unicode MS" pitchFamily="34" charset="-128"/>
              </a:rPr>
              <a:t>Нагрузка</a:t>
            </a:r>
            <a:r>
              <a:rPr lang="en-US" altLang="ko-KR" sz="1600" b="1">
                <a:latin typeface="Arial Unicode MS" pitchFamily="34" charset="-128"/>
              </a:rPr>
              <a:t> : 12VDC, 5mA</a:t>
            </a:r>
            <a:endParaRPr lang="en-US" altLang="ko-KR" sz="1600" b="1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485447" name="Text Box 71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ChangeArrowheads="1"/>
          </p:cNvSpPr>
          <p:nvPr/>
        </p:nvSpPr>
        <p:spPr bwMode="auto">
          <a:xfrm>
            <a:off x="466725" y="3789363"/>
            <a:ext cx="8208963" cy="2735262"/>
          </a:xfrm>
          <a:prstGeom prst="rect">
            <a:avLst/>
          </a:prstGeom>
          <a:solidFill>
            <a:schemeClr val="bg1"/>
          </a:solidFill>
          <a:ln w="12700">
            <a:solidFill>
              <a:srgbClr val="333333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86403" name="Rectangle 3"/>
          <p:cNvSpPr>
            <a:spLocks noChangeArrowheads="1"/>
          </p:cNvSpPr>
          <p:nvPr/>
        </p:nvSpPr>
        <p:spPr bwMode="auto">
          <a:xfrm>
            <a:off x="466725" y="908050"/>
            <a:ext cx="8208963" cy="2736850"/>
          </a:xfrm>
          <a:prstGeom prst="rect">
            <a:avLst/>
          </a:prstGeom>
          <a:solidFill>
            <a:schemeClr val="bg1"/>
          </a:solidFill>
          <a:ln w="12700">
            <a:solidFill>
              <a:srgbClr val="333333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86404" name="Text Box 4"/>
          <p:cNvSpPr txBox="1">
            <a:spLocks noChangeArrowheads="1"/>
          </p:cNvSpPr>
          <p:nvPr/>
        </p:nvSpPr>
        <p:spPr bwMode="auto">
          <a:xfrm>
            <a:off x="736600" y="1052513"/>
            <a:ext cx="1147763" cy="3365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ru-RU" altLang="ko-KR" sz="1600" b="1">
                <a:latin typeface="Arial Unicode MS" pitchFamily="34" charset="-128"/>
              </a:rPr>
              <a:t>Вариант </a:t>
            </a:r>
            <a:r>
              <a:rPr lang="en-US" altLang="ko-KR" sz="1600" b="1">
                <a:latin typeface="Arial Unicode MS" pitchFamily="34" charset="-128"/>
              </a:rPr>
              <a:t>2</a:t>
            </a: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3559175" y="1196975"/>
            <a:ext cx="512445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rgbClr val="0000FF"/>
                </a:solidFill>
                <a:latin typeface="Arial Unicode MS" pitchFamily="34" charset="-128"/>
              </a:rPr>
              <a:t>Контакт замкнут</a:t>
            </a:r>
            <a:r>
              <a:rPr lang="en-US" altLang="ko-KR" sz="1600" b="1">
                <a:solidFill>
                  <a:srgbClr val="0000FF"/>
                </a:solidFill>
                <a:latin typeface="Arial Unicode MS" pitchFamily="34" charset="-128"/>
              </a:rPr>
              <a:t> : </a:t>
            </a:r>
            <a:r>
              <a:rPr lang="ru-RU" altLang="ko-KR" sz="1600" b="1">
                <a:solidFill>
                  <a:srgbClr val="0000FF"/>
                </a:solidFill>
                <a:latin typeface="Arial Unicode MS" pitchFamily="34" charset="-128"/>
              </a:rPr>
              <a:t>Аварийный останов</a:t>
            </a:r>
            <a:r>
              <a:rPr lang="en-US" altLang="ko-KR">
                <a:latin typeface="Arial Unicode MS" pitchFamily="34" charset="-128"/>
              </a:rPr>
              <a:t> </a:t>
            </a:r>
          </a:p>
          <a:p>
            <a:pPr algn="l"/>
            <a:r>
              <a:rPr lang="en-US" altLang="ko-KR">
                <a:latin typeface="Arial Unicode MS" pitchFamily="34" charset="-128"/>
              </a:rPr>
              <a:t>. </a:t>
            </a:r>
            <a:r>
              <a:rPr lang="ru-RU" altLang="ko-KR">
                <a:latin typeface="Arial Unicode MS" pitchFamily="34" charset="-128"/>
              </a:rPr>
              <a:t>Выключаются все внутренние блоки</a:t>
            </a:r>
            <a:r>
              <a:rPr lang="en-US" altLang="ko-KR">
                <a:latin typeface="Arial Unicode MS" pitchFamily="34" charset="-128"/>
              </a:rPr>
              <a:t>.</a:t>
            </a:r>
          </a:p>
          <a:p>
            <a:pPr algn="l"/>
            <a:r>
              <a:rPr lang="en-US" altLang="ko-KR">
                <a:latin typeface="Arial Unicode MS" pitchFamily="34" charset="-128"/>
              </a:rPr>
              <a:t>. </a:t>
            </a:r>
            <a:r>
              <a:rPr lang="ru-RU" altLang="ko-KR">
                <a:latin typeface="Arial Unicode MS" pitchFamily="34" charset="-128"/>
              </a:rPr>
              <a:t>Пульты управления не действуют</a:t>
            </a:r>
            <a:r>
              <a:rPr lang="en-US" altLang="ko-KR">
                <a:latin typeface="Arial Unicode MS" pitchFamily="34" charset="-128"/>
              </a:rPr>
              <a:t>.</a:t>
            </a:r>
          </a:p>
          <a:p>
            <a:pPr algn="l"/>
            <a:r>
              <a:rPr lang="en-US" altLang="ko-KR">
                <a:latin typeface="Arial Unicode MS" pitchFamily="34" charset="-128"/>
              </a:rPr>
              <a:t>. DMS </a:t>
            </a:r>
            <a:r>
              <a:rPr lang="ru-RU" altLang="ko-KR">
                <a:latin typeface="Arial Unicode MS" pitchFamily="34" charset="-128"/>
              </a:rPr>
              <a:t>игнорирует команды контроллеров. </a:t>
            </a:r>
            <a:endParaRPr lang="en-US" altLang="ko-KR">
              <a:latin typeface="Arial Unicode MS" pitchFamily="34" charset="-128"/>
            </a:endParaRPr>
          </a:p>
          <a:p>
            <a:pPr algn="l"/>
            <a:r>
              <a:rPr lang="en-US" altLang="ko-KR">
                <a:latin typeface="Arial Unicode MS" pitchFamily="34" charset="-128"/>
              </a:rPr>
              <a:t>  </a:t>
            </a:r>
            <a:r>
              <a:rPr lang="ru-RU" altLang="ko-KR">
                <a:latin typeface="Arial Unicode MS" pitchFamily="34" charset="-128"/>
              </a:rPr>
              <a:t>верхнего уровня</a:t>
            </a:r>
            <a:r>
              <a:rPr lang="en-US" altLang="ko-KR">
                <a:latin typeface="Arial Unicode MS" pitchFamily="34" charset="-128"/>
              </a:rPr>
              <a:t>. </a:t>
            </a:r>
          </a:p>
          <a:p>
            <a:pPr algn="l"/>
            <a:r>
              <a:rPr lang="en-US" altLang="ko-KR">
                <a:latin typeface="Arial Unicode MS" pitchFamily="34" charset="-128"/>
              </a:rPr>
              <a:t>. </a:t>
            </a:r>
            <a:r>
              <a:rPr lang="ru-RU" altLang="ko-KR">
                <a:latin typeface="Arial Unicode MS" pitchFamily="34" charset="-128"/>
              </a:rPr>
              <a:t>График работы не действует</a:t>
            </a:r>
            <a:r>
              <a:rPr lang="en-US" altLang="ko-KR">
                <a:latin typeface="Arial Unicode MS" pitchFamily="34" charset="-128"/>
              </a:rPr>
              <a:t>.</a:t>
            </a:r>
          </a:p>
          <a:p>
            <a:pPr algn="l"/>
            <a:endParaRPr lang="en-US" altLang="ko-KR">
              <a:latin typeface="Arial Unicode MS" pitchFamily="34" charset="-128"/>
            </a:endParaRPr>
          </a:p>
          <a:p>
            <a:pPr algn="l"/>
            <a:r>
              <a:rPr lang="ru-RU" altLang="ko-KR" sz="1600" b="1">
                <a:solidFill>
                  <a:srgbClr val="0000FF"/>
                </a:solidFill>
                <a:latin typeface="Arial Unicode MS" pitchFamily="34" charset="-128"/>
              </a:rPr>
              <a:t>Контакт разомкнут</a:t>
            </a:r>
            <a:r>
              <a:rPr lang="en-US" altLang="ko-KR" sz="1600" b="1">
                <a:solidFill>
                  <a:srgbClr val="0000FF"/>
                </a:solidFill>
                <a:latin typeface="Arial Unicode MS" pitchFamily="34" charset="-128"/>
              </a:rPr>
              <a:t> : </a:t>
            </a:r>
            <a:r>
              <a:rPr lang="ru-RU" altLang="ko-KR" sz="1600" b="1">
                <a:solidFill>
                  <a:srgbClr val="0000FF"/>
                </a:solidFill>
                <a:latin typeface="Arial Unicode MS" pitchFamily="34" charset="-128"/>
              </a:rPr>
              <a:t>Восстановление работы</a:t>
            </a:r>
            <a:endParaRPr lang="en-US" altLang="ko-KR" sz="1600" b="1">
              <a:solidFill>
                <a:srgbClr val="0000FF"/>
              </a:solidFill>
              <a:latin typeface="Arial Unicode MS" pitchFamily="34" charset="-128"/>
            </a:endParaRPr>
          </a:p>
          <a:p>
            <a:pPr algn="l"/>
            <a:r>
              <a:rPr lang="en-US" altLang="ko-KR">
                <a:latin typeface="Arial Unicode MS" pitchFamily="34" charset="-128"/>
              </a:rPr>
              <a:t>. </a:t>
            </a:r>
            <a:r>
              <a:rPr lang="ru-RU" altLang="ko-KR">
                <a:latin typeface="Arial Unicode MS" pitchFamily="34" charset="-128"/>
              </a:rPr>
              <a:t>Все внутренние блоки</a:t>
            </a:r>
            <a:r>
              <a:rPr lang="en-US" altLang="ko-KR">
                <a:latin typeface="Arial Unicode MS" pitchFamily="34" charset="-128"/>
              </a:rPr>
              <a:t> </a:t>
            </a:r>
            <a:r>
              <a:rPr lang="ru-RU" altLang="ko-KR">
                <a:latin typeface="Arial Unicode MS" pitchFamily="34" charset="-128"/>
              </a:rPr>
              <a:t>в выключенном состоянии</a:t>
            </a:r>
            <a:r>
              <a:rPr lang="en-US" altLang="ko-KR">
                <a:latin typeface="Arial Unicode MS" pitchFamily="34" charset="-128"/>
              </a:rPr>
              <a:t>.</a:t>
            </a:r>
          </a:p>
          <a:p>
            <a:pPr algn="l"/>
            <a:r>
              <a:rPr lang="en-US" altLang="ko-KR">
                <a:latin typeface="Arial Unicode MS" pitchFamily="34" charset="-128"/>
              </a:rPr>
              <a:t>. </a:t>
            </a:r>
            <a:r>
              <a:rPr lang="ru-RU" altLang="ko-KR">
                <a:latin typeface="Arial Unicode MS" pitchFamily="34" charset="-128"/>
              </a:rPr>
              <a:t>Пульты управления восстанавливают прежнее состояние.</a:t>
            </a:r>
            <a:endParaRPr lang="en-US" altLang="ko-KR">
              <a:latin typeface="Arial Unicode MS" pitchFamily="34" charset="-128"/>
            </a:endParaRPr>
          </a:p>
          <a:p>
            <a:pPr algn="l"/>
            <a:r>
              <a:rPr lang="en-US" altLang="ko-KR">
                <a:latin typeface="Arial Unicode MS" pitchFamily="34" charset="-128"/>
              </a:rPr>
              <a:t>. </a:t>
            </a:r>
            <a:r>
              <a:rPr lang="ru-RU" altLang="ko-KR">
                <a:latin typeface="Arial Unicode MS" pitchFamily="34" charset="-128"/>
              </a:rPr>
              <a:t>Действует работа по графику</a:t>
            </a:r>
            <a:r>
              <a:rPr lang="en-US" altLang="ko-KR">
                <a:latin typeface="Arial Unicode MS" pitchFamily="34" charset="-128"/>
              </a:rPr>
              <a:t>.</a:t>
            </a:r>
          </a:p>
        </p:txBody>
      </p:sp>
      <p:sp>
        <p:nvSpPr>
          <p:cNvPr id="175110" name="Text Box 6"/>
          <p:cNvSpPr txBox="1">
            <a:spLocks noChangeArrowheads="1"/>
          </p:cNvSpPr>
          <p:nvPr/>
        </p:nvSpPr>
        <p:spPr bwMode="auto">
          <a:xfrm>
            <a:off x="539750" y="2974975"/>
            <a:ext cx="519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>
                <a:latin typeface="Arial Unicode MS" pitchFamily="34" charset="-128"/>
              </a:rPr>
              <a:t>DI-1</a:t>
            </a:r>
          </a:p>
        </p:txBody>
      </p:sp>
      <p:sp>
        <p:nvSpPr>
          <p:cNvPr id="175111" name="Text Box 7"/>
          <p:cNvSpPr txBox="1">
            <a:spLocks noChangeArrowheads="1"/>
          </p:cNvSpPr>
          <p:nvPr/>
        </p:nvSpPr>
        <p:spPr bwMode="auto">
          <a:xfrm>
            <a:off x="539750" y="2570163"/>
            <a:ext cx="519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>
                <a:latin typeface="Arial Unicode MS" pitchFamily="34" charset="-128"/>
              </a:rPr>
              <a:t>DI-2</a:t>
            </a:r>
          </a:p>
        </p:txBody>
      </p:sp>
      <p:sp>
        <p:nvSpPr>
          <p:cNvPr id="175112" name="Text Box 8"/>
          <p:cNvSpPr txBox="1">
            <a:spLocks noChangeArrowheads="1"/>
          </p:cNvSpPr>
          <p:nvPr/>
        </p:nvSpPr>
        <p:spPr bwMode="auto">
          <a:xfrm>
            <a:off x="1747838" y="1773238"/>
            <a:ext cx="720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>
                <a:latin typeface="Arial Unicode MS" pitchFamily="34" charset="-128"/>
              </a:rPr>
              <a:t>Опции</a:t>
            </a:r>
            <a:endParaRPr lang="en-US" altLang="ko-KR">
              <a:latin typeface="Arial Unicode MS" pitchFamily="34" charset="-128"/>
            </a:endParaRPr>
          </a:p>
        </p:txBody>
      </p:sp>
      <p:pic>
        <p:nvPicPr>
          <p:cNvPr id="17511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575" y="2497138"/>
            <a:ext cx="457200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14" name="Picture 10" descr="Option switch ON OF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8063" y="1557338"/>
            <a:ext cx="4953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15" name="Text Box 11"/>
          <p:cNvSpPr txBox="1">
            <a:spLocks noChangeArrowheads="1"/>
          </p:cNvSpPr>
          <p:nvPr/>
        </p:nvSpPr>
        <p:spPr bwMode="auto">
          <a:xfrm>
            <a:off x="3525838" y="4238625"/>
            <a:ext cx="5229225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rgbClr val="0000FF"/>
                </a:solidFill>
                <a:latin typeface="Arial Unicode MS" pitchFamily="34" charset="-128"/>
              </a:rPr>
              <a:t>Внешний контакт, вход</a:t>
            </a:r>
            <a:r>
              <a:rPr lang="en-US" altLang="ko-KR" sz="1600" b="1">
                <a:solidFill>
                  <a:srgbClr val="0000FF"/>
                </a:solidFill>
                <a:latin typeface="Arial Unicode MS" pitchFamily="34" charset="-128"/>
              </a:rPr>
              <a:t> DI-1</a:t>
            </a:r>
          </a:p>
          <a:p>
            <a:pPr algn="l"/>
            <a:r>
              <a:rPr lang="en-US" altLang="ko-KR">
                <a:latin typeface="Arial Unicode MS" pitchFamily="34" charset="-128"/>
              </a:rPr>
              <a:t>   </a:t>
            </a:r>
            <a:r>
              <a:rPr lang="ru-RU" altLang="ko-KR" b="1">
                <a:latin typeface="Arial Unicode MS" pitchFamily="34" charset="-128"/>
              </a:rPr>
              <a:t>Замкнут</a:t>
            </a:r>
            <a:r>
              <a:rPr lang="en-US" altLang="ko-KR">
                <a:latin typeface="Arial Unicode MS" pitchFamily="34" charset="-128"/>
              </a:rPr>
              <a:t> : </a:t>
            </a:r>
            <a:r>
              <a:rPr lang="ru-RU" altLang="ko-KR">
                <a:latin typeface="Arial Unicode MS" pitchFamily="34" charset="-128"/>
              </a:rPr>
              <a:t>Включение внутренних блоков в прежний режим</a:t>
            </a:r>
            <a:r>
              <a:rPr lang="en-US" altLang="ko-KR">
                <a:latin typeface="Arial Unicode MS" pitchFamily="34" charset="-128"/>
              </a:rPr>
              <a:t>.</a:t>
            </a:r>
          </a:p>
          <a:p>
            <a:pPr algn="l"/>
            <a:r>
              <a:rPr lang="en-US" altLang="ko-KR">
                <a:latin typeface="Arial Unicode MS" pitchFamily="34" charset="-128"/>
              </a:rPr>
              <a:t>   </a:t>
            </a:r>
            <a:r>
              <a:rPr lang="ru-RU" altLang="ko-KR" b="1">
                <a:latin typeface="Arial Unicode MS" pitchFamily="34" charset="-128"/>
              </a:rPr>
              <a:t>Разомкнут </a:t>
            </a:r>
            <a:r>
              <a:rPr lang="en-US" altLang="ko-KR">
                <a:latin typeface="Arial Unicode MS" pitchFamily="34" charset="-128"/>
              </a:rPr>
              <a:t>: </a:t>
            </a:r>
            <a:r>
              <a:rPr lang="ru-RU" altLang="ko-KR">
                <a:latin typeface="Arial Unicode MS" pitchFamily="34" charset="-128"/>
              </a:rPr>
              <a:t>Останов внутренних блоков</a:t>
            </a:r>
            <a:r>
              <a:rPr lang="en-US" altLang="ko-KR">
                <a:latin typeface="Arial Unicode MS" pitchFamily="34" charset="-128"/>
              </a:rPr>
              <a:t>.</a:t>
            </a:r>
          </a:p>
          <a:p>
            <a:pPr algn="l"/>
            <a:endParaRPr lang="en-US" altLang="ko-KR">
              <a:latin typeface="Arial Unicode MS" pitchFamily="34" charset="-128"/>
            </a:endParaRPr>
          </a:p>
          <a:p>
            <a:pPr algn="l"/>
            <a:r>
              <a:rPr lang="ru-RU" altLang="ko-KR" sz="1600" b="1">
                <a:solidFill>
                  <a:srgbClr val="0000FF"/>
                </a:solidFill>
                <a:latin typeface="Arial Unicode MS" pitchFamily="34" charset="-128"/>
              </a:rPr>
              <a:t>Внешний контакт, вход</a:t>
            </a:r>
            <a:r>
              <a:rPr lang="en-US" altLang="ko-KR" sz="1600" b="1">
                <a:solidFill>
                  <a:srgbClr val="0000FF"/>
                </a:solidFill>
                <a:latin typeface="Arial Unicode MS" pitchFamily="34" charset="-128"/>
              </a:rPr>
              <a:t> DI-2</a:t>
            </a:r>
          </a:p>
          <a:p>
            <a:pPr algn="l"/>
            <a:r>
              <a:rPr lang="en-US" altLang="ko-KR">
                <a:latin typeface="Arial Unicode MS" pitchFamily="34" charset="-128"/>
              </a:rPr>
              <a:t>   </a:t>
            </a:r>
            <a:r>
              <a:rPr lang="ru-RU" altLang="ko-KR" b="1">
                <a:latin typeface="Arial Unicode MS" pitchFamily="34" charset="-128"/>
              </a:rPr>
              <a:t>Замкнут</a:t>
            </a:r>
            <a:r>
              <a:rPr lang="en-US" altLang="ko-KR">
                <a:latin typeface="Arial Unicode MS" pitchFamily="34" charset="-128"/>
              </a:rPr>
              <a:t> : </a:t>
            </a:r>
            <a:r>
              <a:rPr lang="ru-RU" altLang="ko-KR">
                <a:latin typeface="Arial Unicode MS" pitchFamily="34" charset="-128"/>
              </a:rPr>
              <a:t>Пульты работают</a:t>
            </a:r>
            <a:r>
              <a:rPr lang="en-US" altLang="ko-KR">
                <a:latin typeface="Arial Unicode MS" pitchFamily="34" charset="-128"/>
              </a:rPr>
              <a:t>.</a:t>
            </a:r>
          </a:p>
          <a:p>
            <a:pPr algn="l"/>
            <a:r>
              <a:rPr lang="en-US" altLang="ko-KR">
                <a:latin typeface="Arial Unicode MS" pitchFamily="34" charset="-128"/>
              </a:rPr>
              <a:t>   </a:t>
            </a:r>
            <a:r>
              <a:rPr lang="ru-RU" altLang="ko-KR" b="1">
                <a:latin typeface="Arial Unicode MS" pitchFamily="34" charset="-128"/>
              </a:rPr>
              <a:t>Разомкнут</a:t>
            </a:r>
            <a:r>
              <a:rPr lang="en-US" altLang="ko-KR">
                <a:latin typeface="Arial Unicode MS" pitchFamily="34" charset="-128"/>
              </a:rPr>
              <a:t> : </a:t>
            </a:r>
            <a:r>
              <a:rPr lang="ru-RU" altLang="ko-KR">
                <a:latin typeface="Arial Unicode MS" pitchFamily="34" charset="-128"/>
              </a:rPr>
              <a:t>Пульты не действуют</a:t>
            </a:r>
            <a:r>
              <a:rPr lang="en-US" altLang="ko-KR">
                <a:latin typeface="Arial Unicode MS" pitchFamily="34" charset="-128"/>
              </a:rPr>
              <a:t>.</a:t>
            </a:r>
          </a:p>
          <a:p>
            <a:pPr algn="l"/>
            <a:endParaRPr lang="en-US" altLang="ko-KR">
              <a:latin typeface="Arial Unicode MS" pitchFamily="34" charset="-128"/>
            </a:endParaRPr>
          </a:p>
          <a:p>
            <a:pPr algn="l"/>
            <a:r>
              <a:rPr lang="ru-RU" altLang="ko-KR">
                <a:latin typeface="Arial Unicode MS" pitchFamily="34" charset="-128"/>
              </a:rPr>
              <a:t>Вариант 3 не прерывает работу по </a:t>
            </a:r>
            <a:r>
              <a:rPr lang="ru-RU" altLang="ko-KR">
                <a:latin typeface="Arial" pitchFamily="34" charset="0"/>
              </a:rPr>
              <a:t>графику</a:t>
            </a:r>
            <a:endParaRPr lang="en-US" altLang="ko-KR">
              <a:latin typeface="Arial Unicode MS" pitchFamily="34" charset="-128"/>
            </a:endParaRPr>
          </a:p>
        </p:txBody>
      </p:sp>
      <p:pic>
        <p:nvPicPr>
          <p:cNvPr id="175116" name="Picture 12" descr="Option switch OFF 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6000" y="4437063"/>
            <a:ext cx="4953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17" name="Oval 13"/>
          <p:cNvSpPr>
            <a:spLocks noChangeArrowheads="1"/>
          </p:cNvSpPr>
          <p:nvPr/>
        </p:nvSpPr>
        <p:spPr bwMode="auto">
          <a:xfrm>
            <a:off x="1693863" y="2978150"/>
            <a:ext cx="101600" cy="1095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H="1">
            <a:off x="1476375" y="3032125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H="1">
            <a:off x="2054225" y="3032125"/>
            <a:ext cx="2143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5120" name="Line 16"/>
          <p:cNvSpPr>
            <a:spLocks noChangeShapeType="1"/>
          </p:cNvSpPr>
          <p:nvPr/>
        </p:nvSpPr>
        <p:spPr bwMode="auto">
          <a:xfrm flipH="1">
            <a:off x="1476375" y="3251200"/>
            <a:ext cx="7921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5121" name="Line 17"/>
          <p:cNvSpPr>
            <a:spLocks noChangeShapeType="1"/>
          </p:cNvSpPr>
          <p:nvPr/>
        </p:nvSpPr>
        <p:spPr bwMode="auto">
          <a:xfrm flipH="1" flipV="1">
            <a:off x="2268538" y="3032125"/>
            <a:ext cx="0" cy="219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5122" name="Line 18"/>
          <p:cNvSpPr>
            <a:spLocks noChangeShapeType="1"/>
          </p:cNvSpPr>
          <p:nvPr/>
        </p:nvSpPr>
        <p:spPr bwMode="auto">
          <a:xfrm>
            <a:off x="1543050" y="2636838"/>
            <a:ext cx="725488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triangle" w="lg" len="med"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5123" name="Text Box 19"/>
          <p:cNvSpPr txBox="1">
            <a:spLocks noChangeArrowheads="1"/>
          </p:cNvSpPr>
          <p:nvPr/>
        </p:nvSpPr>
        <p:spPr bwMode="auto">
          <a:xfrm>
            <a:off x="2162175" y="2492375"/>
            <a:ext cx="1136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>
                <a:latin typeface="Arial Unicode MS" pitchFamily="34" charset="-128"/>
              </a:rPr>
              <a:t>Не действует</a:t>
            </a:r>
            <a:endParaRPr lang="en-US" altLang="ko-KR" sz="1200">
              <a:latin typeface="Arial Unicode MS" pitchFamily="34" charset="-128"/>
            </a:endParaRPr>
          </a:p>
        </p:txBody>
      </p:sp>
      <p:sp>
        <p:nvSpPr>
          <p:cNvPr id="175124" name="Text Box 20"/>
          <p:cNvSpPr txBox="1">
            <a:spLocks noChangeArrowheads="1"/>
          </p:cNvSpPr>
          <p:nvPr/>
        </p:nvSpPr>
        <p:spPr bwMode="auto">
          <a:xfrm>
            <a:off x="2268538" y="2903538"/>
            <a:ext cx="87471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200">
                <a:latin typeface="Arial Unicode MS" pitchFamily="34" charset="-128"/>
              </a:rPr>
              <a:t>Внешний </a:t>
            </a:r>
            <a:endParaRPr lang="en-US" altLang="ko-KR" sz="1200">
              <a:latin typeface="Arial Unicode MS" pitchFamily="34" charset="-128"/>
            </a:endParaRPr>
          </a:p>
          <a:p>
            <a:pPr algn="l"/>
            <a:r>
              <a:rPr lang="ru-RU" altLang="ko-KR" sz="1200">
                <a:latin typeface="Arial Unicode MS" pitchFamily="34" charset="-128"/>
              </a:rPr>
              <a:t>контакт</a:t>
            </a:r>
            <a:endParaRPr lang="en-US" altLang="ko-KR" sz="1200">
              <a:latin typeface="Arial Unicode MS" pitchFamily="34" charset="-128"/>
            </a:endParaRPr>
          </a:p>
          <a:p>
            <a:pPr algn="l"/>
            <a:r>
              <a:rPr lang="en-US" altLang="ko-KR" sz="1200">
                <a:latin typeface="Arial Unicode MS" pitchFamily="34" charset="-128"/>
              </a:rPr>
              <a:t>(</a:t>
            </a:r>
            <a:r>
              <a:rPr lang="ru-RU" altLang="ko-KR" sz="1200">
                <a:latin typeface="Arial Unicode MS" pitchFamily="34" charset="-128"/>
              </a:rPr>
              <a:t>уровень</a:t>
            </a:r>
            <a:r>
              <a:rPr lang="en-US" altLang="ko-KR" sz="1200">
                <a:latin typeface="Arial Unicode MS" pitchFamily="34" charset="-128"/>
              </a:rPr>
              <a:t>)</a:t>
            </a:r>
          </a:p>
        </p:txBody>
      </p:sp>
      <p:sp>
        <p:nvSpPr>
          <p:cNvPr id="175125" name="Line 21"/>
          <p:cNvSpPr>
            <a:spLocks noChangeShapeType="1"/>
          </p:cNvSpPr>
          <p:nvPr/>
        </p:nvSpPr>
        <p:spPr bwMode="auto">
          <a:xfrm flipH="1" flipV="1">
            <a:off x="1749425" y="2844800"/>
            <a:ext cx="309563" cy="184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6422" name="Text Box 22"/>
          <p:cNvSpPr txBox="1">
            <a:spLocks noChangeArrowheads="1"/>
          </p:cNvSpPr>
          <p:nvPr/>
        </p:nvSpPr>
        <p:spPr bwMode="auto">
          <a:xfrm>
            <a:off x="736600" y="3956050"/>
            <a:ext cx="1147763" cy="3365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ru-RU" altLang="ko-KR" sz="1600" b="1">
                <a:latin typeface="Arial Unicode MS" pitchFamily="34" charset="-128"/>
              </a:rPr>
              <a:t>Вариант </a:t>
            </a:r>
            <a:r>
              <a:rPr lang="en-US" altLang="ko-KR" sz="1600" b="1">
                <a:latin typeface="Arial Unicode MS" pitchFamily="34" charset="-128"/>
              </a:rPr>
              <a:t>3</a:t>
            </a:r>
          </a:p>
        </p:txBody>
      </p:sp>
      <p:sp>
        <p:nvSpPr>
          <p:cNvPr id="175127" name="Text Box 23"/>
          <p:cNvSpPr txBox="1">
            <a:spLocks noChangeArrowheads="1"/>
          </p:cNvSpPr>
          <p:nvPr/>
        </p:nvSpPr>
        <p:spPr bwMode="auto">
          <a:xfrm>
            <a:off x="539750" y="5876925"/>
            <a:ext cx="519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>
                <a:latin typeface="Arial Unicode MS" pitchFamily="34" charset="-128"/>
              </a:rPr>
              <a:t>DI-1</a:t>
            </a:r>
          </a:p>
        </p:txBody>
      </p:sp>
      <p:sp>
        <p:nvSpPr>
          <p:cNvPr id="175128" name="Text Box 24"/>
          <p:cNvSpPr txBox="1">
            <a:spLocks noChangeArrowheads="1"/>
          </p:cNvSpPr>
          <p:nvPr/>
        </p:nvSpPr>
        <p:spPr bwMode="auto">
          <a:xfrm>
            <a:off x="539750" y="5472113"/>
            <a:ext cx="519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>
                <a:latin typeface="Arial Unicode MS" pitchFamily="34" charset="-128"/>
              </a:rPr>
              <a:t>DI-2</a:t>
            </a:r>
          </a:p>
        </p:txBody>
      </p:sp>
      <p:sp>
        <p:nvSpPr>
          <p:cNvPr id="175129" name="Text Box 25"/>
          <p:cNvSpPr txBox="1">
            <a:spLocks noChangeArrowheads="1"/>
          </p:cNvSpPr>
          <p:nvPr/>
        </p:nvSpPr>
        <p:spPr bwMode="auto">
          <a:xfrm>
            <a:off x="1747838" y="4679950"/>
            <a:ext cx="720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>
                <a:latin typeface="Arial Unicode MS" pitchFamily="34" charset="-128"/>
              </a:rPr>
              <a:t>Опции</a:t>
            </a:r>
            <a:endParaRPr lang="en-US" altLang="ko-KR">
              <a:latin typeface="Arial Unicode MS" pitchFamily="34" charset="-128"/>
            </a:endParaRPr>
          </a:p>
        </p:txBody>
      </p:sp>
      <p:pic>
        <p:nvPicPr>
          <p:cNvPr id="175130" name="Picture 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575" y="5399088"/>
            <a:ext cx="457200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31" name="Oval 27"/>
          <p:cNvSpPr>
            <a:spLocks noChangeArrowheads="1"/>
          </p:cNvSpPr>
          <p:nvPr/>
        </p:nvSpPr>
        <p:spPr bwMode="auto">
          <a:xfrm>
            <a:off x="1693863" y="5880100"/>
            <a:ext cx="101600" cy="1095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75132" name="Line 28"/>
          <p:cNvSpPr>
            <a:spLocks noChangeShapeType="1"/>
          </p:cNvSpPr>
          <p:nvPr/>
        </p:nvSpPr>
        <p:spPr bwMode="auto">
          <a:xfrm flipH="1">
            <a:off x="1476375" y="5934075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5133" name="Line 29"/>
          <p:cNvSpPr>
            <a:spLocks noChangeShapeType="1"/>
          </p:cNvSpPr>
          <p:nvPr/>
        </p:nvSpPr>
        <p:spPr bwMode="auto">
          <a:xfrm flipH="1">
            <a:off x="2054225" y="5934075"/>
            <a:ext cx="2143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5134" name="Line 30"/>
          <p:cNvSpPr>
            <a:spLocks noChangeShapeType="1"/>
          </p:cNvSpPr>
          <p:nvPr/>
        </p:nvSpPr>
        <p:spPr bwMode="auto">
          <a:xfrm flipH="1">
            <a:off x="1476375" y="6153150"/>
            <a:ext cx="7921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5135" name="Line 31"/>
          <p:cNvSpPr>
            <a:spLocks noChangeShapeType="1"/>
          </p:cNvSpPr>
          <p:nvPr/>
        </p:nvSpPr>
        <p:spPr bwMode="auto">
          <a:xfrm flipH="1" flipV="1">
            <a:off x="2268538" y="5934075"/>
            <a:ext cx="0" cy="219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5137" name="Line 33"/>
          <p:cNvSpPr>
            <a:spLocks noChangeShapeType="1"/>
          </p:cNvSpPr>
          <p:nvPr/>
        </p:nvSpPr>
        <p:spPr bwMode="auto">
          <a:xfrm flipH="1" flipV="1">
            <a:off x="1738313" y="5799138"/>
            <a:ext cx="320675" cy="1317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5138" name="Oval 34"/>
          <p:cNvSpPr>
            <a:spLocks noChangeArrowheads="1"/>
          </p:cNvSpPr>
          <p:nvPr/>
        </p:nvSpPr>
        <p:spPr bwMode="auto">
          <a:xfrm>
            <a:off x="1693863" y="5467350"/>
            <a:ext cx="101600" cy="1095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75139" name="Line 35"/>
          <p:cNvSpPr>
            <a:spLocks noChangeShapeType="1"/>
          </p:cNvSpPr>
          <p:nvPr/>
        </p:nvSpPr>
        <p:spPr bwMode="auto">
          <a:xfrm flipH="1">
            <a:off x="1476375" y="5521325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5140" name="Line 36"/>
          <p:cNvSpPr>
            <a:spLocks noChangeShapeType="1"/>
          </p:cNvSpPr>
          <p:nvPr/>
        </p:nvSpPr>
        <p:spPr bwMode="auto">
          <a:xfrm flipH="1">
            <a:off x="2054225" y="5521325"/>
            <a:ext cx="2143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5141" name="Line 37"/>
          <p:cNvSpPr>
            <a:spLocks noChangeShapeType="1"/>
          </p:cNvSpPr>
          <p:nvPr/>
        </p:nvSpPr>
        <p:spPr bwMode="auto">
          <a:xfrm flipH="1">
            <a:off x="1476375" y="5740400"/>
            <a:ext cx="7921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5142" name="Line 38"/>
          <p:cNvSpPr>
            <a:spLocks noChangeShapeType="1"/>
          </p:cNvSpPr>
          <p:nvPr/>
        </p:nvSpPr>
        <p:spPr bwMode="auto">
          <a:xfrm flipH="1" flipV="1">
            <a:off x="2268538" y="5521325"/>
            <a:ext cx="0" cy="219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5144" name="Line 40"/>
          <p:cNvSpPr>
            <a:spLocks noChangeShapeType="1"/>
          </p:cNvSpPr>
          <p:nvPr/>
        </p:nvSpPr>
        <p:spPr bwMode="auto">
          <a:xfrm flipH="1" flipV="1">
            <a:off x="1749425" y="5391150"/>
            <a:ext cx="309563" cy="127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6441" name="Text Box 41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  <p:sp>
        <p:nvSpPr>
          <p:cNvPr id="175147" name="Text Box 20"/>
          <p:cNvSpPr txBox="1">
            <a:spLocks noChangeArrowheads="1"/>
          </p:cNvSpPr>
          <p:nvPr/>
        </p:nvSpPr>
        <p:spPr bwMode="auto">
          <a:xfrm>
            <a:off x="2263775" y="5418138"/>
            <a:ext cx="1400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200">
                <a:latin typeface="Arial Unicode MS" pitchFamily="34" charset="-128"/>
              </a:rPr>
              <a:t>Внешний контакт</a:t>
            </a:r>
            <a:endParaRPr lang="en-US" altLang="ko-KR" sz="1200">
              <a:latin typeface="Arial Unicode MS" pitchFamily="34" charset="-128"/>
            </a:endParaRPr>
          </a:p>
          <a:p>
            <a:pPr algn="l"/>
            <a:r>
              <a:rPr lang="en-US" altLang="ko-KR" sz="1200">
                <a:latin typeface="Arial Unicode MS" pitchFamily="34" charset="-128"/>
              </a:rPr>
              <a:t>(</a:t>
            </a:r>
            <a:r>
              <a:rPr lang="ru-RU" altLang="ko-KR" sz="1200">
                <a:latin typeface="Arial Unicode MS" pitchFamily="34" charset="-128"/>
              </a:rPr>
              <a:t>уровень</a:t>
            </a:r>
            <a:r>
              <a:rPr lang="en-US" altLang="ko-KR" sz="1200">
                <a:latin typeface="Arial Unicode MS" pitchFamily="34" charset="-128"/>
              </a:rPr>
              <a:t>)</a:t>
            </a:r>
          </a:p>
        </p:txBody>
      </p:sp>
      <p:sp>
        <p:nvSpPr>
          <p:cNvPr id="175148" name="Text Box 20"/>
          <p:cNvSpPr txBox="1">
            <a:spLocks noChangeArrowheads="1"/>
          </p:cNvSpPr>
          <p:nvPr/>
        </p:nvSpPr>
        <p:spPr bwMode="auto">
          <a:xfrm>
            <a:off x="2251075" y="5862638"/>
            <a:ext cx="1400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200">
                <a:latin typeface="Arial Unicode MS" pitchFamily="34" charset="-128"/>
              </a:rPr>
              <a:t>Внешний контакт</a:t>
            </a:r>
            <a:endParaRPr lang="en-US" altLang="ko-KR" sz="1200">
              <a:latin typeface="Arial Unicode MS" pitchFamily="34" charset="-128"/>
            </a:endParaRPr>
          </a:p>
          <a:p>
            <a:pPr algn="l"/>
            <a:r>
              <a:rPr lang="en-US" altLang="ko-KR" sz="1200">
                <a:latin typeface="Arial Unicode MS" pitchFamily="34" charset="-128"/>
              </a:rPr>
              <a:t>(</a:t>
            </a:r>
            <a:r>
              <a:rPr lang="ru-RU" altLang="ko-KR" sz="1200">
                <a:latin typeface="Arial Unicode MS" pitchFamily="34" charset="-128"/>
              </a:rPr>
              <a:t>уровень</a:t>
            </a:r>
            <a:r>
              <a:rPr lang="en-US" altLang="ko-KR" sz="1200">
                <a:latin typeface="Arial Unicode MS" pitchFamily="34" charset="-128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06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Питание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18435" name="Rectangle 107"/>
          <p:cNvSpPr>
            <a:spLocks noChangeArrowheads="1"/>
          </p:cNvSpPr>
          <p:nvPr/>
        </p:nvSpPr>
        <p:spPr bwMode="auto">
          <a:xfrm>
            <a:off x="438150" y="1096963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54092" name="Text Box 108"/>
          <p:cNvSpPr txBox="1">
            <a:spLocks noChangeArrowheads="1"/>
          </p:cNvSpPr>
          <p:nvPr/>
        </p:nvSpPr>
        <p:spPr bwMode="auto">
          <a:xfrm>
            <a:off x="152400" y="73025"/>
            <a:ext cx="72913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Подключение пульта управления</a:t>
            </a:r>
            <a:endParaRPr lang="en-US" altLang="ko-KR" sz="36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pic>
        <p:nvPicPr>
          <p:cNvPr id="18437" name="Picture 1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412875"/>
            <a:ext cx="3355975" cy="17065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8438" name="Oval 110"/>
          <p:cNvSpPr>
            <a:spLocks noChangeArrowheads="1"/>
          </p:cNvSpPr>
          <p:nvPr/>
        </p:nvSpPr>
        <p:spPr bwMode="auto">
          <a:xfrm>
            <a:off x="2049463" y="2605088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8439" name="Oval 111"/>
          <p:cNvSpPr>
            <a:spLocks noChangeArrowheads="1"/>
          </p:cNvSpPr>
          <p:nvPr/>
        </p:nvSpPr>
        <p:spPr bwMode="auto">
          <a:xfrm>
            <a:off x="2479675" y="2614613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8440" name="Oval 112"/>
          <p:cNvSpPr>
            <a:spLocks noChangeArrowheads="1"/>
          </p:cNvSpPr>
          <p:nvPr/>
        </p:nvSpPr>
        <p:spPr bwMode="auto">
          <a:xfrm>
            <a:off x="2840038" y="2614613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8441" name="Oval 113"/>
          <p:cNvSpPr>
            <a:spLocks noChangeArrowheads="1"/>
          </p:cNvSpPr>
          <p:nvPr/>
        </p:nvSpPr>
        <p:spPr bwMode="auto">
          <a:xfrm>
            <a:off x="3200400" y="2614613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8442" name="Rectangle 114"/>
          <p:cNvSpPr>
            <a:spLocks noChangeArrowheads="1"/>
          </p:cNvSpPr>
          <p:nvPr/>
        </p:nvSpPr>
        <p:spPr bwMode="auto">
          <a:xfrm>
            <a:off x="2124075" y="2205038"/>
            <a:ext cx="719138" cy="2873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8443" name="AutoShape 115"/>
          <p:cNvSpPr>
            <a:spLocks noChangeArrowheads="1"/>
          </p:cNvSpPr>
          <p:nvPr/>
        </p:nvSpPr>
        <p:spPr bwMode="auto">
          <a:xfrm>
            <a:off x="3921125" y="1409700"/>
            <a:ext cx="4017963" cy="996950"/>
          </a:xfrm>
          <a:prstGeom prst="roundRect">
            <a:avLst>
              <a:gd name="adj" fmla="val 26722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800" b="1">
                <a:solidFill>
                  <a:schemeClr val="tx2"/>
                </a:solidFill>
                <a:latin typeface="Arial Unicode MS" pitchFamily="34" charset="-128"/>
              </a:rPr>
              <a:t>V1(+), V2 (-)</a:t>
            </a:r>
          </a:p>
          <a:p>
            <a:pPr algn="l">
              <a:buFontTx/>
              <a:buChar char="-"/>
            </a:pPr>
            <a:r>
              <a:rPr lang="en-US" altLang="ko-KR" sz="1600">
                <a:solidFill>
                  <a:schemeClr val="tx2"/>
                </a:solidFill>
                <a:latin typeface="Arial Unicode MS" pitchFamily="34" charset="-128"/>
              </a:rPr>
              <a:t> DC 12V</a:t>
            </a:r>
          </a:p>
          <a:p>
            <a:pPr algn="l">
              <a:buFontTx/>
              <a:buChar char="-"/>
            </a:pPr>
            <a:r>
              <a:rPr lang="en-US" altLang="ko-KR" sz="1600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lang="ru-RU" altLang="ko-KR" sz="1600">
                <a:solidFill>
                  <a:schemeClr val="tx2"/>
                </a:solidFill>
                <a:latin typeface="Arial Unicode MS" pitchFamily="34" charset="-128"/>
              </a:rPr>
              <a:t>Питание от внутреннего блока:</a:t>
            </a:r>
            <a:r>
              <a:rPr lang="en-US" altLang="ko-KR" sz="1600">
                <a:solidFill>
                  <a:schemeClr val="tx2"/>
                </a:solidFill>
                <a:latin typeface="Arial Unicode MS" pitchFamily="34" charset="-128"/>
              </a:rPr>
              <a:t> V1/V2</a:t>
            </a:r>
          </a:p>
        </p:txBody>
      </p:sp>
      <p:pic>
        <p:nvPicPr>
          <p:cNvPr id="18444" name="Picture 116" descr="DVM+2 HSP LSP PC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3240088"/>
            <a:ext cx="2919413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5" name="Rectangle 117"/>
          <p:cNvSpPr>
            <a:spLocks noChangeArrowheads="1"/>
          </p:cNvSpPr>
          <p:nvPr/>
        </p:nvSpPr>
        <p:spPr bwMode="auto">
          <a:xfrm>
            <a:off x="2265363" y="4679950"/>
            <a:ext cx="287337" cy="2873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8446" name="Picture 1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5086350"/>
            <a:ext cx="3355975" cy="1295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8447" name="Line 120"/>
          <p:cNvSpPr>
            <a:spLocks noChangeShapeType="1"/>
          </p:cNvSpPr>
          <p:nvPr/>
        </p:nvSpPr>
        <p:spPr bwMode="auto">
          <a:xfrm flipV="1">
            <a:off x="2519363" y="4248150"/>
            <a:ext cx="43180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48" name="Rectangle 122"/>
          <p:cNvSpPr>
            <a:spLocks noChangeArrowheads="1"/>
          </p:cNvSpPr>
          <p:nvPr/>
        </p:nvSpPr>
        <p:spPr bwMode="auto">
          <a:xfrm>
            <a:off x="2590800" y="3816350"/>
            <a:ext cx="2779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>
                <a:solidFill>
                  <a:schemeClr val="tx2"/>
                </a:solidFill>
                <a:latin typeface="Arial Unicode MS" pitchFamily="34" charset="-128"/>
              </a:rPr>
              <a:t>Разъем белого цвета </a:t>
            </a:r>
            <a:r>
              <a:rPr lang="en-US" altLang="ko-KR" sz="1600">
                <a:solidFill>
                  <a:schemeClr val="tx2"/>
                </a:solidFill>
                <a:latin typeface="Arial Unicode MS" pitchFamily="34" charset="-128"/>
              </a:rPr>
              <a:t>CN32</a:t>
            </a:r>
          </a:p>
        </p:txBody>
      </p:sp>
      <p:sp>
        <p:nvSpPr>
          <p:cNvPr id="18449" name="Freeform 123"/>
          <p:cNvSpPr>
            <a:spLocks/>
          </p:cNvSpPr>
          <p:nvPr/>
        </p:nvSpPr>
        <p:spPr bwMode="auto">
          <a:xfrm>
            <a:off x="2457450" y="4779963"/>
            <a:ext cx="2293938" cy="1096962"/>
          </a:xfrm>
          <a:custGeom>
            <a:avLst/>
            <a:gdLst>
              <a:gd name="T0" fmla="*/ 0 w 1633"/>
              <a:gd name="T1" fmla="*/ 0 h 453"/>
              <a:gd name="T2" fmla="*/ 1633 w 1633"/>
              <a:gd name="T3" fmla="*/ 0 h 453"/>
              <a:gd name="T4" fmla="*/ 1633 w 1633"/>
              <a:gd name="T5" fmla="*/ 453 h 453"/>
              <a:gd name="T6" fmla="*/ 0 60000 65536"/>
              <a:gd name="T7" fmla="*/ 0 60000 65536"/>
              <a:gd name="T8" fmla="*/ 0 60000 65536"/>
              <a:gd name="T9" fmla="*/ 0 w 1633"/>
              <a:gd name="T10" fmla="*/ 0 h 453"/>
              <a:gd name="T11" fmla="*/ 1633 w 1633"/>
              <a:gd name="T12" fmla="*/ 453 h 4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33" h="453">
                <a:moveTo>
                  <a:pt x="0" y="0"/>
                </a:moveTo>
                <a:lnTo>
                  <a:pt x="1633" y="0"/>
                </a:lnTo>
                <a:lnTo>
                  <a:pt x="1633" y="453"/>
                </a:ln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8450" name="Freeform 124"/>
          <p:cNvSpPr>
            <a:spLocks/>
          </p:cNvSpPr>
          <p:nvPr/>
        </p:nvSpPr>
        <p:spPr bwMode="auto">
          <a:xfrm>
            <a:off x="2471738" y="4843463"/>
            <a:ext cx="2711450" cy="1033462"/>
          </a:xfrm>
          <a:custGeom>
            <a:avLst/>
            <a:gdLst>
              <a:gd name="T0" fmla="*/ 0 w 1633"/>
              <a:gd name="T1" fmla="*/ 0 h 453"/>
              <a:gd name="T2" fmla="*/ 1633 w 1633"/>
              <a:gd name="T3" fmla="*/ 0 h 453"/>
              <a:gd name="T4" fmla="*/ 1633 w 1633"/>
              <a:gd name="T5" fmla="*/ 453 h 453"/>
              <a:gd name="T6" fmla="*/ 0 60000 65536"/>
              <a:gd name="T7" fmla="*/ 0 60000 65536"/>
              <a:gd name="T8" fmla="*/ 0 60000 65536"/>
              <a:gd name="T9" fmla="*/ 0 w 1633"/>
              <a:gd name="T10" fmla="*/ 0 h 453"/>
              <a:gd name="T11" fmla="*/ 1633 w 1633"/>
              <a:gd name="T12" fmla="*/ 453 h 4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33" h="453">
                <a:moveTo>
                  <a:pt x="0" y="0"/>
                </a:moveTo>
                <a:lnTo>
                  <a:pt x="1633" y="0"/>
                </a:lnTo>
                <a:lnTo>
                  <a:pt x="1633" y="453"/>
                </a:lnTo>
              </a:path>
            </a:pathLst>
          </a:cu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8451" name="Text Box 126"/>
          <p:cNvSpPr txBox="1">
            <a:spLocks noChangeArrowheads="1"/>
          </p:cNvSpPr>
          <p:nvPr/>
        </p:nvSpPr>
        <p:spPr bwMode="auto">
          <a:xfrm>
            <a:off x="2987675" y="5086350"/>
            <a:ext cx="1200150" cy="254000"/>
          </a:xfrm>
          <a:prstGeom prst="rect">
            <a:avLst/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000">
                <a:latin typeface="Arial Unicode MS" pitchFamily="34" charset="-128"/>
              </a:rPr>
              <a:t>Внутренний блок</a:t>
            </a:r>
            <a:endParaRPr lang="en-US" altLang="ko-KR" sz="1000">
              <a:latin typeface="Arial Unicode MS" pitchFamily="34" charset="-128"/>
            </a:endParaRPr>
          </a:p>
        </p:txBody>
      </p:sp>
      <p:sp>
        <p:nvSpPr>
          <p:cNvPr id="18452" name="AutoShape 127"/>
          <p:cNvSpPr>
            <a:spLocks noChangeArrowheads="1"/>
          </p:cNvSpPr>
          <p:nvPr/>
        </p:nvSpPr>
        <p:spPr bwMode="auto">
          <a:xfrm>
            <a:off x="7164388" y="3716338"/>
            <a:ext cx="1223962" cy="1439862"/>
          </a:xfrm>
          <a:prstGeom prst="cube">
            <a:avLst>
              <a:gd name="adj" fmla="val 741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8453" name="Text Box 128"/>
          <p:cNvSpPr txBox="1">
            <a:spLocks noChangeArrowheads="1"/>
          </p:cNvSpPr>
          <p:nvPr/>
        </p:nvSpPr>
        <p:spPr bwMode="auto">
          <a:xfrm>
            <a:off x="7334250" y="4292600"/>
            <a:ext cx="881063" cy="39687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000" b="1">
                <a:latin typeface="Arial Unicode MS" pitchFamily="34" charset="-128"/>
              </a:rPr>
              <a:t>Проводной </a:t>
            </a:r>
          </a:p>
          <a:p>
            <a:r>
              <a:rPr lang="ru-RU" altLang="ko-KR" sz="1000" b="1">
                <a:latin typeface="Arial Unicode MS" pitchFamily="34" charset="-128"/>
              </a:rPr>
              <a:t>пульт</a:t>
            </a:r>
            <a:endParaRPr lang="en-US" altLang="ko-KR" sz="1000" b="1">
              <a:latin typeface="Arial Unicode MS" pitchFamily="34" charset="-128"/>
            </a:endParaRPr>
          </a:p>
        </p:txBody>
      </p:sp>
      <p:sp>
        <p:nvSpPr>
          <p:cNvPr id="18454" name="Freeform 129"/>
          <p:cNvSpPr>
            <a:spLocks/>
          </p:cNvSpPr>
          <p:nvPr/>
        </p:nvSpPr>
        <p:spPr bwMode="auto">
          <a:xfrm>
            <a:off x="4716463" y="5157788"/>
            <a:ext cx="2663825" cy="1366837"/>
          </a:xfrm>
          <a:custGeom>
            <a:avLst/>
            <a:gdLst>
              <a:gd name="T0" fmla="*/ 0 w 1678"/>
              <a:gd name="T1" fmla="*/ 635 h 861"/>
              <a:gd name="T2" fmla="*/ 0 w 1678"/>
              <a:gd name="T3" fmla="*/ 861 h 861"/>
              <a:gd name="T4" fmla="*/ 1678 w 1678"/>
              <a:gd name="T5" fmla="*/ 861 h 861"/>
              <a:gd name="T6" fmla="*/ 1678 w 1678"/>
              <a:gd name="T7" fmla="*/ 45 h 861"/>
              <a:gd name="T8" fmla="*/ 1678 w 1678"/>
              <a:gd name="T9" fmla="*/ 0 h 8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78"/>
              <a:gd name="T16" fmla="*/ 0 h 861"/>
              <a:gd name="T17" fmla="*/ 1678 w 1678"/>
              <a:gd name="T18" fmla="*/ 861 h 8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78" h="861">
                <a:moveTo>
                  <a:pt x="0" y="635"/>
                </a:moveTo>
                <a:lnTo>
                  <a:pt x="0" y="861"/>
                </a:lnTo>
                <a:lnTo>
                  <a:pt x="1678" y="861"/>
                </a:lnTo>
                <a:lnTo>
                  <a:pt x="1678" y="45"/>
                </a:lnTo>
                <a:lnTo>
                  <a:pt x="1678" y="0"/>
                </a:lnTo>
              </a:path>
            </a:pathLst>
          </a:custGeom>
          <a:noFill/>
          <a:ln w="3810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8455" name="Freeform 130"/>
          <p:cNvSpPr>
            <a:spLocks/>
          </p:cNvSpPr>
          <p:nvPr/>
        </p:nvSpPr>
        <p:spPr bwMode="auto">
          <a:xfrm>
            <a:off x="5076825" y="5157788"/>
            <a:ext cx="2590800" cy="1439862"/>
          </a:xfrm>
          <a:custGeom>
            <a:avLst/>
            <a:gdLst>
              <a:gd name="T0" fmla="*/ 0 w 1678"/>
              <a:gd name="T1" fmla="*/ 635 h 861"/>
              <a:gd name="T2" fmla="*/ 0 w 1678"/>
              <a:gd name="T3" fmla="*/ 861 h 861"/>
              <a:gd name="T4" fmla="*/ 1678 w 1678"/>
              <a:gd name="T5" fmla="*/ 861 h 861"/>
              <a:gd name="T6" fmla="*/ 1678 w 1678"/>
              <a:gd name="T7" fmla="*/ 45 h 861"/>
              <a:gd name="T8" fmla="*/ 1678 w 1678"/>
              <a:gd name="T9" fmla="*/ 0 h 8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78"/>
              <a:gd name="T16" fmla="*/ 0 h 861"/>
              <a:gd name="T17" fmla="*/ 1678 w 1678"/>
              <a:gd name="T18" fmla="*/ 861 h 8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78" h="861">
                <a:moveTo>
                  <a:pt x="0" y="635"/>
                </a:moveTo>
                <a:lnTo>
                  <a:pt x="0" y="861"/>
                </a:lnTo>
                <a:lnTo>
                  <a:pt x="1678" y="861"/>
                </a:lnTo>
                <a:lnTo>
                  <a:pt x="1678" y="45"/>
                </a:lnTo>
                <a:lnTo>
                  <a:pt x="1678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8456" name="Text Box 131"/>
          <p:cNvSpPr txBox="1">
            <a:spLocks noChangeArrowheads="1"/>
          </p:cNvSpPr>
          <p:nvPr/>
        </p:nvSpPr>
        <p:spPr bwMode="auto">
          <a:xfrm>
            <a:off x="7173913" y="4897438"/>
            <a:ext cx="644525" cy="254000"/>
          </a:xfrm>
          <a:prstGeom prst="rect">
            <a:avLst/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latin typeface="Arial Unicode MS" pitchFamily="34" charset="-128"/>
              </a:rPr>
              <a:t>V1    V2</a:t>
            </a:r>
          </a:p>
        </p:txBody>
      </p:sp>
      <p:sp>
        <p:nvSpPr>
          <p:cNvPr id="18457" name="Oval 132"/>
          <p:cNvSpPr>
            <a:spLocks noChangeArrowheads="1"/>
          </p:cNvSpPr>
          <p:nvPr/>
        </p:nvSpPr>
        <p:spPr bwMode="auto">
          <a:xfrm>
            <a:off x="4643438" y="5437188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8458" name="Oval 133"/>
          <p:cNvSpPr>
            <a:spLocks noChangeArrowheads="1"/>
          </p:cNvSpPr>
          <p:nvPr/>
        </p:nvSpPr>
        <p:spPr bwMode="auto">
          <a:xfrm>
            <a:off x="5038725" y="5437188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ChangeArrowheads="1"/>
          </p:cNvSpPr>
          <p:nvPr/>
        </p:nvSpPr>
        <p:spPr bwMode="auto">
          <a:xfrm>
            <a:off x="466725" y="908050"/>
            <a:ext cx="8208963" cy="2736850"/>
          </a:xfrm>
          <a:prstGeom prst="rect">
            <a:avLst/>
          </a:prstGeom>
          <a:solidFill>
            <a:schemeClr val="bg1"/>
          </a:solidFill>
          <a:ln w="12700">
            <a:solidFill>
              <a:srgbClr val="333333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87427" name="Text Box 3"/>
          <p:cNvSpPr txBox="1">
            <a:spLocks noChangeArrowheads="1"/>
          </p:cNvSpPr>
          <p:nvPr/>
        </p:nvSpPr>
        <p:spPr bwMode="auto">
          <a:xfrm>
            <a:off x="731838" y="1052513"/>
            <a:ext cx="1147762" cy="3365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ru-RU" altLang="ko-KR" sz="1600" b="1">
                <a:latin typeface="Arial Unicode MS" pitchFamily="34" charset="-128"/>
              </a:rPr>
              <a:t>Вариант </a:t>
            </a:r>
            <a:r>
              <a:rPr lang="en-US" altLang="ko-KR" sz="1600" b="1">
                <a:latin typeface="Arial Unicode MS" pitchFamily="34" charset="-128"/>
              </a:rPr>
              <a:t>4</a:t>
            </a:r>
          </a:p>
        </p:txBody>
      </p:sp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1458913" y="1773238"/>
            <a:ext cx="203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>
                <a:latin typeface="Arial Unicode MS" pitchFamily="34" charset="-128"/>
              </a:rPr>
              <a:t>Переключатель опций</a:t>
            </a:r>
            <a:endParaRPr lang="en-US" altLang="ko-KR">
              <a:latin typeface="Arial Unicode MS" pitchFamily="34" charset="-128"/>
            </a:endParaRPr>
          </a:p>
        </p:txBody>
      </p:sp>
      <p:pic>
        <p:nvPicPr>
          <p:cNvPr id="176133" name="Picture 5" descr="Option switch OFF OF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1713" y="1557338"/>
            <a:ext cx="4953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539750" y="2995613"/>
            <a:ext cx="519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>
                <a:latin typeface="Arial Unicode MS" pitchFamily="34" charset="-128"/>
              </a:rPr>
              <a:t>DI-1</a:t>
            </a:r>
          </a:p>
        </p:txBody>
      </p:sp>
      <p:sp>
        <p:nvSpPr>
          <p:cNvPr id="176135" name="Text Box 7"/>
          <p:cNvSpPr txBox="1">
            <a:spLocks noChangeArrowheads="1"/>
          </p:cNvSpPr>
          <p:nvPr/>
        </p:nvSpPr>
        <p:spPr bwMode="auto">
          <a:xfrm>
            <a:off x="539750" y="2590800"/>
            <a:ext cx="519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>
                <a:latin typeface="Arial Unicode MS" pitchFamily="34" charset="-128"/>
              </a:rPr>
              <a:t>DI-2</a:t>
            </a:r>
          </a:p>
        </p:txBody>
      </p:sp>
      <p:pic>
        <p:nvPicPr>
          <p:cNvPr id="17613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4575" y="2517775"/>
            <a:ext cx="457200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7" name="Line 9"/>
          <p:cNvSpPr>
            <a:spLocks noChangeShapeType="1"/>
          </p:cNvSpPr>
          <p:nvPr/>
        </p:nvSpPr>
        <p:spPr bwMode="auto">
          <a:xfrm flipH="1">
            <a:off x="1476375" y="2636838"/>
            <a:ext cx="215900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6138" name="Line 10"/>
          <p:cNvSpPr>
            <a:spLocks noChangeShapeType="1"/>
          </p:cNvSpPr>
          <p:nvPr/>
        </p:nvSpPr>
        <p:spPr bwMode="auto">
          <a:xfrm flipH="1" flipV="1">
            <a:off x="1979613" y="2636838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6139" name="Line 11"/>
          <p:cNvSpPr>
            <a:spLocks noChangeShapeType="1"/>
          </p:cNvSpPr>
          <p:nvPr/>
        </p:nvSpPr>
        <p:spPr bwMode="auto">
          <a:xfrm flipH="1">
            <a:off x="1476375" y="2859088"/>
            <a:ext cx="7191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6140" name="Line 12"/>
          <p:cNvSpPr>
            <a:spLocks noChangeShapeType="1"/>
          </p:cNvSpPr>
          <p:nvPr/>
        </p:nvSpPr>
        <p:spPr bwMode="auto">
          <a:xfrm flipH="1" flipV="1">
            <a:off x="2195513" y="2640013"/>
            <a:ext cx="0" cy="219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76141" name="Group 13"/>
          <p:cNvGrpSpPr>
            <a:grpSpLocks noChangeAspect="1"/>
          </p:cNvGrpSpPr>
          <p:nvPr/>
        </p:nvGrpSpPr>
        <p:grpSpPr bwMode="auto">
          <a:xfrm>
            <a:off x="1692275" y="2492375"/>
            <a:ext cx="287338" cy="288925"/>
            <a:chOff x="3198" y="3263"/>
            <a:chExt cx="272" cy="272"/>
          </a:xfrm>
        </p:grpSpPr>
        <p:sp>
          <p:nvSpPr>
            <p:cNvPr id="176192" name="Line 14"/>
            <p:cNvSpPr>
              <a:spLocks noChangeAspect="1" noChangeShapeType="1"/>
            </p:cNvSpPr>
            <p:nvPr/>
          </p:nvSpPr>
          <p:spPr bwMode="auto">
            <a:xfrm flipH="1">
              <a:off x="3243" y="3463"/>
              <a:ext cx="4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93" name="Line 15"/>
            <p:cNvSpPr>
              <a:spLocks noChangeAspect="1" noChangeShapeType="1"/>
            </p:cNvSpPr>
            <p:nvPr/>
          </p:nvSpPr>
          <p:spPr bwMode="auto">
            <a:xfrm flipH="1">
              <a:off x="3288" y="3327"/>
              <a:ext cx="0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94" name="Line 16"/>
            <p:cNvSpPr>
              <a:spLocks noChangeAspect="1" noChangeShapeType="1"/>
            </p:cNvSpPr>
            <p:nvPr/>
          </p:nvSpPr>
          <p:spPr bwMode="auto">
            <a:xfrm flipH="1">
              <a:off x="3379" y="3463"/>
              <a:ext cx="4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95" name="Line 17"/>
            <p:cNvSpPr>
              <a:spLocks noChangeAspect="1" noChangeShapeType="1"/>
            </p:cNvSpPr>
            <p:nvPr/>
          </p:nvSpPr>
          <p:spPr bwMode="auto">
            <a:xfrm flipH="1">
              <a:off x="3379" y="3327"/>
              <a:ext cx="0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96" name="Line 18"/>
            <p:cNvSpPr>
              <a:spLocks noChangeAspect="1" noChangeShapeType="1"/>
            </p:cNvSpPr>
            <p:nvPr/>
          </p:nvSpPr>
          <p:spPr bwMode="auto">
            <a:xfrm>
              <a:off x="3288" y="3327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97" name="Oval 19"/>
            <p:cNvSpPr>
              <a:spLocks noChangeAspect="1" noChangeArrowheads="1"/>
            </p:cNvSpPr>
            <p:nvPr/>
          </p:nvSpPr>
          <p:spPr bwMode="auto">
            <a:xfrm>
              <a:off x="3198" y="3263"/>
              <a:ext cx="272" cy="27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sp>
        <p:nvSpPr>
          <p:cNvPr id="176142" name="Line 20"/>
          <p:cNvSpPr>
            <a:spLocks noChangeShapeType="1"/>
          </p:cNvSpPr>
          <p:nvPr/>
        </p:nvSpPr>
        <p:spPr bwMode="auto">
          <a:xfrm flipH="1">
            <a:off x="1476375" y="3055938"/>
            <a:ext cx="215900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6143" name="Line 21"/>
          <p:cNvSpPr>
            <a:spLocks noChangeShapeType="1"/>
          </p:cNvSpPr>
          <p:nvPr/>
        </p:nvSpPr>
        <p:spPr bwMode="auto">
          <a:xfrm flipH="1" flipV="1">
            <a:off x="1979613" y="3055938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6144" name="Line 22"/>
          <p:cNvSpPr>
            <a:spLocks noChangeShapeType="1"/>
          </p:cNvSpPr>
          <p:nvPr/>
        </p:nvSpPr>
        <p:spPr bwMode="auto">
          <a:xfrm flipH="1">
            <a:off x="1476375" y="3278188"/>
            <a:ext cx="7191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6145" name="Line 23"/>
          <p:cNvSpPr>
            <a:spLocks noChangeShapeType="1"/>
          </p:cNvSpPr>
          <p:nvPr/>
        </p:nvSpPr>
        <p:spPr bwMode="auto">
          <a:xfrm flipH="1" flipV="1">
            <a:off x="2195513" y="3059113"/>
            <a:ext cx="0" cy="219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76146" name="Group 24"/>
          <p:cNvGrpSpPr>
            <a:grpSpLocks noChangeAspect="1"/>
          </p:cNvGrpSpPr>
          <p:nvPr/>
        </p:nvGrpSpPr>
        <p:grpSpPr bwMode="auto">
          <a:xfrm>
            <a:off x="1692275" y="2911475"/>
            <a:ext cx="287338" cy="288925"/>
            <a:chOff x="3198" y="3263"/>
            <a:chExt cx="272" cy="272"/>
          </a:xfrm>
        </p:grpSpPr>
        <p:sp>
          <p:nvSpPr>
            <p:cNvPr id="176186" name="Line 25"/>
            <p:cNvSpPr>
              <a:spLocks noChangeAspect="1" noChangeShapeType="1"/>
            </p:cNvSpPr>
            <p:nvPr/>
          </p:nvSpPr>
          <p:spPr bwMode="auto">
            <a:xfrm flipH="1">
              <a:off x="3243" y="3463"/>
              <a:ext cx="4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87" name="Line 26"/>
            <p:cNvSpPr>
              <a:spLocks noChangeAspect="1" noChangeShapeType="1"/>
            </p:cNvSpPr>
            <p:nvPr/>
          </p:nvSpPr>
          <p:spPr bwMode="auto">
            <a:xfrm flipH="1">
              <a:off x="3288" y="3327"/>
              <a:ext cx="0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88" name="Line 27"/>
            <p:cNvSpPr>
              <a:spLocks noChangeAspect="1" noChangeShapeType="1"/>
            </p:cNvSpPr>
            <p:nvPr/>
          </p:nvSpPr>
          <p:spPr bwMode="auto">
            <a:xfrm flipH="1">
              <a:off x="3379" y="3463"/>
              <a:ext cx="4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89" name="Line 28"/>
            <p:cNvSpPr>
              <a:spLocks noChangeAspect="1" noChangeShapeType="1"/>
            </p:cNvSpPr>
            <p:nvPr/>
          </p:nvSpPr>
          <p:spPr bwMode="auto">
            <a:xfrm flipH="1">
              <a:off x="3379" y="3327"/>
              <a:ext cx="0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90" name="Line 29"/>
            <p:cNvSpPr>
              <a:spLocks noChangeAspect="1" noChangeShapeType="1"/>
            </p:cNvSpPr>
            <p:nvPr/>
          </p:nvSpPr>
          <p:spPr bwMode="auto">
            <a:xfrm>
              <a:off x="3288" y="3327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91" name="Oval 30"/>
            <p:cNvSpPr>
              <a:spLocks noChangeAspect="1" noChangeArrowheads="1"/>
            </p:cNvSpPr>
            <p:nvPr/>
          </p:nvSpPr>
          <p:spPr bwMode="auto">
            <a:xfrm>
              <a:off x="3198" y="3263"/>
              <a:ext cx="272" cy="27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sp>
        <p:nvSpPr>
          <p:cNvPr id="176147" name="Text Box 31"/>
          <p:cNvSpPr txBox="1">
            <a:spLocks noChangeArrowheads="1"/>
          </p:cNvSpPr>
          <p:nvPr/>
        </p:nvSpPr>
        <p:spPr bwMode="auto">
          <a:xfrm>
            <a:off x="2268538" y="2636838"/>
            <a:ext cx="1400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200" b="1">
                <a:latin typeface="Arial Unicode MS" pitchFamily="34" charset="-128"/>
              </a:rPr>
              <a:t>Внешний контакт</a:t>
            </a:r>
            <a:endParaRPr lang="en-US" altLang="ko-KR" sz="1200" b="1">
              <a:latin typeface="Arial Unicode MS" pitchFamily="34" charset="-128"/>
            </a:endParaRPr>
          </a:p>
          <a:p>
            <a:pPr algn="l"/>
            <a:r>
              <a:rPr lang="en-US" altLang="ko-KR" sz="1200" b="1">
                <a:latin typeface="Arial Unicode MS" pitchFamily="34" charset="-128"/>
              </a:rPr>
              <a:t>(</a:t>
            </a:r>
            <a:r>
              <a:rPr lang="ru-RU" altLang="ko-KR" sz="1200" b="1">
                <a:latin typeface="Arial Unicode MS" pitchFamily="34" charset="-128"/>
              </a:rPr>
              <a:t>импульс</a:t>
            </a:r>
            <a:r>
              <a:rPr lang="en-US" altLang="ko-KR" sz="1200" b="1">
                <a:latin typeface="Arial Unicode MS" pitchFamily="34" charset="-128"/>
              </a:rPr>
              <a:t>)</a:t>
            </a:r>
          </a:p>
          <a:p>
            <a:pPr algn="l"/>
            <a:r>
              <a:rPr lang="ru-RU" altLang="ko-KR" sz="1200" b="1">
                <a:latin typeface="Arial Unicode MS" pitchFamily="34" charset="-128"/>
              </a:rPr>
              <a:t>Длительность</a:t>
            </a:r>
            <a:r>
              <a:rPr lang="en-US" altLang="ko-KR" sz="1200" b="1">
                <a:latin typeface="Arial Unicode MS" pitchFamily="34" charset="-128"/>
              </a:rPr>
              <a:t> : </a:t>
            </a:r>
            <a:endParaRPr lang="ru-RU" altLang="ko-KR" sz="1200" b="1">
              <a:latin typeface="Arial Unicode MS" pitchFamily="34" charset="-128"/>
            </a:endParaRPr>
          </a:p>
          <a:p>
            <a:pPr algn="l"/>
            <a:r>
              <a:rPr lang="en-US" altLang="ko-KR" sz="1200" b="1">
                <a:latin typeface="Arial Unicode MS" pitchFamily="34" charset="-128"/>
              </a:rPr>
              <a:t>0.5~1.0</a:t>
            </a:r>
            <a:r>
              <a:rPr lang="ru-RU" altLang="ko-KR" sz="1200" b="1">
                <a:latin typeface="Arial Unicode MS" pitchFamily="34" charset="-128"/>
              </a:rPr>
              <a:t>сек</a:t>
            </a:r>
            <a:endParaRPr lang="en-US" altLang="ko-KR" sz="1200" b="1">
              <a:latin typeface="Arial Unicode MS" pitchFamily="34" charset="-128"/>
            </a:endParaRPr>
          </a:p>
        </p:txBody>
      </p:sp>
      <p:sp>
        <p:nvSpPr>
          <p:cNvPr id="176148" name="Text Box 32"/>
          <p:cNvSpPr txBox="1">
            <a:spLocks noChangeArrowheads="1"/>
          </p:cNvSpPr>
          <p:nvPr/>
        </p:nvSpPr>
        <p:spPr bwMode="auto">
          <a:xfrm>
            <a:off x="4035425" y="1700213"/>
            <a:ext cx="47625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rgbClr val="0000FF"/>
                </a:solidFill>
                <a:latin typeface="Arial Unicode MS" pitchFamily="34" charset="-128"/>
              </a:rPr>
              <a:t>Внешний контакт, вход</a:t>
            </a:r>
            <a:r>
              <a:rPr lang="en-US" altLang="ko-KR" sz="1600" b="1">
                <a:solidFill>
                  <a:srgbClr val="0000FF"/>
                </a:solidFill>
                <a:latin typeface="Arial Unicode MS" pitchFamily="34" charset="-128"/>
              </a:rPr>
              <a:t> DI-1</a:t>
            </a:r>
          </a:p>
          <a:p>
            <a:pPr algn="l"/>
            <a:r>
              <a:rPr lang="en-US" altLang="ko-KR">
                <a:latin typeface="Arial Unicode MS" pitchFamily="34" charset="-128"/>
              </a:rPr>
              <a:t>   </a:t>
            </a:r>
            <a:r>
              <a:rPr lang="ru-RU" altLang="ko-KR" b="1">
                <a:latin typeface="Arial Unicode MS" pitchFamily="34" charset="-128"/>
              </a:rPr>
              <a:t>Разомкнут </a:t>
            </a:r>
            <a:r>
              <a:rPr lang="ru-RU" altLang="ko-KR">
                <a:latin typeface="Arial Unicode MS" pitchFamily="34" charset="-128"/>
              </a:rPr>
              <a:t>(импульс)</a:t>
            </a:r>
            <a:r>
              <a:rPr lang="en-US" altLang="ko-KR">
                <a:latin typeface="Arial Unicode MS" pitchFamily="34" charset="-128"/>
              </a:rPr>
              <a:t> : </a:t>
            </a:r>
            <a:r>
              <a:rPr lang="ru-RU" altLang="ko-KR">
                <a:latin typeface="Arial Unicode MS" pitchFamily="34" charset="-128"/>
              </a:rPr>
              <a:t>включение внутренних блоков</a:t>
            </a:r>
            <a:r>
              <a:rPr lang="en-US" altLang="ko-KR">
                <a:latin typeface="Arial Unicode MS" pitchFamily="34" charset="-128"/>
              </a:rPr>
              <a:t>.</a:t>
            </a:r>
          </a:p>
          <a:p>
            <a:pPr algn="l"/>
            <a:endParaRPr lang="en-US" altLang="ko-KR">
              <a:latin typeface="Arial Unicode MS" pitchFamily="34" charset="-128"/>
            </a:endParaRPr>
          </a:p>
          <a:p>
            <a:pPr algn="l"/>
            <a:r>
              <a:rPr lang="ru-RU" altLang="ko-KR" sz="1600" b="1">
                <a:solidFill>
                  <a:srgbClr val="0000FF"/>
                </a:solidFill>
                <a:latin typeface="Arial Unicode MS" pitchFamily="34" charset="-128"/>
              </a:rPr>
              <a:t>Внешний контакт, вход</a:t>
            </a:r>
            <a:r>
              <a:rPr lang="en-US" altLang="ko-KR" sz="1600" b="1">
                <a:solidFill>
                  <a:srgbClr val="0000FF"/>
                </a:solidFill>
                <a:latin typeface="Arial Unicode MS" pitchFamily="34" charset="-128"/>
              </a:rPr>
              <a:t> DI-2</a:t>
            </a:r>
          </a:p>
          <a:p>
            <a:pPr algn="l"/>
            <a:r>
              <a:rPr lang="en-US" altLang="ko-KR">
                <a:latin typeface="Arial Unicode MS" pitchFamily="34" charset="-128"/>
              </a:rPr>
              <a:t>   </a:t>
            </a:r>
            <a:r>
              <a:rPr lang="ru-RU" altLang="ko-KR" b="1">
                <a:latin typeface="Arial Unicode MS" pitchFamily="34" charset="-128"/>
              </a:rPr>
              <a:t>Замкнут</a:t>
            </a:r>
            <a:r>
              <a:rPr lang="en-US" altLang="ko-KR">
                <a:latin typeface="Arial Unicode MS" pitchFamily="34" charset="-128"/>
              </a:rPr>
              <a:t> </a:t>
            </a:r>
            <a:r>
              <a:rPr lang="ru-RU" altLang="ko-KR">
                <a:latin typeface="Arial Unicode MS" pitchFamily="34" charset="-128"/>
              </a:rPr>
              <a:t>(импульс)</a:t>
            </a:r>
            <a:r>
              <a:rPr lang="en-US" altLang="ko-KR">
                <a:latin typeface="Arial Unicode MS" pitchFamily="34" charset="-128"/>
              </a:rPr>
              <a:t>: </a:t>
            </a:r>
            <a:r>
              <a:rPr lang="ru-RU" altLang="ko-KR">
                <a:latin typeface="Arial Unicode MS" pitchFamily="34" charset="-128"/>
              </a:rPr>
              <a:t>останов внутренних блоков</a:t>
            </a:r>
            <a:r>
              <a:rPr lang="en-US" altLang="ko-KR">
                <a:latin typeface="Arial Unicode MS" pitchFamily="34" charset="-128"/>
              </a:rPr>
              <a:t>.</a:t>
            </a:r>
          </a:p>
          <a:p>
            <a:pPr algn="l"/>
            <a:endParaRPr lang="en-US" altLang="ko-KR">
              <a:latin typeface="Arial Unicode MS" pitchFamily="34" charset="-128"/>
            </a:endParaRPr>
          </a:p>
          <a:p>
            <a:pPr algn="l"/>
            <a:r>
              <a:rPr lang="ru-RU" altLang="ko-KR">
                <a:latin typeface="Arial Unicode MS" pitchFamily="34" charset="-128"/>
              </a:rPr>
              <a:t>Вариант 4 не прерывает работу по графику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76149" name="Text Box 33"/>
          <p:cNvSpPr txBox="1">
            <a:spLocks noChangeArrowheads="1"/>
          </p:cNvSpPr>
          <p:nvPr/>
        </p:nvSpPr>
        <p:spPr bwMode="auto">
          <a:xfrm>
            <a:off x="539750" y="3789363"/>
            <a:ext cx="3257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rgbClr val="0000FF"/>
                </a:solidFill>
                <a:latin typeface="Arial Unicode MS" pitchFamily="34" charset="-128"/>
              </a:rPr>
              <a:t>Управление внешним контактом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176150" name="Line 34"/>
          <p:cNvSpPr>
            <a:spLocks noChangeShapeType="1"/>
          </p:cNvSpPr>
          <p:nvPr/>
        </p:nvSpPr>
        <p:spPr bwMode="auto">
          <a:xfrm>
            <a:off x="1789113" y="4513263"/>
            <a:ext cx="5762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6151" name="Line 35"/>
          <p:cNvSpPr>
            <a:spLocks noChangeShapeType="1"/>
          </p:cNvSpPr>
          <p:nvPr/>
        </p:nvSpPr>
        <p:spPr bwMode="auto">
          <a:xfrm>
            <a:off x="1547813" y="5340350"/>
            <a:ext cx="8524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6152" name="Line 36"/>
          <p:cNvSpPr>
            <a:spLocks noChangeShapeType="1"/>
          </p:cNvSpPr>
          <p:nvPr/>
        </p:nvSpPr>
        <p:spPr bwMode="auto">
          <a:xfrm>
            <a:off x="1620838" y="6184900"/>
            <a:ext cx="7794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76153" name="Group 37"/>
          <p:cNvGrpSpPr>
            <a:grpSpLocks noChangeAspect="1"/>
          </p:cNvGrpSpPr>
          <p:nvPr/>
        </p:nvGrpSpPr>
        <p:grpSpPr bwMode="auto">
          <a:xfrm>
            <a:off x="684213" y="4221163"/>
            <a:ext cx="1079500" cy="636587"/>
            <a:chOff x="1565" y="1979"/>
            <a:chExt cx="2600" cy="1532"/>
          </a:xfrm>
        </p:grpSpPr>
        <p:pic>
          <p:nvPicPr>
            <p:cNvPr id="176184" name="Picture 38" descr="SNETmini최종사진 저해상도"/>
            <p:cNvPicPr>
              <a:picLocks noChangeAspect="1" noChangeArrowheads="1"/>
            </p:cNvPicPr>
            <p:nvPr/>
          </p:nvPicPr>
          <p:blipFill>
            <a:blip r:embed="rId4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1565" y="1979"/>
              <a:ext cx="2600" cy="1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6185" name="Picture 39" descr="제어 및 모니터링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00" y="2205"/>
              <a:ext cx="1736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6154" name="Group 40"/>
          <p:cNvGrpSpPr>
            <a:grpSpLocks noChangeAspect="1"/>
          </p:cNvGrpSpPr>
          <p:nvPr/>
        </p:nvGrpSpPr>
        <p:grpSpPr bwMode="auto">
          <a:xfrm>
            <a:off x="684213" y="5026025"/>
            <a:ext cx="1079500" cy="636588"/>
            <a:chOff x="1565" y="1979"/>
            <a:chExt cx="2600" cy="1532"/>
          </a:xfrm>
        </p:grpSpPr>
        <p:pic>
          <p:nvPicPr>
            <p:cNvPr id="176182" name="Picture 41" descr="SNETmini최종사진 저해상도"/>
            <p:cNvPicPr>
              <a:picLocks noChangeAspect="1" noChangeArrowheads="1"/>
            </p:cNvPicPr>
            <p:nvPr/>
          </p:nvPicPr>
          <p:blipFill>
            <a:blip r:embed="rId4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1565" y="1979"/>
              <a:ext cx="2600" cy="1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6183" name="Picture 42" descr="제어 및 모니터링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00" y="2205"/>
              <a:ext cx="1736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6155" name="Group 43"/>
          <p:cNvGrpSpPr>
            <a:grpSpLocks noChangeAspect="1"/>
          </p:cNvGrpSpPr>
          <p:nvPr/>
        </p:nvGrpSpPr>
        <p:grpSpPr bwMode="auto">
          <a:xfrm>
            <a:off x="684213" y="5857875"/>
            <a:ext cx="1079500" cy="636588"/>
            <a:chOff x="1565" y="1979"/>
            <a:chExt cx="2600" cy="1532"/>
          </a:xfrm>
        </p:grpSpPr>
        <p:pic>
          <p:nvPicPr>
            <p:cNvPr id="176180" name="Picture 44" descr="SNETmini최종사진 저해상도"/>
            <p:cNvPicPr>
              <a:picLocks noChangeAspect="1" noChangeArrowheads="1"/>
            </p:cNvPicPr>
            <p:nvPr/>
          </p:nvPicPr>
          <p:blipFill>
            <a:blip r:embed="rId4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1565" y="1979"/>
              <a:ext cx="2600" cy="1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6181" name="Picture 45" descr="제어 및 모니터링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00" y="2205"/>
              <a:ext cx="1736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6156" name="Line 46"/>
          <p:cNvSpPr>
            <a:spLocks noChangeShapeType="1"/>
          </p:cNvSpPr>
          <p:nvPr/>
        </p:nvSpPr>
        <p:spPr bwMode="auto">
          <a:xfrm>
            <a:off x="2495550" y="4513263"/>
            <a:ext cx="1511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76157" name="Picture 47" descr="DMS최종사진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6625" y="4221163"/>
            <a:ext cx="720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58" name="Line 48"/>
          <p:cNvSpPr>
            <a:spLocks noChangeShapeType="1"/>
          </p:cNvSpPr>
          <p:nvPr/>
        </p:nvSpPr>
        <p:spPr bwMode="auto">
          <a:xfrm>
            <a:off x="2601913" y="5338763"/>
            <a:ext cx="2027237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76159" name="Picture 49" descr="4wa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73575" y="5146675"/>
            <a:ext cx="503238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60" name="Line 50"/>
          <p:cNvSpPr>
            <a:spLocks noChangeShapeType="1"/>
          </p:cNvSpPr>
          <p:nvPr/>
        </p:nvSpPr>
        <p:spPr bwMode="auto">
          <a:xfrm>
            <a:off x="2951163" y="6183313"/>
            <a:ext cx="16557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76161" name="Picture 51" descr="PLUS2실외기그림자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10013" y="5002213"/>
            <a:ext cx="423862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62" name="Picture 52" descr="MCM-A202_Low해상도"/>
          <p:cNvPicPr>
            <a:picLocks noChangeAspect="1" noChangeArrowheads="1"/>
          </p:cNvPicPr>
          <p:nvPr/>
        </p:nvPicPr>
        <p:blipFill>
          <a:blip r:embed="rId9">
            <a:lum bright="10000" contrast="10000"/>
          </a:blip>
          <a:srcRect/>
          <a:stretch>
            <a:fillRect/>
          </a:stretch>
        </p:blipFill>
        <p:spPr bwMode="auto">
          <a:xfrm>
            <a:off x="3192463" y="4235450"/>
            <a:ext cx="48101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63" name="Picture 53" descr="MCM-A202_Low해상도"/>
          <p:cNvPicPr>
            <a:picLocks noChangeAspect="1" noChangeArrowheads="1"/>
          </p:cNvPicPr>
          <p:nvPr/>
        </p:nvPicPr>
        <p:blipFill>
          <a:blip r:embed="rId10">
            <a:lum bright="10000" contrast="10000"/>
          </a:blip>
          <a:srcRect/>
          <a:stretch>
            <a:fillRect/>
          </a:stretch>
        </p:blipFill>
        <p:spPr bwMode="auto">
          <a:xfrm>
            <a:off x="2244725" y="5087938"/>
            <a:ext cx="5222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64" name="Picture 54" descr="PLUS2실외기그림자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89288" y="5838825"/>
            <a:ext cx="423862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65" name="Picture 55" descr="4wa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36988" y="5991225"/>
            <a:ext cx="503237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66" name="Picture 56" descr="4wa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98975" y="5991225"/>
            <a:ext cx="501650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67" name="Picture 57" descr="DVMP2중계기_최종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33825" y="4379913"/>
            <a:ext cx="72072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68" name="Picture 58" descr="DVMP2중계기_최종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44825" y="5227638"/>
            <a:ext cx="72072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69" name="Picture 59" descr="DVMP2중계기_최종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28850" y="6070600"/>
            <a:ext cx="72072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70" name="AutoShape 60"/>
          <p:cNvSpPr>
            <a:spLocks noChangeArrowheads="1"/>
          </p:cNvSpPr>
          <p:nvPr/>
        </p:nvSpPr>
        <p:spPr bwMode="auto">
          <a:xfrm>
            <a:off x="5086350" y="5876925"/>
            <a:ext cx="647700" cy="649288"/>
          </a:xfrm>
          <a:custGeom>
            <a:avLst/>
            <a:gdLst>
              <a:gd name="T0" fmla="*/ 323850 w 21600"/>
              <a:gd name="T1" fmla="*/ 0 h 21600"/>
              <a:gd name="T2" fmla="*/ 94846 w 21600"/>
              <a:gd name="T3" fmla="*/ 95079 h 21600"/>
              <a:gd name="T4" fmla="*/ 0 w 21600"/>
              <a:gd name="T5" fmla="*/ 324644 h 21600"/>
              <a:gd name="T6" fmla="*/ 94846 w 21600"/>
              <a:gd name="T7" fmla="*/ 554209 h 21600"/>
              <a:gd name="T8" fmla="*/ 323850 w 21600"/>
              <a:gd name="T9" fmla="*/ 649288 h 21600"/>
              <a:gd name="T10" fmla="*/ 552854 w 21600"/>
              <a:gd name="T11" fmla="*/ 554209 h 21600"/>
              <a:gd name="T12" fmla="*/ 647700 w 21600"/>
              <a:gd name="T13" fmla="*/ 324644 h 21600"/>
              <a:gd name="T14" fmla="*/ 552854 w 21600"/>
              <a:gd name="T15" fmla="*/ 9507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282" y="10800"/>
                </a:moveTo>
                <a:cubicBezTo>
                  <a:pt x="3282" y="14952"/>
                  <a:pt x="6648" y="18318"/>
                  <a:pt x="10800" y="18318"/>
                </a:cubicBezTo>
                <a:cubicBezTo>
                  <a:pt x="14952" y="18318"/>
                  <a:pt x="18318" y="14952"/>
                  <a:pt x="18318" y="10800"/>
                </a:cubicBezTo>
                <a:cubicBezTo>
                  <a:pt x="18318" y="6648"/>
                  <a:pt x="14952" y="3282"/>
                  <a:pt x="10800" y="3282"/>
                </a:cubicBezTo>
                <a:cubicBezTo>
                  <a:pt x="6648" y="3282"/>
                  <a:pt x="3282" y="6648"/>
                  <a:pt x="3282" y="10800"/>
                </a:cubicBezTo>
                <a:close/>
              </a:path>
            </a:pathLst>
          </a:cu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76171" name="AutoShape 61"/>
          <p:cNvSpPr>
            <a:spLocks noChangeArrowheads="1"/>
          </p:cNvSpPr>
          <p:nvPr/>
        </p:nvSpPr>
        <p:spPr bwMode="auto">
          <a:xfrm>
            <a:off x="5086350" y="4149725"/>
            <a:ext cx="647700" cy="647700"/>
          </a:xfrm>
          <a:custGeom>
            <a:avLst/>
            <a:gdLst>
              <a:gd name="T0" fmla="*/ 323850 w 21600"/>
              <a:gd name="T1" fmla="*/ 0 h 21600"/>
              <a:gd name="T2" fmla="*/ 94846 w 21600"/>
              <a:gd name="T3" fmla="*/ 94846 h 21600"/>
              <a:gd name="T4" fmla="*/ 0 w 21600"/>
              <a:gd name="T5" fmla="*/ 323850 h 21600"/>
              <a:gd name="T6" fmla="*/ 94846 w 21600"/>
              <a:gd name="T7" fmla="*/ 552854 h 21600"/>
              <a:gd name="T8" fmla="*/ 323850 w 21600"/>
              <a:gd name="T9" fmla="*/ 647700 h 21600"/>
              <a:gd name="T10" fmla="*/ 552854 w 21600"/>
              <a:gd name="T11" fmla="*/ 552854 h 21600"/>
              <a:gd name="T12" fmla="*/ 647700 w 21600"/>
              <a:gd name="T13" fmla="*/ 323850 h 21600"/>
              <a:gd name="T14" fmla="*/ 552854 w 21600"/>
              <a:gd name="T15" fmla="*/ 948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124" y="14766"/>
                </a:moveTo>
                <a:cubicBezTo>
                  <a:pt x="17869" y="13577"/>
                  <a:pt x="18265" y="12202"/>
                  <a:pt x="18265" y="10800"/>
                </a:cubicBezTo>
                <a:cubicBezTo>
                  <a:pt x="18265" y="6677"/>
                  <a:pt x="14922" y="3335"/>
                  <a:pt x="10800" y="3335"/>
                </a:cubicBezTo>
                <a:cubicBezTo>
                  <a:pt x="9397" y="3334"/>
                  <a:pt x="8022" y="3730"/>
                  <a:pt x="6833" y="4475"/>
                </a:cubicBezTo>
                <a:close/>
                <a:moveTo>
                  <a:pt x="4475" y="6833"/>
                </a:moveTo>
                <a:cubicBezTo>
                  <a:pt x="3730" y="8022"/>
                  <a:pt x="3335" y="9397"/>
                  <a:pt x="3335" y="10799"/>
                </a:cubicBezTo>
                <a:cubicBezTo>
                  <a:pt x="3335" y="14922"/>
                  <a:pt x="6677" y="18265"/>
                  <a:pt x="10800" y="18265"/>
                </a:cubicBezTo>
                <a:cubicBezTo>
                  <a:pt x="12202" y="18265"/>
                  <a:pt x="13577" y="17869"/>
                  <a:pt x="14766" y="17124"/>
                </a:cubicBezTo>
                <a:close/>
              </a:path>
            </a:pathLst>
          </a:custGeom>
          <a:solidFill>
            <a:srgbClr val="FF0000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76172" name="AutoShape 62"/>
          <p:cNvSpPr>
            <a:spLocks noChangeArrowheads="1"/>
          </p:cNvSpPr>
          <p:nvPr/>
        </p:nvSpPr>
        <p:spPr bwMode="auto">
          <a:xfrm>
            <a:off x="5086350" y="5026025"/>
            <a:ext cx="647700" cy="649288"/>
          </a:xfrm>
          <a:custGeom>
            <a:avLst/>
            <a:gdLst>
              <a:gd name="T0" fmla="*/ 323850 w 21600"/>
              <a:gd name="T1" fmla="*/ 0 h 21600"/>
              <a:gd name="T2" fmla="*/ 94846 w 21600"/>
              <a:gd name="T3" fmla="*/ 95079 h 21600"/>
              <a:gd name="T4" fmla="*/ 0 w 21600"/>
              <a:gd name="T5" fmla="*/ 324644 h 21600"/>
              <a:gd name="T6" fmla="*/ 94846 w 21600"/>
              <a:gd name="T7" fmla="*/ 554209 h 21600"/>
              <a:gd name="T8" fmla="*/ 323850 w 21600"/>
              <a:gd name="T9" fmla="*/ 649288 h 21600"/>
              <a:gd name="T10" fmla="*/ 552854 w 21600"/>
              <a:gd name="T11" fmla="*/ 554209 h 21600"/>
              <a:gd name="T12" fmla="*/ 647700 w 21600"/>
              <a:gd name="T13" fmla="*/ 324644 h 21600"/>
              <a:gd name="T14" fmla="*/ 552854 w 21600"/>
              <a:gd name="T15" fmla="*/ 9507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282" y="10800"/>
                </a:moveTo>
                <a:cubicBezTo>
                  <a:pt x="3282" y="14952"/>
                  <a:pt x="6648" y="18318"/>
                  <a:pt x="10800" y="18318"/>
                </a:cubicBezTo>
                <a:cubicBezTo>
                  <a:pt x="14952" y="18318"/>
                  <a:pt x="18318" y="14952"/>
                  <a:pt x="18318" y="10800"/>
                </a:cubicBezTo>
                <a:cubicBezTo>
                  <a:pt x="18318" y="6648"/>
                  <a:pt x="14952" y="3282"/>
                  <a:pt x="10800" y="3282"/>
                </a:cubicBezTo>
                <a:cubicBezTo>
                  <a:pt x="6648" y="3282"/>
                  <a:pt x="3282" y="6648"/>
                  <a:pt x="3282" y="10800"/>
                </a:cubicBezTo>
                <a:close/>
              </a:path>
            </a:pathLst>
          </a:cu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76173" name="Text Box 63"/>
          <p:cNvSpPr txBox="1">
            <a:spLocks noChangeArrowheads="1"/>
          </p:cNvSpPr>
          <p:nvPr/>
        </p:nvSpPr>
        <p:spPr bwMode="auto">
          <a:xfrm>
            <a:off x="5807075" y="4141788"/>
            <a:ext cx="2311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800" b="1">
                <a:solidFill>
                  <a:srgbClr val="FF0000"/>
                </a:solidFill>
                <a:latin typeface="Arial Unicode MS" pitchFamily="34" charset="-128"/>
              </a:rPr>
              <a:t>Не поддерживается</a:t>
            </a:r>
            <a:endParaRPr lang="en-US" altLang="ko-KR" sz="1800">
              <a:solidFill>
                <a:srgbClr val="FF0000"/>
              </a:solidFill>
              <a:latin typeface="Arial Unicode MS" pitchFamily="34" charset="-128"/>
            </a:endParaRPr>
          </a:p>
        </p:txBody>
      </p:sp>
      <p:sp>
        <p:nvSpPr>
          <p:cNvPr id="176175" name="Text Box 65"/>
          <p:cNvSpPr txBox="1">
            <a:spLocks noChangeArrowheads="1"/>
          </p:cNvSpPr>
          <p:nvPr/>
        </p:nvSpPr>
        <p:spPr bwMode="auto">
          <a:xfrm>
            <a:off x="5808663" y="5013325"/>
            <a:ext cx="1997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800" b="1">
                <a:solidFill>
                  <a:srgbClr val="0000FF"/>
                </a:solidFill>
                <a:latin typeface="Arial Unicode MS" pitchFamily="34" charset="-128"/>
              </a:rPr>
              <a:t>Поддерживается</a:t>
            </a:r>
            <a:endParaRPr lang="en-US" altLang="ko-KR" sz="1800">
              <a:solidFill>
                <a:srgbClr val="0000FF"/>
              </a:solidFill>
              <a:latin typeface="Arial Unicode MS" pitchFamily="34" charset="-128"/>
            </a:endParaRPr>
          </a:p>
        </p:txBody>
      </p:sp>
      <p:sp>
        <p:nvSpPr>
          <p:cNvPr id="176177" name="Text Box 67"/>
          <p:cNvSpPr txBox="1">
            <a:spLocks noChangeArrowheads="1"/>
          </p:cNvSpPr>
          <p:nvPr/>
        </p:nvSpPr>
        <p:spPr bwMode="auto">
          <a:xfrm>
            <a:off x="5808663" y="5868988"/>
            <a:ext cx="1997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800" b="1">
                <a:solidFill>
                  <a:srgbClr val="0000FF"/>
                </a:solidFill>
                <a:latin typeface="Arial Unicode MS" pitchFamily="34" charset="-128"/>
              </a:rPr>
              <a:t>Поддерживается</a:t>
            </a:r>
            <a:endParaRPr lang="en-US" altLang="ko-KR" sz="1800">
              <a:solidFill>
                <a:srgbClr val="0000FF"/>
              </a:solidFill>
              <a:latin typeface="Arial Unicode MS" pitchFamily="34" charset="-128"/>
            </a:endParaRPr>
          </a:p>
        </p:txBody>
      </p:sp>
      <p:sp>
        <p:nvSpPr>
          <p:cNvPr id="487493" name="Text Box 69"/>
          <p:cNvSpPr txBox="1">
            <a:spLocks noChangeArrowheads="1"/>
          </p:cNvSpPr>
          <p:nvPr/>
        </p:nvSpPr>
        <p:spPr bwMode="auto">
          <a:xfrm>
            <a:off x="152400" y="7302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S-NET mini (MST-S3W)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7192" name="Group 40"/>
          <p:cNvGraphicFramePr>
            <a:graphicFrameLocks noGrp="1"/>
          </p:cNvGraphicFramePr>
          <p:nvPr/>
        </p:nvGraphicFramePr>
        <p:xfrm>
          <a:off x="719138" y="5091113"/>
          <a:ext cx="5891212" cy="717550"/>
        </p:xfrm>
        <a:graphic>
          <a:graphicData uri="http://schemas.openxmlformats.org/drawingml/2006/table">
            <a:tbl>
              <a:tblPr/>
              <a:tblGrid>
                <a:gridCol w="2349500"/>
                <a:gridCol w="3541712"/>
              </a:tblGrid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Длина сигнальной линии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1000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Порт для связи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F1/F2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7165" name="Picture 14" descr="컨버터_사진_세워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13" y="1390650"/>
            <a:ext cx="17113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66" name="Rectangle 15"/>
          <p:cNvSpPr>
            <a:spLocks noChangeArrowheads="1"/>
          </p:cNvSpPr>
          <p:nvPr/>
        </p:nvSpPr>
        <p:spPr bwMode="auto">
          <a:xfrm>
            <a:off x="989013" y="1350963"/>
            <a:ext cx="1065212" cy="2413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77167" name="Rectangle 16"/>
          <p:cNvSpPr>
            <a:spLocks noChangeArrowheads="1"/>
          </p:cNvSpPr>
          <p:nvPr/>
        </p:nvSpPr>
        <p:spPr bwMode="auto">
          <a:xfrm>
            <a:off x="1625600" y="2292350"/>
            <a:ext cx="612775" cy="173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77168" name="Rectangle 17"/>
          <p:cNvSpPr>
            <a:spLocks noChangeArrowheads="1"/>
          </p:cNvSpPr>
          <p:nvPr/>
        </p:nvSpPr>
        <p:spPr bwMode="auto">
          <a:xfrm>
            <a:off x="1625600" y="2465388"/>
            <a:ext cx="612775" cy="1333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77169" name="Picture 18" descr="앞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6663" y="4011613"/>
            <a:ext cx="16764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70" name="Rectangle 19"/>
          <p:cNvSpPr>
            <a:spLocks noChangeArrowheads="1"/>
          </p:cNvSpPr>
          <p:nvPr/>
        </p:nvSpPr>
        <p:spPr bwMode="auto">
          <a:xfrm>
            <a:off x="2922588" y="4294188"/>
            <a:ext cx="525462" cy="3857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77171" name="Rectangle 20"/>
          <p:cNvSpPr>
            <a:spLocks noChangeArrowheads="1"/>
          </p:cNvSpPr>
          <p:nvPr/>
        </p:nvSpPr>
        <p:spPr bwMode="auto">
          <a:xfrm>
            <a:off x="3484563" y="4373563"/>
            <a:ext cx="244475" cy="3063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77172" name="Rectangle 21"/>
          <p:cNvSpPr>
            <a:spLocks noChangeArrowheads="1"/>
          </p:cNvSpPr>
          <p:nvPr/>
        </p:nvSpPr>
        <p:spPr bwMode="gray">
          <a:xfrm>
            <a:off x="5021263" y="1789113"/>
            <a:ext cx="3687762" cy="304800"/>
          </a:xfrm>
          <a:prstGeom prst="rect">
            <a:avLst/>
          </a:prstGeom>
          <a:solidFill>
            <a:srgbClr val="99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altLang="ko-KR" sz="1200" b="1">
                <a:latin typeface="Arial Unicode MS" pitchFamily="34" charset="-128"/>
              </a:rPr>
              <a:t>Линия </a:t>
            </a:r>
            <a:r>
              <a:rPr lang="en-US" altLang="ko-KR" sz="1200" b="1">
                <a:latin typeface="Arial Unicode MS" pitchFamily="34" charset="-128"/>
              </a:rPr>
              <a:t>RS232 </a:t>
            </a:r>
            <a:r>
              <a:rPr lang="ru-RU" altLang="ko-KR" sz="1200" b="1">
                <a:latin typeface="Arial Unicode MS" pitchFamily="34" charset="-128"/>
              </a:rPr>
              <a:t>, подключение к ПК</a:t>
            </a:r>
            <a:endParaRPr lang="en-US" altLang="ko-KR" sz="1200" b="1">
              <a:latin typeface="Arial Unicode MS" pitchFamily="34" charset="-128"/>
            </a:endParaRPr>
          </a:p>
        </p:txBody>
      </p:sp>
      <p:sp>
        <p:nvSpPr>
          <p:cNvPr id="177173" name="Rectangle 22"/>
          <p:cNvSpPr>
            <a:spLocks noChangeArrowheads="1"/>
          </p:cNvSpPr>
          <p:nvPr/>
        </p:nvSpPr>
        <p:spPr bwMode="gray">
          <a:xfrm>
            <a:off x="5029200" y="2616200"/>
            <a:ext cx="3670300" cy="393700"/>
          </a:xfrm>
          <a:prstGeom prst="rect">
            <a:avLst/>
          </a:prstGeom>
          <a:solidFill>
            <a:srgbClr val="99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altLang="ko-KR" sz="1200" b="1">
                <a:latin typeface="Arial Unicode MS" pitchFamily="34" charset="-128"/>
              </a:rPr>
              <a:t>Конвертер</a:t>
            </a:r>
            <a:r>
              <a:rPr lang="en-US" altLang="ko-KR" sz="1200" b="1">
                <a:latin typeface="Arial Unicode MS" pitchFamily="34" charset="-128"/>
              </a:rPr>
              <a:t> ↔ </a:t>
            </a:r>
            <a:r>
              <a:rPr lang="ru-RU" altLang="ko-KR" sz="1200" b="1">
                <a:latin typeface="Arial Unicode MS" pitchFamily="34" charset="-128"/>
              </a:rPr>
              <a:t>Центральный пульт</a:t>
            </a:r>
            <a:r>
              <a:rPr lang="en-US" altLang="ko-KR" sz="1200" b="1">
                <a:latin typeface="Arial Unicode MS" pitchFamily="34" charset="-128"/>
              </a:rPr>
              <a:t>/</a:t>
            </a:r>
            <a:r>
              <a:rPr lang="ru-RU" altLang="ko-KR" sz="1200" b="1">
                <a:latin typeface="Arial Unicode MS" pitchFamily="34" charset="-128"/>
              </a:rPr>
              <a:t>Наружный блок,</a:t>
            </a:r>
            <a:r>
              <a:rPr lang="en-US" altLang="ko-KR" sz="1200" b="1">
                <a:latin typeface="Arial Unicode MS" pitchFamily="34" charset="-128"/>
              </a:rPr>
              <a:t> </a:t>
            </a:r>
          </a:p>
          <a:p>
            <a:r>
              <a:rPr lang="ru-RU" altLang="ko-KR" sz="1200" b="1">
                <a:latin typeface="Arial Unicode MS" pitchFamily="34" charset="-128"/>
              </a:rPr>
              <a:t>наличие сигнала (</a:t>
            </a:r>
            <a:r>
              <a:rPr lang="en-US" altLang="ko-KR" sz="1200" b="1">
                <a:latin typeface="Arial Unicode MS" pitchFamily="34" charset="-128"/>
              </a:rPr>
              <a:t> LED</a:t>
            </a:r>
            <a:r>
              <a:rPr lang="ru-RU" altLang="ko-KR" sz="1200" b="1">
                <a:latin typeface="Arial Unicode MS" pitchFamily="34" charset="-128"/>
              </a:rPr>
              <a:t> )</a:t>
            </a:r>
            <a:endParaRPr lang="en-US" altLang="ko-KR" sz="1200" b="1">
              <a:latin typeface="Arial Unicode MS" pitchFamily="34" charset="-128"/>
            </a:endParaRPr>
          </a:p>
        </p:txBody>
      </p:sp>
      <p:sp>
        <p:nvSpPr>
          <p:cNvPr id="177174" name="Rectangle 23"/>
          <p:cNvSpPr>
            <a:spLocks noChangeArrowheads="1"/>
          </p:cNvSpPr>
          <p:nvPr/>
        </p:nvSpPr>
        <p:spPr bwMode="gray">
          <a:xfrm>
            <a:off x="5029200" y="2209800"/>
            <a:ext cx="3670300" cy="304800"/>
          </a:xfrm>
          <a:prstGeom prst="rect">
            <a:avLst/>
          </a:prstGeom>
          <a:solidFill>
            <a:srgbClr val="99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altLang="ko-KR" sz="1200" b="1">
                <a:latin typeface="Arial Unicode MS" pitchFamily="34" charset="-128"/>
              </a:rPr>
              <a:t>ПК </a:t>
            </a:r>
            <a:r>
              <a:rPr lang="en-US" altLang="ko-KR" sz="1200" b="1">
                <a:latin typeface="Arial Unicode MS" pitchFamily="34" charset="-128"/>
              </a:rPr>
              <a:t>↔</a:t>
            </a:r>
            <a:r>
              <a:rPr lang="ru-RU" altLang="ko-KR" sz="1200" b="1">
                <a:latin typeface="Arial Unicode MS" pitchFamily="34" charset="-128"/>
              </a:rPr>
              <a:t> Конвертер, наличие сигнала (</a:t>
            </a:r>
            <a:r>
              <a:rPr lang="en-US" altLang="ko-KR" sz="1200" b="1">
                <a:latin typeface="Arial Unicode MS" pitchFamily="34" charset="-128"/>
              </a:rPr>
              <a:t> LED</a:t>
            </a:r>
            <a:r>
              <a:rPr lang="ru-RU" altLang="ko-KR" sz="1200" b="1">
                <a:latin typeface="Arial Unicode MS" pitchFamily="34" charset="-128"/>
              </a:rPr>
              <a:t> )</a:t>
            </a:r>
            <a:endParaRPr lang="en-US" altLang="ko-KR" sz="1200" b="1">
              <a:latin typeface="Arial Unicode MS" pitchFamily="34" charset="-128"/>
            </a:endParaRPr>
          </a:p>
        </p:txBody>
      </p:sp>
      <p:sp>
        <p:nvSpPr>
          <p:cNvPr id="177175" name="Text Box 24"/>
          <p:cNvSpPr txBox="1">
            <a:spLocks noChangeArrowheads="1"/>
          </p:cNvSpPr>
          <p:nvPr/>
        </p:nvSpPr>
        <p:spPr bwMode="auto">
          <a:xfrm>
            <a:off x="4689475" y="1778000"/>
            <a:ext cx="265113" cy="3143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>
                <a:latin typeface="Arial Unicode MS" pitchFamily="34" charset="-128"/>
              </a:rPr>
              <a:t>1</a:t>
            </a:r>
          </a:p>
        </p:txBody>
      </p:sp>
      <p:sp>
        <p:nvSpPr>
          <p:cNvPr id="177176" name="Text Box 25"/>
          <p:cNvSpPr txBox="1">
            <a:spLocks noChangeArrowheads="1"/>
          </p:cNvSpPr>
          <p:nvPr/>
        </p:nvSpPr>
        <p:spPr bwMode="auto">
          <a:xfrm>
            <a:off x="4689475" y="2203450"/>
            <a:ext cx="265113" cy="3143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>
                <a:latin typeface="Arial Unicode MS" pitchFamily="34" charset="-128"/>
              </a:rPr>
              <a:t>2</a:t>
            </a:r>
          </a:p>
        </p:txBody>
      </p:sp>
      <p:sp>
        <p:nvSpPr>
          <p:cNvPr id="177177" name="Text Box 26"/>
          <p:cNvSpPr txBox="1">
            <a:spLocks noChangeArrowheads="1"/>
          </p:cNvSpPr>
          <p:nvPr/>
        </p:nvSpPr>
        <p:spPr bwMode="auto">
          <a:xfrm>
            <a:off x="4689475" y="2603500"/>
            <a:ext cx="265113" cy="3143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>
                <a:latin typeface="Arial Unicode MS" pitchFamily="34" charset="-128"/>
              </a:rPr>
              <a:t>3</a:t>
            </a:r>
          </a:p>
        </p:txBody>
      </p:sp>
      <p:sp>
        <p:nvSpPr>
          <p:cNvPr id="177178" name="Text Box 27"/>
          <p:cNvSpPr txBox="1">
            <a:spLocks noChangeArrowheads="1"/>
          </p:cNvSpPr>
          <p:nvPr/>
        </p:nvSpPr>
        <p:spPr bwMode="auto">
          <a:xfrm>
            <a:off x="701675" y="1303338"/>
            <a:ext cx="265113" cy="3143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>
                <a:latin typeface="Arial Unicode MS" pitchFamily="34" charset="-128"/>
              </a:rPr>
              <a:t>1</a:t>
            </a:r>
          </a:p>
        </p:txBody>
      </p:sp>
      <p:sp>
        <p:nvSpPr>
          <p:cNvPr id="177179" name="Text Box 28"/>
          <p:cNvSpPr txBox="1">
            <a:spLocks noChangeArrowheads="1"/>
          </p:cNvSpPr>
          <p:nvPr/>
        </p:nvSpPr>
        <p:spPr bwMode="auto">
          <a:xfrm>
            <a:off x="1325563" y="2138363"/>
            <a:ext cx="265112" cy="3143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>
                <a:latin typeface="Arial Unicode MS" pitchFamily="34" charset="-128"/>
              </a:rPr>
              <a:t>2</a:t>
            </a:r>
          </a:p>
        </p:txBody>
      </p:sp>
      <p:sp>
        <p:nvSpPr>
          <p:cNvPr id="177180" name="Text Box 29"/>
          <p:cNvSpPr txBox="1">
            <a:spLocks noChangeArrowheads="1"/>
          </p:cNvSpPr>
          <p:nvPr/>
        </p:nvSpPr>
        <p:spPr bwMode="auto">
          <a:xfrm>
            <a:off x="1325563" y="2459038"/>
            <a:ext cx="265112" cy="3143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>
                <a:latin typeface="Arial Unicode MS" pitchFamily="34" charset="-128"/>
              </a:rPr>
              <a:t>3</a:t>
            </a:r>
          </a:p>
        </p:txBody>
      </p:sp>
      <p:sp>
        <p:nvSpPr>
          <p:cNvPr id="177181" name="Rectangle 30"/>
          <p:cNvSpPr>
            <a:spLocks noChangeArrowheads="1"/>
          </p:cNvSpPr>
          <p:nvPr/>
        </p:nvSpPr>
        <p:spPr bwMode="gray">
          <a:xfrm>
            <a:off x="5029200" y="3103563"/>
            <a:ext cx="3670300" cy="304800"/>
          </a:xfrm>
          <a:prstGeom prst="rect">
            <a:avLst/>
          </a:prstGeom>
          <a:solidFill>
            <a:srgbClr val="99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altLang="ko-KR" sz="1200" b="1">
                <a:latin typeface="Arial Unicode MS" pitchFamily="34" charset="-128"/>
              </a:rPr>
              <a:t>Линия </a:t>
            </a:r>
            <a:r>
              <a:rPr lang="en-US" altLang="ko-KR" sz="1200" b="1">
                <a:latin typeface="Arial Unicode MS" pitchFamily="34" charset="-128"/>
              </a:rPr>
              <a:t>RS485 </a:t>
            </a:r>
            <a:r>
              <a:rPr lang="ru-RU" altLang="ko-KR" sz="1200" b="1">
                <a:latin typeface="Arial Unicode MS" pitchFamily="34" charset="-128"/>
              </a:rPr>
              <a:t>подключение к</a:t>
            </a:r>
            <a:r>
              <a:rPr lang="en-US" altLang="ko-KR" sz="1200" b="1">
                <a:latin typeface="Arial Unicode MS" pitchFamily="34" charset="-128"/>
              </a:rPr>
              <a:t>  F1/F2</a:t>
            </a:r>
          </a:p>
        </p:txBody>
      </p:sp>
      <p:sp>
        <p:nvSpPr>
          <p:cNvPr id="177182" name="Text Box 31"/>
          <p:cNvSpPr txBox="1">
            <a:spLocks noChangeArrowheads="1"/>
          </p:cNvSpPr>
          <p:nvPr/>
        </p:nvSpPr>
        <p:spPr bwMode="auto">
          <a:xfrm>
            <a:off x="4689475" y="3090863"/>
            <a:ext cx="265113" cy="3143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>
                <a:latin typeface="Arial Unicode MS" pitchFamily="34" charset="-128"/>
              </a:rPr>
              <a:t>4</a:t>
            </a:r>
          </a:p>
        </p:txBody>
      </p:sp>
      <p:sp>
        <p:nvSpPr>
          <p:cNvPr id="177183" name="Text Box 32"/>
          <p:cNvSpPr txBox="1">
            <a:spLocks noChangeArrowheads="1"/>
          </p:cNvSpPr>
          <p:nvPr/>
        </p:nvSpPr>
        <p:spPr bwMode="auto">
          <a:xfrm>
            <a:off x="3062288" y="3956050"/>
            <a:ext cx="265112" cy="3143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>
                <a:latin typeface="Arial Unicode MS" pitchFamily="34" charset="-128"/>
              </a:rPr>
              <a:t>4</a:t>
            </a:r>
          </a:p>
        </p:txBody>
      </p:sp>
      <p:sp>
        <p:nvSpPr>
          <p:cNvPr id="177184" name="Text Box 33"/>
          <p:cNvSpPr txBox="1">
            <a:spLocks noChangeArrowheads="1"/>
          </p:cNvSpPr>
          <p:nvPr/>
        </p:nvSpPr>
        <p:spPr bwMode="auto">
          <a:xfrm>
            <a:off x="3478213" y="4035425"/>
            <a:ext cx="265112" cy="3143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>
                <a:latin typeface="Arial Unicode MS" pitchFamily="34" charset="-128"/>
              </a:rPr>
              <a:t>5</a:t>
            </a:r>
          </a:p>
        </p:txBody>
      </p:sp>
      <p:sp>
        <p:nvSpPr>
          <p:cNvPr id="177185" name="Rectangle 34"/>
          <p:cNvSpPr>
            <a:spLocks noChangeArrowheads="1"/>
          </p:cNvSpPr>
          <p:nvPr/>
        </p:nvSpPr>
        <p:spPr bwMode="gray">
          <a:xfrm>
            <a:off x="5029200" y="3500438"/>
            <a:ext cx="3670300" cy="304800"/>
          </a:xfrm>
          <a:prstGeom prst="rect">
            <a:avLst/>
          </a:prstGeom>
          <a:solidFill>
            <a:srgbClr val="99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altLang="ko-KR" sz="1200" b="1">
                <a:latin typeface="Arial Unicode MS" pitchFamily="34" charset="-128"/>
              </a:rPr>
              <a:t>Питание</a:t>
            </a:r>
            <a:endParaRPr lang="en-US" altLang="ko-KR" sz="1200" b="1">
              <a:latin typeface="Arial Unicode MS" pitchFamily="34" charset="-128"/>
            </a:endParaRPr>
          </a:p>
        </p:txBody>
      </p:sp>
      <p:sp>
        <p:nvSpPr>
          <p:cNvPr id="177186" name="Text Box 35"/>
          <p:cNvSpPr txBox="1">
            <a:spLocks noChangeArrowheads="1"/>
          </p:cNvSpPr>
          <p:nvPr/>
        </p:nvSpPr>
        <p:spPr bwMode="auto">
          <a:xfrm>
            <a:off x="4689475" y="3487738"/>
            <a:ext cx="265113" cy="3143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>
                <a:latin typeface="Arial Unicode MS" pitchFamily="34" charset="-128"/>
              </a:rPr>
              <a:t>5</a:t>
            </a:r>
          </a:p>
        </p:txBody>
      </p:sp>
      <p:sp>
        <p:nvSpPr>
          <p:cNvPr id="527397" name="Text Box 37"/>
          <p:cNvSpPr txBox="1">
            <a:spLocks noChangeArrowheads="1"/>
          </p:cNvSpPr>
          <p:nvPr/>
        </p:nvSpPr>
        <p:spPr bwMode="auto">
          <a:xfrm>
            <a:off x="152400" y="73025"/>
            <a:ext cx="6346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RS-485 </a:t>
            </a:r>
            <a:r>
              <a:rPr lang="ru-RU" altLang="ko-KR" sz="3600" b="1">
                <a:solidFill>
                  <a:schemeClr val="tx2"/>
                </a:solidFill>
                <a:latin typeface="Arial Unicode MS" pitchFamily="34" charset="-128"/>
              </a:rPr>
              <a:t>конвертер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(MIM-C02)</a:t>
            </a:r>
          </a:p>
        </p:txBody>
      </p:sp>
      <p:sp>
        <p:nvSpPr>
          <p:cNvPr id="177190" name="Text Box 48"/>
          <p:cNvSpPr txBox="1">
            <a:spLocks noChangeArrowheads="1"/>
          </p:cNvSpPr>
          <p:nvPr/>
        </p:nvSpPr>
        <p:spPr bwMode="auto">
          <a:xfrm>
            <a:off x="577850" y="877888"/>
            <a:ext cx="20002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000" b="1">
                <a:latin typeface="Arial Unicode MS" pitchFamily="34" charset="-128"/>
              </a:rPr>
              <a:t>Спецификация</a:t>
            </a:r>
            <a:endParaRPr lang="en-US" altLang="ko-KR" sz="2000" b="1">
              <a:latin typeface="Arial Unicode MS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749300" y="1296988"/>
            <a:ext cx="78676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① 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Линия 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RS 485 : 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подключение к линии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en-US" altLang="ko-KR" sz="1200" b="1">
                <a:solidFill>
                  <a:srgbClr val="FF0000"/>
                </a:solidFill>
                <a:latin typeface="Arial Unicode MS" pitchFamily="34" charset="-128"/>
              </a:rPr>
              <a:t>F1, F2</a:t>
            </a:r>
            <a:r>
              <a:rPr lang="ru-RU" altLang="ko-KR" sz="1200" b="1">
                <a:solidFill>
                  <a:srgbClr val="FF0000"/>
                </a:solidFill>
                <a:latin typeface="Arial Unicode MS" pitchFamily="34" charset="-128"/>
              </a:rPr>
              <a:t>.</a:t>
            </a:r>
            <a:endParaRPr lang="en-US" altLang="ko-KR" sz="1200">
              <a:solidFill>
                <a:srgbClr val="000000"/>
              </a:solidFill>
              <a:latin typeface="Arial Unicode MS" pitchFamily="34" charset="-128"/>
            </a:endParaRPr>
          </a:p>
          <a:p>
            <a:pPr algn="l"/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② 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Линия 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RS 232 : 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подключение кабелем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 USB-RS232 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к порту 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USB 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ПК.</a:t>
            </a:r>
            <a:endParaRPr lang="en-US" altLang="ko-KR" sz="1200">
              <a:solidFill>
                <a:srgbClr val="000000"/>
              </a:solidFill>
              <a:latin typeface="Arial Unicode MS" pitchFamily="34" charset="-128"/>
            </a:endParaRPr>
          </a:p>
          <a:p>
            <a:pPr algn="l"/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③ 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Питание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 : 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Питание для конвертера через 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USB 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порт (не используется)</a:t>
            </a:r>
            <a:endParaRPr lang="en-US" altLang="ko-KR" sz="1200">
              <a:solidFill>
                <a:srgbClr val="000000"/>
              </a:solidFill>
              <a:latin typeface="Arial Unicode MS" pitchFamily="34" charset="-128"/>
            </a:endParaRPr>
          </a:p>
        </p:txBody>
      </p:sp>
      <p:pic>
        <p:nvPicPr>
          <p:cNvPr id="178179" name="Picture 3" descr="컨버터_사진_세워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32175" y="4406900"/>
            <a:ext cx="14652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7013575" y="5929313"/>
            <a:ext cx="1552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 b="1">
                <a:latin typeface="Arial Unicode MS" pitchFamily="34" charset="-128"/>
              </a:rPr>
              <a:t>Клеммная колодка </a:t>
            </a:r>
          </a:p>
          <a:p>
            <a:r>
              <a:rPr lang="ru-RU" altLang="ko-KR" sz="1200" b="1">
                <a:latin typeface="Arial Unicode MS" pitchFamily="34" charset="-128"/>
              </a:rPr>
              <a:t>наружного блока</a:t>
            </a:r>
            <a:endParaRPr lang="en-US" altLang="ko-KR" sz="1200" b="1">
              <a:latin typeface="Arial Unicode MS" pitchFamily="34" charset="-128"/>
            </a:endParaRPr>
          </a:p>
        </p:txBody>
      </p:sp>
      <p:sp>
        <p:nvSpPr>
          <p:cNvPr id="178181" name="Line 5"/>
          <p:cNvSpPr>
            <a:spLocks noChangeShapeType="1"/>
          </p:cNvSpPr>
          <p:nvPr/>
        </p:nvSpPr>
        <p:spPr bwMode="auto">
          <a:xfrm flipH="1" flipV="1">
            <a:off x="5170488" y="4673600"/>
            <a:ext cx="1858962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8182" name="Line 6"/>
          <p:cNvSpPr>
            <a:spLocks noChangeShapeType="1"/>
          </p:cNvSpPr>
          <p:nvPr/>
        </p:nvSpPr>
        <p:spPr bwMode="auto">
          <a:xfrm flipV="1">
            <a:off x="6842125" y="4983163"/>
            <a:ext cx="0" cy="6032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8183" name="Line 7"/>
          <p:cNvSpPr>
            <a:spLocks noChangeShapeType="1"/>
          </p:cNvSpPr>
          <p:nvPr/>
        </p:nvSpPr>
        <p:spPr bwMode="auto">
          <a:xfrm flipH="1" flipV="1">
            <a:off x="5322888" y="4992688"/>
            <a:ext cx="154305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8184" name="Line 8"/>
          <p:cNvSpPr>
            <a:spLocks noChangeShapeType="1"/>
          </p:cNvSpPr>
          <p:nvPr/>
        </p:nvSpPr>
        <p:spPr bwMode="auto">
          <a:xfrm flipV="1">
            <a:off x="7002463" y="4662488"/>
            <a:ext cx="0" cy="63023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78185" name="Picture 9" descr="플2실외기 단자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8463" y="5302250"/>
            <a:ext cx="199548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6" name="Picture 10" descr="컨버터커넥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8863" y="4572000"/>
            <a:ext cx="493712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8187" name="Group 11"/>
          <p:cNvGrpSpPr>
            <a:grpSpLocks/>
          </p:cNvGrpSpPr>
          <p:nvPr/>
        </p:nvGrpSpPr>
        <p:grpSpPr bwMode="auto">
          <a:xfrm>
            <a:off x="560388" y="2620963"/>
            <a:ext cx="1979612" cy="1890712"/>
            <a:chOff x="530" y="1651"/>
            <a:chExt cx="1182" cy="1024"/>
          </a:xfrm>
        </p:grpSpPr>
        <p:pic>
          <p:nvPicPr>
            <p:cNvPr id="178195" name="Picture 12" descr="노트북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0" y="1651"/>
              <a:ext cx="1182" cy="1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8196" name="Picture 1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45" y="1705"/>
              <a:ext cx="902" cy="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8188" name="Picture 14" descr="USBtoseria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2286991">
            <a:off x="2187575" y="3332163"/>
            <a:ext cx="12573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9" name="Text Box 15"/>
          <p:cNvSpPr txBox="1">
            <a:spLocks noChangeArrowheads="1"/>
          </p:cNvSpPr>
          <p:nvPr/>
        </p:nvSpPr>
        <p:spPr bwMode="auto">
          <a:xfrm>
            <a:off x="5603875" y="5008563"/>
            <a:ext cx="1054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200">
                <a:latin typeface="Arial Unicode MS" pitchFamily="34" charset="-128"/>
              </a:rPr>
              <a:t>F1</a:t>
            </a:r>
          </a:p>
        </p:txBody>
      </p:sp>
      <p:sp>
        <p:nvSpPr>
          <p:cNvPr id="178190" name="Text Box 16"/>
          <p:cNvSpPr txBox="1">
            <a:spLocks noChangeArrowheads="1"/>
          </p:cNvSpPr>
          <p:nvPr/>
        </p:nvSpPr>
        <p:spPr bwMode="auto">
          <a:xfrm>
            <a:off x="5603875" y="4398963"/>
            <a:ext cx="1054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200">
                <a:latin typeface="Arial Unicode MS" pitchFamily="34" charset="-128"/>
              </a:rPr>
              <a:t>F2</a:t>
            </a:r>
          </a:p>
        </p:txBody>
      </p:sp>
      <p:sp>
        <p:nvSpPr>
          <p:cNvPr id="178191" name="Text Box 17"/>
          <p:cNvSpPr txBox="1">
            <a:spLocks noChangeArrowheads="1"/>
          </p:cNvSpPr>
          <p:nvPr/>
        </p:nvSpPr>
        <p:spPr bwMode="auto">
          <a:xfrm>
            <a:off x="1938338" y="2941638"/>
            <a:ext cx="24923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ko-KR" sz="1200">
                <a:latin typeface="Arial Unicode MS" pitchFamily="34" charset="-128"/>
              </a:rPr>
              <a:t>Кабель:</a:t>
            </a:r>
            <a:r>
              <a:rPr lang="en-US" altLang="ko-KR" sz="1200">
                <a:latin typeface="Arial Unicode MS" pitchFamily="34" charset="-128"/>
              </a:rPr>
              <a:t>USB to Serial</a:t>
            </a:r>
          </a:p>
        </p:txBody>
      </p:sp>
      <p:sp>
        <p:nvSpPr>
          <p:cNvPr id="178192" name="Text Box 18"/>
          <p:cNvSpPr txBox="1">
            <a:spLocks noChangeArrowheads="1"/>
          </p:cNvSpPr>
          <p:nvPr/>
        </p:nvSpPr>
        <p:spPr bwMode="auto">
          <a:xfrm>
            <a:off x="915988" y="4481513"/>
            <a:ext cx="11985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200">
                <a:latin typeface="Arial Unicode MS" pitchFamily="34" charset="-128"/>
              </a:rPr>
              <a:t>S-NET1+</a:t>
            </a:r>
          </a:p>
        </p:txBody>
      </p:sp>
      <p:sp>
        <p:nvSpPr>
          <p:cNvPr id="528405" name="Text Box 21"/>
          <p:cNvSpPr txBox="1">
            <a:spLocks noChangeArrowheads="1"/>
          </p:cNvSpPr>
          <p:nvPr/>
        </p:nvSpPr>
        <p:spPr bwMode="auto">
          <a:xfrm>
            <a:off x="152400" y="73025"/>
            <a:ext cx="607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RS-485 converter (MIM-C02)</a:t>
            </a:r>
          </a:p>
        </p:txBody>
      </p:sp>
      <p:sp>
        <p:nvSpPr>
          <p:cNvPr id="178198" name="Text Box 48"/>
          <p:cNvSpPr txBox="1">
            <a:spLocks noChangeArrowheads="1"/>
          </p:cNvSpPr>
          <p:nvPr/>
        </p:nvSpPr>
        <p:spPr bwMode="auto">
          <a:xfrm>
            <a:off x="577850" y="877888"/>
            <a:ext cx="346233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000" b="1">
                <a:latin typeface="Arial Unicode MS" pitchFamily="34" charset="-128"/>
              </a:rPr>
              <a:t>S-NET 1 plus</a:t>
            </a:r>
            <a:r>
              <a:rPr lang="ru-RU" altLang="ko-KR" sz="2000" b="1">
                <a:latin typeface="Arial" pitchFamily="34" charset="0"/>
              </a:rPr>
              <a:t>: подключение</a:t>
            </a:r>
            <a:endParaRPr lang="en-US" altLang="ko-KR" sz="2000" b="1">
              <a:latin typeface="Arial" pitchFamily="34" charset="0"/>
              <a:ea typeface="굴림" pitchFamily="34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ChangeArrowheads="1"/>
          </p:cNvSpPr>
          <p:nvPr/>
        </p:nvSpPr>
        <p:spPr bwMode="auto">
          <a:xfrm>
            <a:off x="749300" y="1233488"/>
            <a:ext cx="7867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① 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Установить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драйвер 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USB-232</a:t>
            </a:r>
          </a:p>
          <a:p>
            <a:pPr algn="l"/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② 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Подключить кабель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 USB-RS232 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к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 USB 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порту </a:t>
            </a:r>
            <a:endParaRPr lang="en-US" altLang="ko-KR" sz="1200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530435" name="Rectangle 3"/>
          <p:cNvSpPr>
            <a:spLocks noChangeArrowheads="1"/>
          </p:cNvSpPr>
          <p:nvPr/>
        </p:nvSpPr>
        <p:spPr bwMode="auto">
          <a:xfrm>
            <a:off x="962025" y="5934075"/>
            <a:ext cx="3411538" cy="274638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marL="457200" indent="-457200" algn="l"/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Выбрать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 “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Мой компьютер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” 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-&gt;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 «Свойства»</a:t>
            </a:r>
            <a:endParaRPr lang="en-US" altLang="ko-KR" sz="1200">
              <a:solidFill>
                <a:srgbClr val="000000"/>
              </a:solidFill>
              <a:latin typeface="Arial Unicode MS" pitchFamily="34" charset="-128"/>
              <a:sym typeface="Webdings" pitchFamily="18" charset="2"/>
            </a:endParaRPr>
          </a:p>
        </p:txBody>
      </p:sp>
      <p:sp>
        <p:nvSpPr>
          <p:cNvPr id="530436" name="Rectangle 4"/>
          <p:cNvSpPr>
            <a:spLocks noChangeArrowheads="1"/>
          </p:cNvSpPr>
          <p:nvPr/>
        </p:nvSpPr>
        <p:spPr bwMode="auto">
          <a:xfrm>
            <a:off x="5214938" y="5872163"/>
            <a:ext cx="2986087" cy="427037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/>
          <a:lstStyle/>
          <a:p>
            <a:pPr marL="457200" indent="-457200"/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Выбрать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 “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Система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” </a:t>
            </a:r>
            <a:endParaRPr lang="ru-RU" altLang="ko-KR" sz="1200">
              <a:solidFill>
                <a:srgbClr val="000000"/>
              </a:solidFill>
              <a:latin typeface="Arial Unicode MS" pitchFamily="34" charset="-128"/>
            </a:endParaRPr>
          </a:p>
          <a:p>
            <a:pPr marL="457200" indent="-457200"/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из вкладки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 “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Оборудование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”</a:t>
            </a:r>
            <a:endParaRPr lang="en-US" altLang="ko-KR" sz="1200">
              <a:solidFill>
                <a:srgbClr val="000000"/>
              </a:solidFill>
              <a:latin typeface="Arial Unicode MS" pitchFamily="34" charset="-128"/>
              <a:sym typeface="Webdings" pitchFamily="18" charset="2"/>
            </a:endParaRPr>
          </a:p>
        </p:txBody>
      </p:sp>
      <p:pic>
        <p:nvPicPr>
          <p:cNvPr id="179206" name="Picture 7" descr="usb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3138" y="1776413"/>
            <a:ext cx="3259137" cy="39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7" name="Picture 8" descr="usb3"/>
          <p:cNvPicPr>
            <a:picLocks noChangeAspect="1" noChangeArrowheads="1"/>
          </p:cNvPicPr>
          <p:nvPr/>
        </p:nvPicPr>
        <p:blipFill>
          <a:blip r:embed="rId3"/>
          <a:srcRect r="17188"/>
          <a:stretch>
            <a:fillRect/>
          </a:stretch>
        </p:blipFill>
        <p:spPr bwMode="auto">
          <a:xfrm>
            <a:off x="5195888" y="1825625"/>
            <a:ext cx="30226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8" name="Rectangle 9"/>
          <p:cNvSpPr>
            <a:spLocks noChangeArrowheads="1"/>
          </p:cNvSpPr>
          <p:nvPr/>
        </p:nvSpPr>
        <p:spPr bwMode="auto">
          <a:xfrm>
            <a:off x="6781800" y="3016250"/>
            <a:ext cx="1146175" cy="3143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79209" name="Rectangle 10"/>
          <p:cNvSpPr>
            <a:spLocks noChangeArrowheads="1"/>
          </p:cNvSpPr>
          <p:nvPr/>
        </p:nvSpPr>
        <p:spPr bwMode="auto">
          <a:xfrm>
            <a:off x="2786063" y="4541838"/>
            <a:ext cx="1379537" cy="3143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30443" name="Text Box 11"/>
          <p:cNvSpPr txBox="1">
            <a:spLocks noChangeArrowheads="1"/>
          </p:cNvSpPr>
          <p:nvPr/>
        </p:nvSpPr>
        <p:spPr bwMode="auto">
          <a:xfrm>
            <a:off x="152400" y="73025"/>
            <a:ext cx="607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RS-485 converter (MIM-C02)</a:t>
            </a:r>
          </a:p>
        </p:txBody>
      </p:sp>
      <p:sp>
        <p:nvSpPr>
          <p:cNvPr id="179212" name="Text Box 48"/>
          <p:cNvSpPr txBox="1">
            <a:spLocks noChangeArrowheads="1"/>
          </p:cNvSpPr>
          <p:nvPr/>
        </p:nvSpPr>
        <p:spPr bwMode="auto">
          <a:xfrm>
            <a:off x="577850" y="877888"/>
            <a:ext cx="426243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000" b="1">
                <a:latin typeface="Arial Unicode MS" pitchFamily="34" charset="-128"/>
              </a:rPr>
              <a:t>S-NET 1 plus</a:t>
            </a:r>
            <a:r>
              <a:rPr lang="ru-RU" altLang="ko-KR" sz="2000" b="1">
                <a:latin typeface="Arial Unicode MS" pitchFamily="34" charset="-128"/>
              </a:rPr>
              <a:t>: установка </a:t>
            </a:r>
            <a:r>
              <a:rPr lang="ru-RU" altLang="ko-KR" sz="2000" b="1">
                <a:latin typeface="Arial" pitchFamily="34" charset="0"/>
              </a:rPr>
              <a:t>драйвера</a:t>
            </a:r>
            <a:endParaRPr lang="en-US" altLang="ko-KR" sz="2000" b="1">
              <a:latin typeface="Arial Unicode MS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ChangeArrowheads="1"/>
          </p:cNvSpPr>
          <p:nvPr/>
        </p:nvSpPr>
        <p:spPr bwMode="auto">
          <a:xfrm>
            <a:off x="474663" y="5130800"/>
            <a:ext cx="3962400" cy="61277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/>
          <a:lstStyle/>
          <a:p>
            <a:pPr marL="457200" indent="-457200" algn="l"/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  <a:sym typeface="Webdings" pitchFamily="18" charset="2"/>
              </a:rPr>
              <a:t>Если драйвер не установлен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  <a:sym typeface="Webdings" pitchFamily="18" charset="2"/>
              </a:rPr>
              <a:t> “USB-to-Serial” 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  <a:sym typeface="Webdings" pitchFamily="18" charset="2"/>
              </a:rPr>
              <a:t>не </a:t>
            </a:r>
          </a:p>
          <a:p>
            <a:pPr marL="457200" indent="-457200" algn="l"/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  <a:sym typeface="Webdings" pitchFamily="18" charset="2"/>
              </a:rPr>
              <a:t>отображается</a:t>
            </a:r>
            <a:endParaRPr lang="en-US" altLang="ko-KR" sz="1200">
              <a:solidFill>
                <a:srgbClr val="000000"/>
              </a:solidFill>
              <a:latin typeface="Arial Unicode MS" pitchFamily="34" charset="-128"/>
              <a:sym typeface="Webdings" pitchFamily="18" charset="2"/>
            </a:endParaRPr>
          </a:p>
        </p:txBody>
      </p:sp>
      <p:sp>
        <p:nvSpPr>
          <p:cNvPr id="531459" name="Rectangle 3"/>
          <p:cNvSpPr>
            <a:spLocks noChangeArrowheads="1"/>
          </p:cNvSpPr>
          <p:nvPr/>
        </p:nvSpPr>
        <p:spPr bwMode="auto">
          <a:xfrm>
            <a:off x="4724400" y="5272088"/>
            <a:ext cx="3962400" cy="274637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marL="457200" indent="-457200" algn="l"/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Выбрать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 “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Свойства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”</a:t>
            </a:r>
            <a:endParaRPr lang="en-US" altLang="ko-KR" sz="1200">
              <a:solidFill>
                <a:srgbClr val="000000"/>
              </a:solidFill>
              <a:latin typeface="Arial Unicode MS" pitchFamily="34" charset="-128"/>
              <a:sym typeface="Webdings" pitchFamily="18" charset="2"/>
            </a:endParaRPr>
          </a:p>
        </p:txBody>
      </p:sp>
      <p:sp>
        <p:nvSpPr>
          <p:cNvPr id="180228" name="Rectangle 4"/>
          <p:cNvSpPr>
            <a:spLocks noChangeArrowheads="1"/>
          </p:cNvSpPr>
          <p:nvPr/>
        </p:nvSpPr>
        <p:spPr bwMode="auto">
          <a:xfrm>
            <a:off x="1008063" y="3471863"/>
            <a:ext cx="1541462" cy="1809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80229" name="Rectangle 5"/>
          <p:cNvSpPr>
            <a:spLocks noChangeArrowheads="1"/>
          </p:cNvSpPr>
          <p:nvPr/>
        </p:nvSpPr>
        <p:spPr bwMode="auto">
          <a:xfrm>
            <a:off x="514350" y="1246188"/>
            <a:ext cx="3409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③ 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Проверить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 USB 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драйвер</a:t>
            </a:r>
            <a:endParaRPr lang="en-US" altLang="ko-KR" sz="1200">
              <a:solidFill>
                <a:srgbClr val="000000"/>
              </a:solidFill>
              <a:latin typeface="Arial Unicode MS" pitchFamily="34" charset="-128"/>
            </a:endParaRPr>
          </a:p>
        </p:txBody>
      </p:sp>
      <p:pic>
        <p:nvPicPr>
          <p:cNvPr id="180231" name="Picture 8" descr="usb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350" y="1738313"/>
            <a:ext cx="4162425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32" name="Rectangle 9"/>
          <p:cNvSpPr>
            <a:spLocks noChangeArrowheads="1"/>
          </p:cNvSpPr>
          <p:nvPr/>
        </p:nvSpPr>
        <p:spPr bwMode="auto">
          <a:xfrm>
            <a:off x="568325" y="3625850"/>
            <a:ext cx="1766888" cy="669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80233" name="Picture 10" descr="usb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739900"/>
            <a:ext cx="41148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34" name="Rectangle 11"/>
          <p:cNvSpPr>
            <a:spLocks noChangeArrowheads="1"/>
          </p:cNvSpPr>
          <p:nvPr/>
        </p:nvSpPr>
        <p:spPr bwMode="auto">
          <a:xfrm>
            <a:off x="6184900" y="4694238"/>
            <a:ext cx="1076325" cy="1746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31468" name="Rectangle 12"/>
          <p:cNvSpPr>
            <a:spLocks noChangeArrowheads="1"/>
          </p:cNvSpPr>
          <p:nvPr/>
        </p:nvSpPr>
        <p:spPr bwMode="auto">
          <a:xfrm>
            <a:off x="1763713" y="3441700"/>
            <a:ext cx="3386137" cy="274638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marL="457200" indent="-457200" algn="l"/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  <a:sym typeface="Webdings" pitchFamily="18" charset="2"/>
              </a:rPr>
              <a:t>USB-to-Serial COM 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  <a:sym typeface="Webdings" pitchFamily="18" charset="2"/>
              </a:rPr>
              <a:t>: номер порта</a:t>
            </a:r>
            <a:endParaRPr lang="en-US" altLang="ko-KR" sz="1200">
              <a:solidFill>
                <a:srgbClr val="000000"/>
              </a:solidFill>
              <a:latin typeface="Arial Unicode MS" pitchFamily="34" charset="-128"/>
              <a:sym typeface="Webdings" pitchFamily="18" charset="2"/>
            </a:endParaRPr>
          </a:p>
        </p:txBody>
      </p:sp>
      <p:sp>
        <p:nvSpPr>
          <p:cNvPr id="180236" name="Rectangle 13"/>
          <p:cNvSpPr>
            <a:spLocks noChangeArrowheads="1"/>
          </p:cNvSpPr>
          <p:nvPr/>
        </p:nvSpPr>
        <p:spPr bwMode="auto">
          <a:xfrm>
            <a:off x="4716463" y="1268413"/>
            <a:ext cx="3409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④ 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Для смены номера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</a:rPr>
              <a:t> COM 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</a:rPr>
              <a:t>порта:</a:t>
            </a:r>
            <a:endParaRPr lang="en-US" altLang="ko-KR" sz="1200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531470" name="Text Box 14"/>
          <p:cNvSpPr txBox="1">
            <a:spLocks noChangeArrowheads="1"/>
          </p:cNvSpPr>
          <p:nvPr/>
        </p:nvSpPr>
        <p:spPr bwMode="auto">
          <a:xfrm>
            <a:off x="152400" y="73025"/>
            <a:ext cx="607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RS-485 converter (MIM-C02)</a:t>
            </a:r>
          </a:p>
        </p:txBody>
      </p:sp>
      <p:sp>
        <p:nvSpPr>
          <p:cNvPr id="180239" name="Text Box 48"/>
          <p:cNvSpPr txBox="1">
            <a:spLocks noChangeArrowheads="1"/>
          </p:cNvSpPr>
          <p:nvPr/>
        </p:nvSpPr>
        <p:spPr bwMode="auto">
          <a:xfrm>
            <a:off x="577850" y="877888"/>
            <a:ext cx="426243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000" b="1">
                <a:latin typeface="Arial Unicode MS" pitchFamily="34" charset="-128"/>
              </a:rPr>
              <a:t>S-NET 1 plus</a:t>
            </a:r>
            <a:r>
              <a:rPr lang="ru-RU" altLang="ko-KR" sz="2000" b="1">
                <a:latin typeface="Arial Unicode MS" pitchFamily="34" charset="-128"/>
              </a:rPr>
              <a:t>: установка драйвера</a:t>
            </a:r>
            <a:endParaRPr lang="en-US" altLang="ko-KR" sz="2000" b="1">
              <a:latin typeface="Arial Unicode MS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usb7"/>
          <p:cNvPicPr>
            <a:picLocks noChangeAspect="1" noChangeArrowheads="1"/>
          </p:cNvPicPr>
          <p:nvPr/>
        </p:nvPicPr>
        <p:blipFill>
          <a:blip r:embed="rId2"/>
          <a:srcRect r="13359"/>
          <a:stretch>
            <a:fillRect/>
          </a:stretch>
        </p:blipFill>
        <p:spPr bwMode="auto">
          <a:xfrm>
            <a:off x="774700" y="1289050"/>
            <a:ext cx="2662238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483" name="Rectangle 3"/>
          <p:cNvSpPr>
            <a:spLocks noChangeArrowheads="1"/>
          </p:cNvSpPr>
          <p:nvPr/>
        </p:nvSpPr>
        <p:spPr bwMode="auto">
          <a:xfrm>
            <a:off x="3629025" y="2414588"/>
            <a:ext cx="3162300" cy="45720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marL="457200" indent="-457200" algn="l"/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  <a:sym typeface="Webdings" pitchFamily="18" charset="2"/>
              </a:rPr>
              <a:t>Нажать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  <a:sym typeface="Webdings" pitchFamily="18" charset="2"/>
              </a:rPr>
              <a:t> “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  <a:sym typeface="Webdings" pitchFamily="18" charset="2"/>
              </a:rPr>
              <a:t>Дополнительно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  <a:sym typeface="Webdings" pitchFamily="18" charset="2"/>
              </a:rPr>
              <a:t>” 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  <a:sym typeface="Webdings" pitchFamily="18" charset="2"/>
              </a:rPr>
              <a:t>из вкладки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  <a:sym typeface="Webdings" pitchFamily="18" charset="2"/>
              </a:rPr>
              <a:t> “</a:t>
            </a:r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  <a:sym typeface="Webdings" pitchFamily="18" charset="2"/>
              </a:rPr>
              <a:t>Параметры порта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  <a:sym typeface="Webdings" pitchFamily="18" charset="2"/>
              </a:rPr>
              <a:t>”</a:t>
            </a:r>
          </a:p>
        </p:txBody>
      </p:sp>
      <p:sp>
        <p:nvSpPr>
          <p:cNvPr id="532484" name="Rectangle 4"/>
          <p:cNvSpPr>
            <a:spLocks noChangeArrowheads="1"/>
          </p:cNvSpPr>
          <p:nvPr/>
        </p:nvSpPr>
        <p:spPr bwMode="auto">
          <a:xfrm>
            <a:off x="5002213" y="5448300"/>
            <a:ext cx="3386137" cy="274638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marL="457200" indent="-457200" algn="l"/>
            <a:r>
              <a:rPr lang="ru-RU" altLang="ko-KR" sz="1200">
                <a:solidFill>
                  <a:srgbClr val="000000"/>
                </a:solidFill>
                <a:latin typeface="Arial Unicode MS" pitchFamily="34" charset="-128"/>
                <a:sym typeface="Webdings" pitchFamily="18" charset="2"/>
              </a:rPr>
              <a:t>Проверить номер порта</a:t>
            </a:r>
            <a:r>
              <a:rPr lang="en-US" altLang="ko-KR" sz="1200">
                <a:solidFill>
                  <a:srgbClr val="000000"/>
                </a:solidFill>
                <a:latin typeface="Arial Unicode MS" pitchFamily="34" charset="-128"/>
                <a:sym typeface="Webdings" pitchFamily="18" charset="2"/>
              </a:rPr>
              <a:t> USB-to-Serial COM</a:t>
            </a:r>
          </a:p>
        </p:txBody>
      </p:sp>
      <p:sp>
        <p:nvSpPr>
          <p:cNvPr id="181253" name="Rectangle 5"/>
          <p:cNvSpPr>
            <a:spLocks noChangeArrowheads="1"/>
          </p:cNvSpPr>
          <p:nvPr/>
        </p:nvSpPr>
        <p:spPr bwMode="auto">
          <a:xfrm>
            <a:off x="1789113" y="3035300"/>
            <a:ext cx="763587" cy="1539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81254" name="Rectangle 6"/>
          <p:cNvSpPr>
            <a:spLocks noChangeArrowheads="1"/>
          </p:cNvSpPr>
          <p:nvPr/>
        </p:nvSpPr>
        <p:spPr bwMode="auto">
          <a:xfrm>
            <a:off x="1797050" y="5943600"/>
            <a:ext cx="909638" cy="2413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81256" name="Picture 9" descr="usb8"/>
          <p:cNvPicPr>
            <a:picLocks noChangeAspect="1" noChangeArrowheads="1"/>
          </p:cNvPicPr>
          <p:nvPr/>
        </p:nvPicPr>
        <p:blipFill>
          <a:blip r:embed="rId3"/>
          <a:srcRect b="22569"/>
          <a:stretch>
            <a:fillRect/>
          </a:stretch>
        </p:blipFill>
        <p:spPr bwMode="auto">
          <a:xfrm>
            <a:off x="727075" y="4337050"/>
            <a:ext cx="4149725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7" name="Rectangle 10"/>
          <p:cNvSpPr>
            <a:spLocks noChangeArrowheads="1"/>
          </p:cNvSpPr>
          <p:nvPr/>
        </p:nvSpPr>
        <p:spPr bwMode="auto">
          <a:xfrm>
            <a:off x="758825" y="6059488"/>
            <a:ext cx="1525588" cy="2555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32491" name="Text Box 11"/>
          <p:cNvSpPr txBox="1">
            <a:spLocks noChangeArrowheads="1"/>
          </p:cNvSpPr>
          <p:nvPr/>
        </p:nvSpPr>
        <p:spPr bwMode="auto">
          <a:xfrm>
            <a:off x="152400" y="73025"/>
            <a:ext cx="607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RS-485 converter (MIM-C02)</a:t>
            </a:r>
          </a:p>
        </p:txBody>
      </p:sp>
      <p:sp>
        <p:nvSpPr>
          <p:cNvPr id="181260" name="Text Box 48"/>
          <p:cNvSpPr txBox="1">
            <a:spLocks noChangeArrowheads="1"/>
          </p:cNvSpPr>
          <p:nvPr/>
        </p:nvSpPr>
        <p:spPr bwMode="auto">
          <a:xfrm>
            <a:off x="577850" y="877888"/>
            <a:ext cx="426243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000" b="1">
                <a:latin typeface="Arial Unicode MS" pitchFamily="34" charset="-128"/>
              </a:rPr>
              <a:t>S-NET 1 plus</a:t>
            </a:r>
            <a:r>
              <a:rPr lang="ru-RU" altLang="ko-KR" sz="2000" b="1">
                <a:latin typeface="Arial Unicode MS" pitchFamily="34" charset="-128"/>
              </a:rPr>
              <a:t>: установка драйвера</a:t>
            </a:r>
            <a:endParaRPr lang="en-US" altLang="ko-KR" sz="2000" b="1">
              <a:latin typeface="Arial Unicode MS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Сигнальная линия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438150" y="1096963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412875"/>
            <a:ext cx="3355975" cy="17065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2049463" y="2605088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2479675" y="2614613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2840038" y="2614613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9465" name="Oval 9"/>
          <p:cNvSpPr>
            <a:spLocks noChangeArrowheads="1"/>
          </p:cNvSpPr>
          <p:nvPr/>
        </p:nvSpPr>
        <p:spPr bwMode="auto">
          <a:xfrm>
            <a:off x="3200400" y="2614613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2844800" y="2205038"/>
            <a:ext cx="719138" cy="2873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9467" name="AutoShape 11"/>
          <p:cNvSpPr>
            <a:spLocks noChangeArrowheads="1"/>
          </p:cNvSpPr>
          <p:nvPr/>
        </p:nvSpPr>
        <p:spPr bwMode="auto">
          <a:xfrm>
            <a:off x="3921125" y="1409700"/>
            <a:ext cx="1604963" cy="996950"/>
          </a:xfrm>
          <a:prstGeom prst="roundRect">
            <a:avLst>
              <a:gd name="adj" fmla="val 26722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800" b="1">
                <a:solidFill>
                  <a:schemeClr val="tx2"/>
                </a:solidFill>
                <a:latin typeface="Arial Unicode MS" pitchFamily="34" charset="-128"/>
              </a:rPr>
              <a:t>F3, F4 </a:t>
            </a:r>
          </a:p>
          <a:p>
            <a:pPr algn="l"/>
            <a:r>
              <a:rPr lang="en-US" altLang="ko-KR" sz="1600">
                <a:solidFill>
                  <a:schemeClr val="tx2"/>
                </a:solidFill>
                <a:latin typeface="Arial Unicode MS" pitchFamily="34" charset="-128"/>
              </a:rPr>
              <a:t>- COM2</a:t>
            </a:r>
          </a:p>
          <a:p>
            <a:pPr algn="l">
              <a:buFontTx/>
              <a:buChar char="-"/>
            </a:pPr>
            <a:r>
              <a:rPr lang="en-US" altLang="ko-KR" sz="1600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lang="ru-RU" altLang="ko-KR" sz="1600">
                <a:solidFill>
                  <a:schemeClr val="tx2"/>
                </a:solidFill>
                <a:latin typeface="Arial Unicode MS" pitchFamily="34" charset="-128"/>
              </a:rPr>
              <a:t>Неполярная</a:t>
            </a:r>
            <a:endParaRPr lang="en-US" altLang="ko-KR" sz="1600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19468" name="Picture 12" descr="DVM+2 HSP LSP PC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3240088"/>
            <a:ext cx="2919413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1547813" y="5876925"/>
            <a:ext cx="287337" cy="2873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19470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5086350"/>
            <a:ext cx="3355975" cy="1295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9471" name="Line 15"/>
          <p:cNvSpPr>
            <a:spLocks noChangeShapeType="1"/>
          </p:cNvSpPr>
          <p:nvPr/>
        </p:nvSpPr>
        <p:spPr bwMode="auto">
          <a:xfrm flipV="1">
            <a:off x="1619250" y="4149725"/>
            <a:ext cx="1081088" cy="172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2679700" y="3816350"/>
            <a:ext cx="2765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>
                <a:solidFill>
                  <a:schemeClr val="tx2"/>
                </a:solidFill>
                <a:latin typeface="Arial Unicode MS" pitchFamily="34" charset="-128"/>
              </a:rPr>
              <a:t>Разъем синего цвета </a:t>
            </a:r>
            <a:r>
              <a:rPr lang="en-US" altLang="ko-KR" sz="1600">
                <a:solidFill>
                  <a:schemeClr val="tx2"/>
                </a:solidFill>
                <a:latin typeface="Arial Unicode MS" pitchFamily="34" charset="-128"/>
              </a:rPr>
              <a:t>CN33</a:t>
            </a:r>
          </a:p>
        </p:txBody>
      </p:sp>
      <p:sp>
        <p:nvSpPr>
          <p:cNvPr id="19473" name="Text Box 19"/>
          <p:cNvSpPr txBox="1">
            <a:spLocks noChangeArrowheads="1"/>
          </p:cNvSpPr>
          <p:nvPr/>
        </p:nvSpPr>
        <p:spPr bwMode="auto">
          <a:xfrm>
            <a:off x="2987675" y="5086350"/>
            <a:ext cx="1298753" cy="246221"/>
          </a:xfrm>
          <a:prstGeom prst="rect">
            <a:avLst/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000" dirty="0" err="1" smtClean="0">
                <a:latin typeface="Arial Unicode MS" pitchFamily="34" charset="-128"/>
              </a:rPr>
              <a:t>Клеммная</a:t>
            </a:r>
            <a:r>
              <a:rPr lang="ru-RU" altLang="ko-KR" sz="1000" dirty="0" smtClean="0">
                <a:latin typeface="Arial Unicode MS" pitchFamily="34" charset="-128"/>
              </a:rPr>
              <a:t> колодка</a:t>
            </a:r>
            <a:endParaRPr lang="en-US" altLang="ko-KR" sz="1000" dirty="0">
              <a:latin typeface="Arial Unicode MS" pitchFamily="34" charset="-128"/>
            </a:endParaRPr>
          </a:p>
        </p:txBody>
      </p:sp>
      <p:sp>
        <p:nvSpPr>
          <p:cNvPr id="19474" name="AutoShape 20"/>
          <p:cNvSpPr>
            <a:spLocks noChangeArrowheads="1"/>
          </p:cNvSpPr>
          <p:nvPr/>
        </p:nvSpPr>
        <p:spPr bwMode="auto">
          <a:xfrm>
            <a:off x="7164388" y="3716338"/>
            <a:ext cx="1223962" cy="1439862"/>
          </a:xfrm>
          <a:prstGeom prst="cube">
            <a:avLst>
              <a:gd name="adj" fmla="val 741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9476" name="Freeform 22"/>
          <p:cNvSpPr>
            <a:spLocks/>
          </p:cNvSpPr>
          <p:nvPr/>
        </p:nvSpPr>
        <p:spPr bwMode="auto">
          <a:xfrm>
            <a:off x="5435600" y="5157788"/>
            <a:ext cx="2232025" cy="1366837"/>
          </a:xfrm>
          <a:custGeom>
            <a:avLst/>
            <a:gdLst>
              <a:gd name="T0" fmla="*/ 0 w 1678"/>
              <a:gd name="T1" fmla="*/ 635 h 861"/>
              <a:gd name="T2" fmla="*/ 0 w 1678"/>
              <a:gd name="T3" fmla="*/ 861 h 861"/>
              <a:gd name="T4" fmla="*/ 1678 w 1678"/>
              <a:gd name="T5" fmla="*/ 861 h 861"/>
              <a:gd name="T6" fmla="*/ 1678 w 1678"/>
              <a:gd name="T7" fmla="*/ 45 h 861"/>
              <a:gd name="T8" fmla="*/ 1678 w 1678"/>
              <a:gd name="T9" fmla="*/ 0 h 8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78"/>
              <a:gd name="T16" fmla="*/ 0 h 861"/>
              <a:gd name="T17" fmla="*/ 1678 w 1678"/>
              <a:gd name="T18" fmla="*/ 861 h 8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78" h="861">
                <a:moveTo>
                  <a:pt x="0" y="635"/>
                </a:moveTo>
                <a:lnTo>
                  <a:pt x="0" y="861"/>
                </a:lnTo>
                <a:lnTo>
                  <a:pt x="1678" y="861"/>
                </a:lnTo>
                <a:lnTo>
                  <a:pt x="1678" y="45"/>
                </a:lnTo>
                <a:lnTo>
                  <a:pt x="1678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9477" name="Freeform 23"/>
          <p:cNvSpPr>
            <a:spLocks/>
          </p:cNvSpPr>
          <p:nvPr/>
        </p:nvSpPr>
        <p:spPr bwMode="auto">
          <a:xfrm>
            <a:off x="5795963" y="5157788"/>
            <a:ext cx="2232025" cy="1439862"/>
          </a:xfrm>
          <a:custGeom>
            <a:avLst/>
            <a:gdLst>
              <a:gd name="T0" fmla="*/ 0 w 1678"/>
              <a:gd name="T1" fmla="*/ 635 h 861"/>
              <a:gd name="T2" fmla="*/ 0 w 1678"/>
              <a:gd name="T3" fmla="*/ 861 h 861"/>
              <a:gd name="T4" fmla="*/ 1678 w 1678"/>
              <a:gd name="T5" fmla="*/ 861 h 861"/>
              <a:gd name="T6" fmla="*/ 1678 w 1678"/>
              <a:gd name="T7" fmla="*/ 45 h 861"/>
              <a:gd name="T8" fmla="*/ 1678 w 1678"/>
              <a:gd name="T9" fmla="*/ 0 h 8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78"/>
              <a:gd name="T16" fmla="*/ 0 h 861"/>
              <a:gd name="T17" fmla="*/ 1678 w 1678"/>
              <a:gd name="T18" fmla="*/ 861 h 8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78" h="861">
                <a:moveTo>
                  <a:pt x="0" y="635"/>
                </a:moveTo>
                <a:lnTo>
                  <a:pt x="0" y="861"/>
                </a:lnTo>
                <a:lnTo>
                  <a:pt x="1678" y="861"/>
                </a:lnTo>
                <a:lnTo>
                  <a:pt x="1678" y="45"/>
                </a:lnTo>
                <a:lnTo>
                  <a:pt x="1678" y="0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9478" name="Text Box 24"/>
          <p:cNvSpPr txBox="1">
            <a:spLocks noChangeArrowheads="1"/>
          </p:cNvSpPr>
          <p:nvPr/>
        </p:nvSpPr>
        <p:spPr bwMode="auto">
          <a:xfrm>
            <a:off x="7540625" y="4897438"/>
            <a:ext cx="631825" cy="254000"/>
          </a:xfrm>
          <a:prstGeom prst="rect">
            <a:avLst/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latin typeface="Arial Unicode MS" pitchFamily="34" charset="-128"/>
              </a:rPr>
              <a:t>F3    F4</a:t>
            </a:r>
          </a:p>
        </p:txBody>
      </p:sp>
      <p:sp>
        <p:nvSpPr>
          <p:cNvPr id="19479" name="Freeform 25"/>
          <p:cNvSpPr>
            <a:spLocks/>
          </p:cNvSpPr>
          <p:nvPr/>
        </p:nvSpPr>
        <p:spPr bwMode="auto">
          <a:xfrm>
            <a:off x="1692275" y="4724400"/>
            <a:ext cx="3743325" cy="1671638"/>
          </a:xfrm>
          <a:custGeom>
            <a:avLst/>
            <a:gdLst>
              <a:gd name="T0" fmla="*/ 0 w 2358"/>
              <a:gd name="T1" fmla="*/ 862 h 1089"/>
              <a:gd name="T2" fmla="*/ 0 w 2358"/>
              <a:gd name="T3" fmla="*/ 1089 h 1089"/>
              <a:gd name="T4" fmla="*/ 635 w 2358"/>
              <a:gd name="T5" fmla="*/ 1089 h 1089"/>
              <a:gd name="T6" fmla="*/ 635 w 2358"/>
              <a:gd name="T7" fmla="*/ 0 h 1089"/>
              <a:gd name="T8" fmla="*/ 2358 w 2358"/>
              <a:gd name="T9" fmla="*/ 0 h 1089"/>
              <a:gd name="T10" fmla="*/ 2358 w 2358"/>
              <a:gd name="T11" fmla="*/ 772 h 108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58"/>
              <a:gd name="T19" fmla="*/ 0 h 1089"/>
              <a:gd name="T20" fmla="*/ 2358 w 2358"/>
              <a:gd name="T21" fmla="*/ 1089 h 108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58" h="1089">
                <a:moveTo>
                  <a:pt x="0" y="862"/>
                </a:moveTo>
                <a:lnTo>
                  <a:pt x="0" y="1089"/>
                </a:lnTo>
                <a:lnTo>
                  <a:pt x="635" y="1089"/>
                </a:lnTo>
                <a:lnTo>
                  <a:pt x="635" y="0"/>
                </a:lnTo>
                <a:lnTo>
                  <a:pt x="2358" y="0"/>
                </a:lnTo>
                <a:lnTo>
                  <a:pt x="2358" y="77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9480" name="Freeform 26"/>
          <p:cNvSpPr>
            <a:spLocks/>
          </p:cNvSpPr>
          <p:nvPr/>
        </p:nvSpPr>
        <p:spPr bwMode="auto">
          <a:xfrm>
            <a:off x="1763713" y="4652963"/>
            <a:ext cx="4032250" cy="1871662"/>
          </a:xfrm>
          <a:custGeom>
            <a:avLst/>
            <a:gdLst>
              <a:gd name="T0" fmla="*/ 0 w 2540"/>
              <a:gd name="T1" fmla="*/ 907 h 1179"/>
              <a:gd name="T2" fmla="*/ 0 w 2540"/>
              <a:gd name="T3" fmla="*/ 1179 h 1179"/>
              <a:gd name="T4" fmla="*/ 635 w 2540"/>
              <a:gd name="T5" fmla="*/ 1179 h 1179"/>
              <a:gd name="T6" fmla="*/ 635 w 2540"/>
              <a:gd name="T7" fmla="*/ 0 h 1179"/>
              <a:gd name="T8" fmla="*/ 2540 w 2540"/>
              <a:gd name="T9" fmla="*/ 0 h 1179"/>
              <a:gd name="T10" fmla="*/ 2540 w 2540"/>
              <a:gd name="T11" fmla="*/ 771 h 117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40"/>
              <a:gd name="T19" fmla="*/ 0 h 1179"/>
              <a:gd name="T20" fmla="*/ 2540 w 2540"/>
              <a:gd name="T21" fmla="*/ 1179 h 117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40" h="1179">
                <a:moveTo>
                  <a:pt x="0" y="907"/>
                </a:moveTo>
                <a:lnTo>
                  <a:pt x="0" y="1179"/>
                </a:lnTo>
                <a:lnTo>
                  <a:pt x="635" y="1179"/>
                </a:lnTo>
                <a:lnTo>
                  <a:pt x="635" y="0"/>
                </a:lnTo>
                <a:lnTo>
                  <a:pt x="2540" y="0"/>
                </a:lnTo>
                <a:lnTo>
                  <a:pt x="2540" y="771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9481" name="Oval 37"/>
          <p:cNvSpPr>
            <a:spLocks noChangeArrowheads="1"/>
          </p:cNvSpPr>
          <p:nvPr/>
        </p:nvSpPr>
        <p:spPr bwMode="auto">
          <a:xfrm>
            <a:off x="5316538" y="5646738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9482" name="Oval 38"/>
          <p:cNvSpPr>
            <a:spLocks noChangeArrowheads="1"/>
          </p:cNvSpPr>
          <p:nvPr/>
        </p:nvSpPr>
        <p:spPr bwMode="auto">
          <a:xfrm>
            <a:off x="5711825" y="5646738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9483" name="Oval 39"/>
          <p:cNvSpPr>
            <a:spLocks noChangeArrowheads="1"/>
          </p:cNvSpPr>
          <p:nvPr/>
        </p:nvSpPr>
        <p:spPr bwMode="auto">
          <a:xfrm>
            <a:off x="5316538" y="5943600"/>
            <a:ext cx="203200" cy="500063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9484" name="Oval 40"/>
          <p:cNvSpPr>
            <a:spLocks noChangeArrowheads="1"/>
          </p:cNvSpPr>
          <p:nvPr/>
        </p:nvSpPr>
        <p:spPr bwMode="auto">
          <a:xfrm>
            <a:off x="5711825" y="5943600"/>
            <a:ext cx="203200" cy="500063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54092" name="Text Box 108"/>
          <p:cNvSpPr txBox="1">
            <a:spLocks noChangeArrowheads="1"/>
          </p:cNvSpPr>
          <p:nvPr/>
        </p:nvSpPr>
        <p:spPr bwMode="auto">
          <a:xfrm>
            <a:off x="152400" y="73025"/>
            <a:ext cx="72913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Подключение пульта управления</a:t>
            </a:r>
            <a:endParaRPr lang="en-US" altLang="ko-KR" sz="36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19487" name="Text Box 128"/>
          <p:cNvSpPr txBox="1">
            <a:spLocks noChangeArrowheads="1"/>
          </p:cNvSpPr>
          <p:nvPr/>
        </p:nvSpPr>
        <p:spPr bwMode="auto">
          <a:xfrm>
            <a:off x="7334250" y="4292600"/>
            <a:ext cx="881063" cy="39687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000" b="1">
                <a:latin typeface="Arial Unicode MS" pitchFamily="34" charset="-128"/>
              </a:rPr>
              <a:t>Проводной </a:t>
            </a:r>
          </a:p>
          <a:p>
            <a:r>
              <a:rPr lang="ru-RU" altLang="ko-KR" sz="1000" b="1">
                <a:latin typeface="Arial Unicode MS" pitchFamily="34" charset="-128"/>
              </a:rPr>
              <a:t>пульт</a:t>
            </a:r>
            <a:endParaRPr lang="en-US" altLang="ko-KR" sz="10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94" name="Group 114"/>
          <p:cNvGraphicFramePr>
            <a:graphicFrameLocks noGrp="1"/>
          </p:cNvGraphicFramePr>
          <p:nvPr/>
        </p:nvGraphicFramePr>
        <p:xfrm>
          <a:off x="788988" y="1395413"/>
          <a:ext cx="7312025" cy="2436305"/>
        </p:xfrm>
        <a:graphic>
          <a:graphicData uri="http://schemas.openxmlformats.org/drawingml/2006/table">
            <a:tbl>
              <a:tblPr/>
              <a:tblGrid>
                <a:gridCol w="1838325"/>
                <a:gridCol w="5473700"/>
              </a:tblGrid>
              <a:tr h="276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Индивид.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у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правл.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Один внутренний блок – Один пульт управления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5859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0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Управление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Подключенный внутренний блок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Индикация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Данные от подключенного внутреннего блока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597" name="Group 117"/>
          <p:cNvGraphicFramePr>
            <a:graphicFrameLocks noGrp="1"/>
          </p:cNvGraphicFramePr>
          <p:nvPr/>
        </p:nvGraphicFramePr>
        <p:xfrm>
          <a:off x="787400" y="3867150"/>
          <a:ext cx="7313613" cy="2791651"/>
        </p:xfrm>
        <a:graphic>
          <a:graphicData uri="http://schemas.openxmlformats.org/drawingml/2006/table">
            <a:tbl>
              <a:tblPr/>
              <a:tblGrid>
                <a:gridCol w="1839913"/>
                <a:gridCol w="5473700"/>
              </a:tblGrid>
              <a:tr h="252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Групповое управл.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Несколько внутренних блоков – Один пульт управления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7065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Управление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Все подключенные внутренние блоки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Индикация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Данные по одному блоку, выбранному случайным  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образом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2270125" y="1773238"/>
            <a:ext cx="517525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F1/F2</a:t>
            </a:r>
          </a:p>
        </p:txBody>
      </p:sp>
      <p:sp>
        <p:nvSpPr>
          <p:cNvPr id="20517" name="Text Box 37"/>
          <p:cNvSpPr txBox="1">
            <a:spLocks noChangeArrowheads="1"/>
          </p:cNvSpPr>
          <p:nvPr/>
        </p:nvSpPr>
        <p:spPr bwMode="auto">
          <a:xfrm>
            <a:off x="5638800" y="5281613"/>
            <a:ext cx="812800" cy="2746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до</a:t>
            </a:r>
            <a:r>
              <a:rPr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 16</a:t>
            </a:r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 ВБ</a:t>
            </a:r>
            <a:endParaRPr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0518" name="Text Box 38"/>
          <p:cNvSpPr txBox="1">
            <a:spLocks noChangeArrowheads="1"/>
          </p:cNvSpPr>
          <p:nvPr/>
        </p:nvSpPr>
        <p:spPr bwMode="auto">
          <a:xfrm>
            <a:off x="1023938" y="2611438"/>
            <a:ext cx="1287462" cy="2746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Наружный блок</a:t>
            </a:r>
            <a:endParaRPr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20519" name="Picture 39" descr="DVMP2 12HP_14HP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1403350" y="1773238"/>
            <a:ext cx="549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0" name="Picture 40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8913" y="2060575"/>
            <a:ext cx="792162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9929" name="Line 41"/>
          <p:cNvSpPr>
            <a:spLocks noChangeShapeType="1"/>
          </p:cNvSpPr>
          <p:nvPr/>
        </p:nvSpPr>
        <p:spPr bwMode="auto">
          <a:xfrm>
            <a:off x="1979613" y="1989138"/>
            <a:ext cx="1081087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30" name="Line 42"/>
          <p:cNvSpPr>
            <a:spLocks noChangeShapeType="1"/>
          </p:cNvSpPr>
          <p:nvPr/>
        </p:nvSpPr>
        <p:spPr bwMode="auto">
          <a:xfrm>
            <a:off x="3060700" y="1989138"/>
            <a:ext cx="71438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31" name="Line 43"/>
          <p:cNvSpPr>
            <a:spLocks noChangeShapeType="1"/>
          </p:cNvSpPr>
          <p:nvPr/>
        </p:nvSpPr>
        <p:spPr bwMode="auto">
          <a:xfrm flipV="1">
            <a:off x="3132138" y="1989138"/>
            <a:ext cx="71437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0524" name="Picture 44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3950" y="2060575"/>
            <a:ext cx="79216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9933" name="Line 45"/>
          <p:cNvSpPr>
            <a:spLocks noChangeShapeType="1"/>
          </p:cNvSpPr>
          <p:nvPr/>
        </p:nvSpPr>
        <p:spPr bwMode="auto">
          <a:xfrm>
            <a:off x="3203575" y="1989138"/>
            <a:ext cx="792163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34" name="Line 46"/>
          <p:cNvSpPr>
            <a:spLocks noChangeShapeType="1"/>
          </p:cNvSpPr>
          <p:nvPr/>
        </p:nvSpPr>
        <p:spPr bwMode="auto">
          <a:xfrm>
            <a:off x="3995738" y="1989138"/>
            <a:ext cx="71437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35" name="Line 47"/>
          <p:cNvSpPr>
            <a:spLocks noChangeShapeType="1"/>
          </p:cNvSpPr>
          <p:nvPr/>
        </p:nvSpPr>
        <p:spPr bwMode="auto">
          <a:xfrm flipV="1">
            <a:off x="4067175" y="1989138"/>
            <a:ext cx="71438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0528" name="Picture 48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0575" y="2060575"/>
            <a:ext cx="79216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9937" name="Line 49"/>
          <p:cNvSpPr>
            <a:spLocks noChangeShapeType="1"/>
          </p:cNvSpPr>
          <p:nvPr/>
        </p:nvSpPr>
        <p:spPr bwMode="auto">
          <a:xfrm>
            <a:off x="4140200" y="1989138"/>
            <a:ext cx="792163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38" name="Line 50"/>
          <p:cNvSpPr>
            <a:spLocks noChangeShapeType="1"/>
          </p:cNvSpPr>
          <p:nvPr/>
        </p:nvSpPr>
        <p:spPr bwMode="auto">
          <a:xfrm>
            <a:off x="4932363" y="1989138"/>
            <a:ext cx="71437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39" name="Line 51"/>
          <p:cNvSpPr>
            <a:spLocks noChangeShapeType="1"/>
          </p:cNvSpPr>
          <p:nvPr/>
        </p:nvSpPr>
        <p:spPr bwMode="auto">
          <a:xfrm flipV="1">
            <a:off x="5003800" y="1989138"/>
            <a:ext cx="71438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0532" name="Picture 52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7200" y="2060575"/>
            <a:ext cx="79216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9941" name="Line 53"/>
          <p:cNvSpPr>
            <a:spLocks noChangeShapeType="1"/>
          </p:cNvSpPr>
          <p:nvPr/>
        </p:nvSpPr>
        <p:spPr bwMode="auto">
          <a:xfrm>
            <a:off x="5076825" y="1989138"/>
            <a:ext cx="792163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42" name="Line 54"/>
          <p:cNvSpPr>
            <a:spLocks noChangeShapeType="1"/>
          </p:cNvSpPr>
          <p:nvPr/>
        </p:nvSpPr>
        <p:spPr bwMode="auto">
          <a:xfrm>
            <a:off x="5868988" y="1989138"/>
            <a:ext cx="71437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43" name="Line 55"/>
          <p:cNvSpPr>
            <a:spLocks noChangeShapeType="1"/>
          </p:cNvSpPr>
          <p:nvPr/>
        </p:nvSpPr>
        <p:spPr bwMode="auto">
          <a:xfrm flipV="1">
            <a:off x="5940425" y="1989138"/>
            <a:ext cx="71438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0536" name="Picture 56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2238" y="2060575"/>
            <a:ext cx="792162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9945" name="Line 57"/>
          <p:cNvSpPr>
            <a:spLocks noChangeShapeType="1"/>
          </p:cNvSpPr>
          <p:nvPr/>
        </p:nvSpPr>
        <p:spPr bwMode="auto">
          <a:xfrm>
            <a:off x="6011863" y="1989138"/>
            <a:ext cx="792162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46" name="Line 58"/>
          <p:cNvSpPr>
            <a:spLocks noChangeShapeType="1"/>
          </p:cNvSpPr>
          <p:nvPr/>
        </p:nvSpPr>
        <p:spPr bwMode="auto">
          <a:xfrm>
            <a:off x="6804025" y="1989138"/>
            <a:ext cx="71438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47" name="Line 59"/>
          <p:cNvSpPr>
            <a:spLocks noChangeShapeType="1"/>
          </p:cNvSpPr>
          <p:nvPr/>
        </p:nvSpPr>
        <p:spPr bwMode="auto">
          <a:xfrm>
            <a:off x="3132138" y="2565400"/>
            <a:ext cx="0" cy="287338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48" name="Line 60"/>
          <p:cNvSpPr>
            <a:spLocks noChangeShapeType="1"/>
          </p:cNvSpPr>
          <p:nvPr/>
        </p:nvSpPr>
        <p:spPr bwMode="auto">
          <a:xfrm>
            <a:off x="4076700" y="2565400"/>
            <a:ext cx="0" cy="287338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49" name="Line 61"/>
          <p:cNvSpPr>
            <a:spLocks noChangeShapeType="1"/>
          </p:cNvSpPr>
          <p:nvPr/>
        </p:nvSpPr>
        <p:spPr bwMode="auto">
          <a:xfrm>
            <a:off x="5013325" y="2565400"/>
            <a:ext cx="0" cy="287338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50" name="Line 62"/>
          <p:cNvSpPr>
            <a:spLocks noChangeShapeType="1"/>
          </p:cNvSpPr>
          <p:nvPr/>
        </p:nvSpPr>
        <p:spPr bwMode="auto">
          <a:xfrm>
            <a:off x="5949950" y="2565400"/>
            <a:ext cx="0" cy="287338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51" name="Line 63"/>
          <p:cNvSpPr>
            <a:spLocks noChangeShapeType="1"/>
          </p:cNvSpPr>
          <p:nvPr/>
        </p:nvSpPr>
        <p:spPr bwMode="auto">
          <a:xfrm>
            <a:off x="6884988" y="2565400"/>
            <a:ext cx="0" cy="287338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0544" name="Text Box 64"/>
          <p:cNvSpPr txBox="1">
            <a:spLocks noChangeArrowheads="1"/>
          </p:cNvSpPr>
          <p:nvPr/>
        </p:nvSpPr>
        <p:spPr bwMode="auto">
          <a:xfrm>
            <a:off x="3133725" y="2544763"/>
            <a:ext cx="517525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F3/F4</a:t>
            </a:r>
          </a:p>
        </p:txBody>
      </p:sp>
      <p:sp>
        <p:nvSpPr>
          <p:cNvPr id="20545" name="Text Box 65"/>
          <p:cNvSpPr txBox="1">
            <a:spLocks noChangeArrowheads="1"/>
          </p:cNvSpPr>
          <p:nvPr/>
        </p:nvSpPr>
        <p:spPr bwMode="auto">
          <a:xfrm>
            <a:off x="2262188" y="4260850"/>
            <a:ext cx="517525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F1/F2</a:t>
            </a:r>
          </a:p>
        </p:txBody>
      </p:sp>
      <p:pic>
        <p:nvPicPr>
          <p:cNvPr id="20547" name="Picture 67" descr="DVMP2 12HP_14HP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1395413" y="4260850"/>
            <a:ext cx="549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8" name="Picture 68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0975" y="4548188"/>
            <a:ext cx="79216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9957" name="Line 69"/>
          <p:cNvSpPr>
            <a:spLocks noChangeShapeType="1"/>
          </p:cNvSpPr>
          <p:nvPr/>
        </p:nvSpPr>
        <p:spPr bwMode="auto">
          <a:xfrm>
            <a:off x="1971675" y="4476750"/>
            <a:ext cx="1081088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58" name="Line 70"/>
          <p:cNvSpPr>
            <a:spLocks noChangeShapeType="1"/>
          </p:cNvSpPr>
          <p:nvPr/>
        </p:nvSpPr>
        <p:spPr bwMode="auto">
          <a:xfrm>
            <a:off x="3052763" y="4476750"/>
            <a:ext cx="71437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59" name="Line 71"/>
          <p:cNvSpPr>
            <a:spLocks noChangeShapeType="1"/>
          </p:cNvSpPr>
          <p:nvPr/>
        </p:nvSpPr>
        <p:spPr bwMode="auto">
          <a:xfrm flipV="1">
            <a:off x="3124200" y="4476750"/>
            <a:ext cx="71438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0552" name="Picture 72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4548188"/>
            <a:ext cx="792162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9961" name="Line 73"/>
          <p:cNvSpPr>
            <a:spLocks noChangeShapeType="1"/>
          </p:cNvSpPr>
          <p:nvPr/>
        </p:nvSpPr>
        <p:spPr bwMode="auto">
          <a:xfrm>
            <a:off x="3195638" y="4476750"/>
            <a:ext cx="792162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62" name="Line 74"/>
          <p:cNvSpPr>
            <a:spLocks noChangeShapeType="1"/>
          </p:cNvSpPr>
          <p:nvPr/>
        </p:nvSpPr>
        <p:spPr bwMode="auto">
          <a:xfrm>
            <a:off x="3987800" y="4476750"/>
            <a:ext cx="71438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63" name="Line 75"/>
          <p:cNvSpPr>
            <a:spLocks noChangeShapeType="1"/>
          </p:cNvSpPr>
          <p:nvPr/>
        </p:nvSpPr>
        <p:spPr bwMode="auto">
          <a:xfrm flipV="1">
            <a:off x="4059238" y="4476750"/>
            <a:ext cx="71437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0556" name="Picture 76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2638" y="4548188"/>
            <a:ext cx="792162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9965" name="Line 77"/>
          <p:cNvSpPr>
            <a:spLocks noChangeShapeType="1"/>
          </p:cNvSpPr>
          <p:nvPr/>
        </p:nvSpPr>
        <p:spPr bwMode="auto">
          <a:xfrm>
            <a:off x="4132263" y="4476750"/>
            <a:ext cx="792162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66" name="Line 78"/>
          <p:cNvSpPr>
            <a:spLocks noChangeShapeType="1"/>
          </p:cNvSpPr>
          <p:nvPr/>
        </p:nvSpPr>
        <p:spPr bwMode="auto">
          <a:xfrm>
            <a:off x="4924425" y="4476750"/>
            <a:ext cx="71438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67" name="Line 79"/>
          <p:cNvSpPr>
            <a:spLocks noChangeShapeType="1"/>
          </p:cNvSpPr>
          <p:nvPr/>
        </p:nvSpPr>
        <p:spPr bwMode="auto">
          <a:xfrm flipV="1">
            <a:off x="4995863" y="4476750"/>
            <a:ext cx="71437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0560" name="Picture 80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9263" y="4548188"/>
            <a:ext cx="792162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9969" name="Line 81"/>
          <p:cNvSpPr>
            <a:spLocks noChangeShapeType="1"/>
          </p:cNvSpPr>
          <p:nvPr/>
        </p:nvSpPr>
        <p:spPr bwMode="auto">
          <a:xfrm>
            <a:off x="5068888" y="4476750"/>
            <a:ext cx="792162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70" name="Line 82"/>
          <p:cNvSpPr>
            <a:spLocks noChangeShapeType="1"/>
          </p:cNvSpPr>
          <p:nvPr/>
        </p:nvSpPr>
        <p:spPr bwMode="auto">
          <a:xfrm>
            <a:off x="5861050" y="4476750"/>
            <a:ext cx="71438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71" name="Line 83"/>
          <p:cNvSpPr>
            <a:spLocks noChangeShapeType="1"/>
          </p:cNvSpPr>
          <p:nvPr/>
        </p:nvSpPr>
        <p:spPr bwMode="auto">
          <a:xfrm flipV="1">
            <a:off x="5932488" y="4476750"/>
            <a:ext cx="71437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0564" name="Picture 84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4300" y="4548188"/>
            <a:ext cx="79216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9973" name="Line 85"/>
          <p:cNvSpPr>
            <a:spLocks noChangeShapeType="1"/>
          </p:cNvSpPr>
          <p:nvPr/>
        </p:nvSpPr>
        <p:spPr bwMode="auto">
          <a:xfrm>
            <a:off x="6003925" y="4476750"/>
            <a:ext cx="792163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74" name="Line 86"/>
          <p:cNvSpPr>
            <a:spLocks noChangeShapeType="1"/>
          </p:cNvSpPr>
          <p:nvPr/>
        </p:nvSpPr>
        <p:spPr bwMode="auto">
          <a:xfrm>
            <a:off x="6796088" y="4476750"/>
            <a:ext cx="71437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75" name="Line 87"/>
          <p:cNvSpPr>
            <a:spLocks noChangeShapeType="1"/>
          </p:cNvSpPr>
          <p:nvPr/>
        </p:nvSpPr>
        <p:spPr bwMode="auto">
          <a:xfrm flipH="1">
            <a:off x="3122613" y="5053013"/>
            <a:ext cx="1587" cy="36512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76" name="Line 88"/>
          <p:cNvSpPr>
            <a:spLocks noChangeShapeType="1"/>
          </p:cNvSpPr>
          <p:nvPr/>
        </p:nvSpPr>
        <p:spPr bwMode="auto">
          <a:xfrm flipH="1">
            <a:off x="5003800" y="5053013"/>
            <a:ext cx="1588" cy="3603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0569" name="Text Box 89"/>
          <p:cNvSpPr txBox="1">
            <a:spLocks noChangeArrowheads="1"/>
          </p:cNvSpPr>
          <p:nvPr/>
        </p:nvSpPr>
        <p:spPr bwMode="auto">
          <a:xfrm>
            <a:off x="2655888" y="5124450"/>
            <a:ext cx="517525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F3/F4</a:t>
            </a:r>
          </a:p>
        </p:txBody>
      </p:sp>
      <p:sp>
        <p:nvSpPr>
          <p:cNvPr id="549978" name="Line 90"/>
          <p:cNvSpPr>
            <a:spLocks noChangeShapeType="1"/>
          </p:cNvSpPr>
          <p:nvPr/>
        </p:nvSpPr>
        <p:spPr bwMode="auto">
          <a:xfrm flipH="1" flipV="1">
            <a:off x="3132138" y="5053013"/>
            <a:ext cx="71437" cy="1444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79" name="Line 91"/>
          <p:cNvSpPr>
            <a:spLocks noChangeShapeType="1"/>
          </p:cNvSpPr>
          <p:nvPr/>
        </p:nvSpPr>
        <p:spPr bwMode="auto">
          <a:xfrm>
            <a:off x="3203575" y="5197475"/>
            <a:ext cx="865188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80" name="Line 92"/>
          <p:cNvSpPr>
            <a:spLocks noChangeShapeType="1"/>
          </p:cNvSpPr>
          <p:nvPr/>
        </p:nvSpPr>
        <p:spPr bwMode="auto">
          <a:xfrm>
            <a:off x="4068763" y="5053013"/>
            <a:ext cx="0" cy="1444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81" name="Line 93"/>
          <p:cNvSpPr>
            <a:spLocks noChangeShapeType="1"/>
          </p:cNvSpPr>
          <p:nvPr/>
        </p:nvSpPr>
        <p:spPr bwMode="auto">
          <a:xfrm flipH="1" flipV="1">
            <a:off x="5003800" y="5053013"/>
            <a:ext cx="71438" cy="1444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82" name="Line 94"/>
          <p:cNvSpPr>
            <a:spLocks noChangeShapeType="1"/>
          </p:cNvSpPr>
          <p:nvPr/>
        </p:nvSpPr>
        <p:spPr bwMode="auto">
          <a:xfrm>
            <a:off x="5075238" y="5197475"/>
            <a:ext cx="865187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83" name="Line 95"/>
          <p:cNvSpPr>
            <a:spLocks noChangeShapeType="1"/>
          </p:cNvSpPr>
          <p:nvPr/>
        </p:nvSpPr>
        <p:spPr bwMode="auto">
          <a:xfrm>
            <a:off x="5940425" y="5053013"/>
            <a:ext cx="0" cy="1444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84" name="Line 96"/>
          <p:cNvSpPr>
            <a:spLocks noChangeShapeType="1"/>
          </p:cNvSpPr>
          <p:nvPr/>
        </p:nvSpPr>
        <p:spPr bwMode="auto">
          <a:xfrm flipH="1" flipV="1">
            <a:off x="5940425" y="5053013"/>
            <a:ext cx="71438" cy="1444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85" name="Line 97"/>
          <p:cNvSpPr>
            <a:spLocks noChangeShapeType="1"/>
          </p:cNvSpPr>
          <p:nvPr/>
        </p:nvSpPr>
        <p:spPr bwMode="auto">
          <a:xfrm>
            <a:off x="6011863" y="5197475"/>
            <a:ext cx="865187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9986" name="Line 98"/>
          <p:cNvSpPr>
            <a:spLocks noChangeShapeType="1"/>
          </p:cNvSpPr>
          <p:nvPr/>
        </p:nvSpPr>
        <p:spPr bwMode="auto">
          <a:xfrm>
            <a:off x="6877050" y="5053013"/>
            <a:ext cx="0" cy="1444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0579" name="AutoShape 99"/>
          <p:cNvSpPr>
            <a:spLocks noChangeArrowheads="1"/>
          </p:cNvSpPr>
          <p:nvPr/>
        </p:nvSpPr>
        <p:spPr bwMode="auto">
          <a:xfrm>
            <a:off x="2916238" y="2781300"/>
            <a:ext cx="433387" cy="4333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200">
                <a:latin typeface="Arial Unicode MS" pitchFamily="34" charset="-128"/>
              </a:rPr>
              <a:t>R/C</a:t>
            </a:r>
          </a:p>
        </p:txBody>
      </p:sp>
      <p:sp>
        <p:nvSpPr>
          <p:cNvPr id="20580" name="AutoShape 100"/>
          <p:cNvSpPr>
            <a:spLocks noChangeArrowheads="1"/>
          </p:cNvSpPr>
          <p:nvPr/>
        </p:nvSpPr>
        <p:spPr bwMode="auto">
          <a:xfrm>
            <a:off x="3851275" y="2781300"/>
            <a:ext cx="433388" cy="4333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200">
                <a:latin typeface="Arial Unicode MS" pitchFamily="34" charset="-128"/>
              </a:rPr>
              <a:t>R/C</a:t>
            </a:r>
          </a:p>
        </p:txBody>
      </p:sp>
      <p:sp>
        <p:nvSpPr>
          <p:cNvPr id="20581" name="AutoShape 101"/>
          <p:cNvSpPr>
            <a:spLocks noChangeArrowheads="1"/>
          </p:cNvSpPr>
          <p:nvPr/>
        </p:nvSpPr>
        <p:spPr bwMode="auto">
          <a:xfrm>
            <a:off x="4786313" y="2781300"/>
            <a:ext cx="433387" cy="4333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200">
                <a:latin typeface="Arial Unicode MS" pitchFamily="34" charset="-128"/>
              </a:rPr>
              <a:t>R/C</a:t>
            </a:r>
          </a:p>
        </p:txBody>
      </p:sp>
      <p:sp>
        <p:nvSpPr>
          <p:cNvPr id="20582" name="AutoShape 102"/>
          <p:cNvSpPr>
            <a:spLocks noChangeArrowheads="1"/>
          </p:cNvSpPr>
          <p:nvPr/>
        </p:nvSpPr>
        <p:spPr bwMode="auto">
          <a:xfrm>
            <a:off x="5795963" y="2781300"/>
            <a:ext cx="433387" cy="4333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200">
                <a:latin typeface="Arial Unicode MS" pitchFamily="34" charset="-128"/>
              </a:rPr>
              <a:t>R/C</a:t>
            </a:r>
          </a:p>
        </p:txBody>
      </p:sp>
      <p:sp>
        <p:nvSpPr>
          <p:cNvPr id="20583" name="AutoShape 103"/>
          <p:cNvSpPr>
            <a:spLocks noChangeArrowheads="1"/>
          </p:cNvSpPr>
          <p:nvPr/>
        </p:nvSpPr>
        <p:spPr bwMode="auto">
          <a:xfrm>
            <a:off x="6659563" y="2781300"/>
            <a:ext cx="433387" cy="4333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200">
                <a:latin typeface="Arial Unicode MS" pitchFamily="34" charset="-128"/>
              </a:rPr>
              <a:t>R/C</a:t>
            </a:r>
          </a:p>
        </p:txBody>
      </p:sp>
      <p:sp>
        <p:nvSpPr>
          <p:cNvPr id="20584" name="AutoShape 104"/>
          <p:cNvSpPr>
            <a:spLocks noChangeArrowheads="1"/>
          </p:cNvSpPr>
          <p:nvPr/>
        </p:nvSpPr>
        <p:spPr bwMode="auto">
          <a:xfrm>
            <a:off x="2916238" y="5373688"/>
            <a:ext cx="433387" cy="4333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200">
                <a:latin typeface="Arial Unicode MS" pitchFamily="34" charset="-128"/>
              </a:rPr>
              <a:t>R/C</a:t>
            </a:r>
          </a:p>
        </p:txBody>
      </p:sp>
      <p:sp>
        <p:nvSpPr>
          <p:cNvPr id="20585" name="AutoShape 105"/>
          <p:cNvSpPr>
            <a:spLocks noChangeArrowheads="1"/>
          </p:cNvSpPr>
          <p:nvPr/>
        </p:nvSpPr>
        <p:spPr bwMode="auto">
          <a:xfrm>
            <a:off x="4787900" y="5373688"/>
            <a:ext cx="433388" cy="4333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200">
                <a:latin typeface="Arial Unicode MS" pitchFamily="34" charset="-128"/>
              </a:rPr>
              <a:t>R/C</a:t>
            </a:r>
          </a:p>
        </p:txBody>
      </p:sp>
      <p:sp>
        <p:nvSpPr>
          <p:cNvPr id="20586" name="Text Box 106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Пример соединений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0587" name="Rectangle 107"/>
          <p:cNvSpPr>
            <a:spLocks noChangeArrowheads="1"/>
          </p:cNvSpPr>
          <p:nvPr/>
        </p:nvSpPr>
        <p:spPr bwMode="auto">
          <a:xfrm>
            <a:off x="438150" y="1096963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54092" name="Text Box 108"/>
          <p:cNvSpPr txBox="1">
            <a:spLocks noChangeArrowheads="1"/>
          </p:cNvSpPr>
          <p:nvPr/>
        </p:nvSpPr>
        <p:spPr bwMode="auto">
          <a:xfrm>
            <a:off x="152400" y="73025"/>
            <a:ext cx="72913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Подключение пульта управления</a:t>
            </a:r>
            <a:endParaRPr lang="en-US" altLang="ko-KR" sz="36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20595" name="Text Box 38"/>
          <p:cNvSpPr txBox="1">
            <a:spLocks noChangeArrowheads="1"/>
          </p:cNvSpPr>
          <p:nvPr/>
        </p:nvSpPr>
        <p:spPr bwMode="auto">
          <a:xfrm>
            <a:off x="998538" y="5151438"/>
            <a:ext cx="1287462" cy="2746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Наружный блок</a:t>
            </a:r>
            <a:endParaRPr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Line 4"/>
          <p:cNvSpPr>
            <a:spLocks noChangeShapeType="1"/>
          </p:cNvSpPr>
          <p:nvPr/>
        </p:nvSpPr>
        <p:spPr bwMode="auto">
          <a:xfrm>
            <a:off x="4781550" y="2295525"/>
            <a:ext cx="54451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01" name="Line 5"/>
          <p:cNvSpPr>
            <a:spLocks noChangeShapeType="1"/>
          </p:cNvSpPr>
          <p:nvPr/>
        </p:nvSpPr>
        <p:spPr bwMode="auto">
          <a:xfrm flipV="1">
            <a:off x="3454400" y="2292350"/>
            <a:ext cx="1014413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02" name="Line 6"/>
          <p:cNvSpPr>
            <a:spLocks noChangeShapeType="1"/>
          </p:cNvSpPr>
          <p:nvPr/>
        </p:nvSpPr>
        <p:spPr bwMode="auto">
          <a:xfrm rot="5400000" flipV="1">
            <a:off x="3022600" y="3192463"/>
            <a:ext cx="1800225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03" name="Line 7"/>
          <p:cNvSpPr>
            <a:spLocks noChangeShapeType="1"/>
          </p:cNvSpPr>
          <p:nvPr/>
        </p:nvSpPr>
        <p:spPr bwMode="auto">
          <a:xfrm flipV="1">
            <a:off x="3454400" y="3232150"/>
            <a:ext cx="1014413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04" name="Line 8"/>
          <p:cNvSpPr>
            <a:spLocks noChangeShapeType="1"/>
          </p:cNvSpPr>
          <p:nvPr/>
        </p:nvSpPr>
        <p:spPr bwMode="auto">
          <a:xfrm flipV="1">
            <a:off x="3609975" y="4092575"/>
            <a:ext cx="312738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05" name="Line 9"/>
          <p:cNvSpPr>
            <a:spLocks noChangeShapeType="1"/>
          </p:cNvSpPr>
          <p:nvPr/>
        </p:nvSpPr>
        <p:spPr bwMode="auto">
          <a:xfrm flipV="1">
            <a:off x="1298575" y="1644650"/>
            <a:ext cx="0" cy="2879725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06" name="Line 10"/>
          <p:cNvSpPr>
            <a:spLocks noChangeShapeType="1"/>
          </p:cNvSpPr>
          <p:nvPr/>
        </p:nvSpPr>
        <p:spPr bwMode="auto">
          <a:xfrm rot="5400000" flipV="1">
            <a:off x="1065213" y="1411287"/>
            <a:ext cx="0" cy="466725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07" name="Line 11"/>
          <p:cNvSpPr>
            <a:spLocks noChangeShapeType="1"/>
          </p:cNvSpPr>
          <p:nvPr/>
        </p:nvSpPr>
        <p:spPr bwMode="auto">
          <a:xfrm rot="5400000" flipV="1">
            <a:off x="1065213" y="3498850"/>
            <a:ext cx="0" cy="466725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08" name="Line 12"/>
          <p:cNvSpPr>
            <a:spLocks noChangeShapeType="1"/>
          </p:cNvSpPr>
          <p:nvPr/>
        </p:nvSpPr>
        <p:spPr bwMode="auto">
          <a:xfrm rot="5400000" flipV="1">
            <a:off x="1454944" y="4368006"/>
            <a:ext cx="0" cy="312738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09" name="Line 13"/>
          <p:cNvSpPr>
            <a:spLocks noChangeShapeType="1"/>
          </p:cNvSpPr>
          <p:nvPr/>
        </p:nvSpPr>
        <p:spPr bwMode="auto">
          <a:xfrm flipV="1">
            <a:off x="2309813" y="2654300"/>
            <a:ext cx="298450" cy="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10" name="Line 14"/>
          <p:cNvSpPr>
            <a:spLocks noChangeShapeType="1"/>
          </p:cNvSpPr>
          <p:nvPr/>
        </p:nvSpPr>
        <p:spPr bwMode="auto">
          <a:xfrm flipV="1">
            <a:off x="2608263" y="2292350"/>
            <a:ext cx="558800" cy="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11" name="Line 15"/>
          <p:cNvSpPr>
            <a:spLocks noChangeShapeType="1"/>
          </p:cNvSpPr>
          <p:nvPr/>
        </p:nvSpPr>
        <p:spPr bwMode="auto">
          <a:xfrm rot="5400000" flipV="1">
            <a:off x="1566069" y="3337719"/>
            <a:ext cx="2084388" cy="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12" name="Line 16"/>
          <p:cNvSpPr>
            <a:spLocks noChangeShapeType="1"/>
          </p:cNvSpPr>
          <p:nvPr/>
        </p:nvSpPr>
        <p:spPr bwMode="auto">
          <a:xfrm rot="5400000" flipV="1">
            <a:off x="1625600" y="4956175"/>
            <a:ext cx="431800" cy="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13" name="Line 17"/>
          <p:cNvSpPr>
            <a:spLocks noChangeShapeType="1"/>
          </p:cNvSpPr>
          <p:nvPr/>
        </p:nvSpPr>
        <p:spPr bwMode="auto">
          <a:xfrm flipV="1">
            <a:off x="1841500" y="5172075"/>
            <a:ext cx="546100" cy="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14" name="Line 18"/>
          <p:cNvSpPr>
            <a:spLocks noChangeShapeType="1"/>
          </p:cNvSpPr>
          <p:nvPr/>
        </p:nvSpPr>
        <p:spPr bwMode="auto">
          <a:xfrm flipV="1">
            <a:off x="2230438" y="3516313"/>
            <a:ext cx="377825" cy="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15" name="Line 19"/>
          <p:cNvSpPr>
            <a:spLocks noChangeShapeType="1"/>
          </p:cNvSpPr>
          <p:nvPr/>
        </p:nvSpPr>
        <p:spPr bwMode="auto">
          <a:xfrm flipV="1">
            <a:off x="2309813" y="4379913"/>
            <a:ext cx="298450" cy="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16" name="Line 20"/>
          <p:cNvSpPr>
            <a:spLocks noChangeShapeType="1"/>
          </p:cNvSpPr>
          <p:nvPr/>
        </p:nvSpPr>
        <p:spPr bwMode="auto">
          <a:xfrm flipV="1">
            <a:off x="5324475" y="1720850"/>
            <a:ext cx="234950" cy="47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17" name="Line 21"/>
          <p:cNvSpPr>
            <a:spLocks noChangeShapeType="1"/>
          </p:cNvSpPr>
          <p:nvPr/>
        </p:nvSpPr>
        <p:spPr bwMode="auto">
          <a:xfrm rot="5400000">
            <a:off x="3738562" y="3233738"/>
            <a:ext cx="3173413" cy="158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18" name="Line 22"/>
          <p:cNvSpPr>
            <a:spLocks noChangeShapeType="1"/>
          </p:cNvSpPr>
          <p:nvPr/>
        </p:nvSpPr>
        <p:spPr bwMode="auto">
          <a:xfrm>
            <a:off x="5326063" y="2205038"/>
            <a:ext cx="233362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19" name="Line 23"/>
          <p:cNvSpPr>
            <a:spLocks noChangeShapeType="1"/>
          </p:cNvSpPr>
          <p:nvPr/>
        </p:nvSpPr>
        <p:spPr bwMode="auto">
          <a:xfrm>
            <a:off x="5326063" y="2781300"/>
            <a:ext cx="233362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20" name="Line 24"/>
          <p:cNvSpPr>
            <a:spLocks noChangeShapeType="1"/>
          </p:cNvSpPr>
          <p:nvPr/>
        </p:nvSpPr>
        <p:spPr bwMode="auto">
          <a:xfrm>
            <a:off x="4781550" y="3232150"/>
            <a:ext cx="77787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21" name="Line 25"/>
          <p:cNvSpPr>
            <a:spLocks noChangeShapeType="1"/>
          </p:cNvSpPr>
          <p:nvPr/>
        </p:nvSpPr>
        <p:spPr bwMode="auto">
          <a:xfrm>
            <a:off x="4781550" y="4816475"/>
            <a:ext cx="5429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22" name="Line 26"/>
          <p:cNvSpPr>
            <a:spLocks noChangeShapeType="1"/>
          </p:cNvSpPr>
          <p:nvPr/>
        </p:nvSpPr>
        <p:spPr bwMode="auto">
          <a:xfrm>
            <a:off x="6027738" y="3505200"/>
            <a:ext cx="78105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23" name="Line 27"/>
          <p:cNvSpPr>
            <a:spLocks noChangeShapeType="1"/>
          </p:cNvSpPr>
          <p:nvPr/>
        </p:nvSpPr>
        <p:spPr bwMode="auto">
          <a:xfrm flipV="1">
            <a:off x="7670800" y="1993900"/>
            <a:ext cx="311150" cy="0"/>
          </a:xfrm>
          <a:prstGeom prst="line">
            <a:avLst/>
          </a:prstGeom>
          <a:noFill/>
          <a:ln w="25400">
            <a:solidFill>
              <a:srgbClr val="6666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24" name="Line 28"/>
          <p:cNvSpPr>
            <a:spLocks noChangeShapeType="1"/>
          </p:cNvSpPr>
          <p:nvPr/>
        </p:nvSpPr>
        <p:spPr bwMode="auto">
          <a:xfrm rot="5400000" flipV="1">
            <a:off x="6662737" y="3001963"/>
            <a:ext cx="2016125" cy="0"/>
          </a:xfrm>
          <a:prstGeom prst="line">
            <a:avLst/>
          </a:prstGeom>
          <a:noFill/>
          <a:ln w="25400">
            <a:solidFill>
              <a:srgbClr val="6666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25" name="Line 29"/>
          <p:cNvSpPr>
            <a:spLocks noChangeShapeType="1"/>
          </p:cNvSpPr>
          <p:nvPr/>
        </p:nvSpPr>
        <p:spPr bwMode="auto">
          <a:xfrm flipV="1">
            <a:off x="7670800" y="3001963"/>
            <a:ext cx="311150" cy="0"/>
          </a:xfrm>
          <a:prstGeom prst="line">
            <a:avLst/>
          </a:prstGeom>
          <a:noFill/>
          <a:ln w="25400">
            <a:solidFill>
              <a:srgbClr val="6666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26" name="Line 30"/>
          <p:cNvSpPr>
            <a:spLocks noChangeShapeType="1"/>
          </p:cNvSpPr>
          <p:nvPr/>
        </p:nvSpPr>
        <p:spPr bwMode="auto">
          <a:xfrm flipV="1">
            <a:off x="7670800" y="4010025"/>
            <a:ext cx="233363" cy="0"/>
          </a:xfrm>
          <a:prstGeom prst="line">
            <a:avLst/>
          </a:prstGeom>
          <a:noFill/>
          <a:ln w="25400">
            <a:solidFill>
              <a:srgbClr val="6666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27" name="Line 31"/>
          <p:cNvSpPr>
            <a:spLocks noChangeShapeType="1"/>
          </p:cNvSpPr>
          <p:nvPr/>
        </p:nvSpPr>
        <p:spPr bwMode="auto">
          <a:xfrm>
            <a:off x="7437438" y="3362325"/>
            <a:ext cx="233362" cy="0"/>
          </a:xfrm>
          <a:prstGeom prst="line">
            <a:avLst/>
          </a:prstGeom>
          <a:noFill/>
          <a:ln w="25400">
            <a:solidFill>
              <a:srgbClr val="6666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208928" name="Picture 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1475" y="3116263"/>
            <a:ext cx="8572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929" name="Picture 33" descr="DVM+II_8~10_front_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0575" y="4579938"/>
            <a:ext cx="33655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930" name="Picture 34" descr="DVM+II_12~14_front_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4900" y="4564063"/>
            <a:ext cx="404813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931" name="Picture 35" descr="DVM+II_8~10_front_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9425" y="4583113"/>
            <a:ext cx="33655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932" name="Picture 36" descr="DVMP중계기_PCB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71975" y="2163763"/>
            <a:ext cx="4699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933" name="Picture 3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59425" y="3125788"/>
            <a:ext cx="4714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934" name="Picture 38" descr="DM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54150" y="4144963"/>
            <a:ext cx="857250" cy="642937"/>
          </a:xfrm>
          <a:prstGeom prst="rect">
            <a:avLst/>
          </a:prstGeom>
          <a:noFill/>
        </p:spPr>
      </p:pic>
      <p:pic>
        <p:nvPicPr>
          <p:cNvPr id="208935" name="Picture 39" descr="외부통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51488" y="1401763"/>
            <a:ext cx="425450" cy="519112"/>
          </a:xfrm>
          <a:prstGeom prst="rect">
            <a:avLst/>
          </a:prstGeom>
          <a:noFill/>
        </p:spPr>
      </p:pic>
      <p:grpSp>
        <p:nvGrpSpPr>
          <p:cNvPr id="208936" name="Group 40"/>
          <p:cNvGrpSpPr>
            <a:grpSpLocks/>
          </p:cNvGrpSpPr>
          <p:nvPr/>
        </p:nvGrpSpPr>
        <p:grpSpPr bwMode="auto">
          <a:xfrm>
            <a:off x="5557838" y="2522538"/>
            <a:ext cx="469900" cy="550862"/>
            <a:chOff x="1064" y="797"/>
            <a:chExt cx="122" cy="165"/>
          </a:xfrm>
        </p:grpSpPr>
        <p:graphicFrame>
          <p:nvGraphicFramePr>
            <p:cNvPr id="208937" name="Object 41"/>
            <p:cNvGraphicFramePr>
              <a:graphicFrameLocks noChangeAspect="1"/>
            </p:cNvGraphicFramePr>
            <p:nvPr/>
          </p:nvGraphicFramePr>
          <p:xfrm>
            <a:off x="1064" y="797"/>
            <a:ext cx="122" cy="165"/>
          </p:xfrm>
          <a:graphic>
            <a:graphicData uri="http://schemas.openxmlformats.org/presentationml/2006/ole">
              <p:oleObj spid="_x0000_s208937" name="훈민정음" r:id="rId11" imgW="2390760" imgH="3191040" progId="">
                <p:embed/>
              </p:oleObj>
            </a:graphicData>
          </a:graphic>
        </p:graphicFrame>
        <p:sp>
          <p:nvSpPr>
            <p:cNvPr id="208938" name="Line 42"/>
            <p:cNvSpPr>
              <a:spLocks noChangeShapeType="1"/>
            </p:cNvSpPr>
            <p:nvPr/>
          </p:nvSpPr>
          <p:spPr bwMode="auto">
            <a:xfrm flipH="1">
              <a:off x="1135" y="808"/>
              <a:ext cx="0" cy="146"/>
            </a:xfrm>
            <a:prstGeom prst="line">
              <a:avLst/>
            </a:prstGeom>
            <a:noFill/>
            <a:ln w="635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208939" name="Picture 43" descr="U3_EPEPS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481638" y="1992313"/>
            <a:ext cx="622300" cy="458787"/>
          </a:xfrm>
          <a:prstGeom prst="rect">
            <a:avLst/>
          </a:prstGeom>
          <a:noFill/>
        </p:spPr>
      </p:pic>
      <p:pic>
        <p:nvPicPr>
          <p:cNvPr id="208940" name="Picture 44" descr="DVM+II_12~14_front_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5425" y="4583113"/>
            <a:ext cx="404813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941" name="Picture 4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156075" y="1524000"/>
            <a:ext cx="8509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942" name="Picture 46" descr="7DAY_영문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988300" y="2708275"/>
            <a:ext cx="5381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943" name="Picture 47" descr="7DAY_영문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09888" y="2959100"/>
            <a:ext cx="5381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9013" name="Group 117"/>
          <p:cNvGraphicFramePr>
            <a:graphicFrameLocks noGrp="1"/>
          </p:cNvGraphicFramePr>
          <p:nvPr/>
        </p:nvGraphicFramePr>
        <p:xfrm>
          <a:off x="6769100" y="908050"/>
          <a:ext cx="1822450" cy="515938"/>
        </p:xfrm>
        <a:graphic>
          <a:graphicData uri="http://schemas.openxmlformats.org/drawingml/2006/table">
            <a:tbl>
              <a:tblPr/>
              <a:tblGrid>
                <a:gridCol w="1822450"/>
              </a:tblGrid>
              <a:tr h="5159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Индивидуальное управление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63529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208950" name="Group 54"/>
          <p:cNvGraphicFramePr>
            <a:graphicFrameLocks noGrp="1"/>
          </p:cNvGraphicFramePr>
          <p:nvPr/>
        </p:nvGraphicFramePr>
        <p:xfrm>
          <a:off x="4105275" y="908050"/>
          <a:ext cx="1366838" cy="307975"/>
        </p:xfrm>
        <a:graphic>
          <a:graphicData uri="http://schemas.openxmlformats.org/drawingml/2006/table">
            <a:tbl>
              <a:tblPr/>
              <a:tblGrid>
                <a:gridCol w="1366838"/>
              </a:tblGrid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Интерфейс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63529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208956" name="Group 60"/>
          <p:cNvGraphicFramePr>
            <a:graphicFrameLocks noGrp="1"/>
          </p:cNvGraphicFramePr>
          <p:nvPr/>
        </p:nvGraphicFramePr>
        <p:xfrm>
          <a:off x="288925" y="908050"/>
          <a:ext cx="3382963" cy="307975"/>
        </p:xfrm>
        <a:graphic>
          <a:graphicData uri="http://schemas.openxmlformats.org/drawingml/2006/table">
            <a:tbl>
              <a:tblPr/>
              <a:tblGrid>
                <a:gridCol w="3382963"/>
              </a:tblGrid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Центральное управление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63529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208962" name="Text Box 66"/>
          <p:cNvSpPr txBox="1">
            <a:spLocks noChangeArrowheads="1"/>
          </p:cNvSpPr>
          <p:nvPr/>
        </p:nvSpPr>
        <p:spPr bwMode="auto">
          <a:xfrm>
            <a:off x="5921375" y="1470025"/>
            <a:ext cx="504825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bIns="10800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CAC</a:t>
            </a:r>
          </a:p>
        </p:txBody>
      </p:sp>
      <p:sp>
        <p:nvSpPr>
          <p:cNvPr id="208963" name="Text Box 67"/>
          <p:cNvSpPr txBox="1">
            <a:spLocks noChangeArrowheads="1"/>
          </p:cNvSpPr>
          <p:nvPr/>
        </p:nvSpPr>
        <p:spPr bwMode="auto">
          <a:xfrm>
            <a:off x="6073775" y="2098675"/>
            <a:ext cx="481013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bIns="10800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FJM</a:t>
            </a:r>
          </a:p>
        </p:txBody>
      </p:sp>
      <p:sp>
        <p:nvSpPr>
          <p:cNvPr id="208964" name="Text Box 68"/>
          <p:cNvSpPr txBox="1">
            <a:spLocks noChangeArrowheads="1"/>
          </p:cNvSpPr>
          <p:nvPr/>
        </p:nvSpPr>
        <p:spPr bwMode="auto">
          <a:xfrm>
            <a:off x="6024563" y="2636838"/>
            <a:ext cx="842962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bIns="10800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Mini DVM</a:t>
            </a:r>
          </a:p>
        </p:txBody>
      </p:sp>
      <p:sp>
        <p:nvSpPr>
          <p:cNvPr id="208965" name="Text Box 69"/>
          <p:cNvSpPr txBox="1">
            <a:spLocks noChangeArrowheads="1"/>
          </p:cNvSpPr>
          <p:nvPr/>
        </p:nvSpPr>
        <p:spPr bwMode="auto">
          <a:xfrm>
            <a:off x="6159500" y="3213100"/>
            <a:ext cx="522288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bIns="10800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DVM</a:t>
            </a:r>
          </a:p>
        </p:txBody>
      </p:sp>
      <p:sp>
        <p:nvSpPr>
          <p:cNvPr id="208966" name="Text Box 70"/>
          <p:cNvSpPr txBox="1">
            <a:spLocks noChangeArrowheads="1"/>
          </p:cNvSpPr>
          <p:nvPr/>
        </p:nvSpPr>
        <p:spPr bwMode="auto">
          <a:xfrm>
            <a:off x="5637213" y="5157788"/>
            <a:ext cx="1246187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DVM Plus III</a:t>
            </a:r>
          </a:p>
        </p:txBody>
      </p:sp>
      <p:sp>
        <p:nvSpPr>
          <p:cNvPr id="208967" name="Text Box 71"/>
          <p:cNvSpPr txBox="1">
            <a:spLocks noChangeArrowheads="1"/>
          </p:cNvSpPr>
          <p:nvPr/>
        </p:nvSpPr>
        <p:spPr bwMode="auto">
          <a:xfrm>
            <a:off x="7670800" y="2259013"/>
            <a:ext cx="1246188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MWR-TH01</a:t>
            </a:r>
          </a:p>
        </p:txBody>
      </p:sp>
      <p:sp>
        <p:nvSpPr>
          <p:cNvPr id="208968" name="Text Box 72"/>
          <p:cNvSpPr txBox="1">
            <a:spLocks noChangeArrowheads="1"/>
          </p:cNvSpPr>
          <p:nvPr/>
        </p:nvSpPr>
        <p:spPr bwMode="auto">
          <a:xfrm>
            <a:off x="7670800" y="3286125"/>
            <a:ext cx="1246188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MWR-BS00</a:t>
            </a:r>
          </a:p>
        </p:txBody>
      </p:sp>
      <p:sp>
        <p:nvSpPr>
          <p:cNvPr id="208969" name="Text Box 73"/>
          <p:cNvSpPr txBox="1">
            <a:spLocks noChangeArrowheads="1"/>
          </p:cNvSpPr>
          <p:nvPr/>
        </p:nvSpPr>
        <p:spPr bwMode="auto">
          <a:xfrm>
            <a:off x="7591425" y="4297363"/>
            <a:ext cx="1325563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MWR-WS00</a:t>
            </a:r>
          </a:p>
        </p:txBody>
      </p:sp>
      <p:sp>
        <p:nvSpPr>
          <p:cNvPr id="208970" name="Text Box 74"/>
          <p:cNvSpPr txBox="1">
            <a:spLocks noChangeArrowheads="1"/>
          </p:cNvSpPr>
          <p:nvPr/>
        </p:nvSpPr>
        <p:spPr bwMode="auto">
          <a:xfrm>
            <a:off x="3998913" y="2420938"/>
            <a:ext cx="1246187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MIM-B04A</a:t>
            </a:r>
          </a:p>
        </p:txBody>
      </p:sp>
      <p:sp>
        <p:nvSpPr>
          <p:cNvPr id="208971" name="Text Box 75"/>
          <p:cNvSpPr txBox="1">
            <a:spLocks noChangeArrowheads="1"/>
          </p:cNvSpPr>
          <p:nvPr/>
        </p:nvSpPr>
        <p:spPr bwMode="auto">
          <a:xfrm>
            <a:off x="4000500" y="1825625"/>
            <a:ext cx="1246188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MIM-B02</a:t>
            </a:r>
          </a:p>
        </p:txBody>
      </p:sp>
      <p:sp>
        <p:nvSpPr>
          <p:cNvPr id="208972" name="Text Box 76"/>
          <p:cNvSpPr txBox="1">
            <a:spLocks noChangeArrowheads="1"/>
          </p:cNvSpPr>
          <p:nvPr/>
        </p:nvSpPr>
        <p:spPr bwMode="auto">
          <a:xfrm>
            <a:off x="4000500" y="3429000"/>
            <a:ext cx="1246188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MIM-B13</a:t>
            </a:r>
          </a:p>
        </p:txBody>
      </p:sp>
      <p:sp>
        <p:nvSpPr>
          <p:cNvPr id="208973" name="Text Box 77"/>
          <p:cNvSpPr txBox="1">
            <a:spLocks noChangeArrowheads="1"/>
          </p:cNvSpPr>
          <p:nvPr/>
        </p:nvSpPr>
        <p:spPr bwMode="auto">
          <a:xfrm>
            <a:off x="4000500" y="5013325"/>
            <a:ext cx="1246188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MIM-B07</a:t>
            </a:r>
          </a:p>
        </p:txBody>
      </p:sp>
      <p:sp>
        <p:nvSpPr>
          <p:cNvPr id="208974" name="Text Box 78"/>
          <p:cNvSpPr txBox="1">
            <a:spLocks noChangeArrowheads="1"/>
          </p:cNvSpPr>
          <p:nvPr/>
        </p:nvSpPr>
        <p:spPr bwMode="auto">
          <a:xfrm>
            <a:off x="1296988" y="2868613"/>
            <a:ext cx="1246187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en-US" altLang="ko-KR" sz="1200">
                <a:latin typeface="Arial Unicode MS" pitchFamily="34" charset="-128"/>
              </a:rPr>
              <a:t>S-NET mini</a:t>
            </a:r>
          </a:p>
        </p:txBody>
      </p:sp>
      <p:sp>
        <p:nvSpPr>
          <p:cNvPr id="208975" name="Text Box 79"/>
          <p:cNvSpPr txBox="1">
            <a:spLocks noChangeArrowheads="1"/>
          </p:cNvSpPr>
          <p:nvPr/>
        </p:nvSpPr>
        <p:spPr bwMode="auto">
          <a:xfrm>
            <a:off x="1997075" y="5499100"/>
            <a:ext cx="1246188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MIM-B12</a:t>
            </a:r>
          </a:p>
        </p:txBody>
      </p:sp>
      <p:sp>
        <p:nvSpPr>
          <p:cNvPr id="208976" name="Text Box 80"/>
          <p:cNvSpPr txBox="1">
            <a:spLocks noChangeArrowheads="1"/>
          </p:cNvSpPr>
          <p:nvPr/>
        </p:nvSpPr>
        <p:spPr bwMode="auto">
          <a:xfrm>
            <a:off x="2597150" y="2565400"/>
            <a:ext cx="1247775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MCM-A202A</a:t>
            </a:r>
          </a:p>
        </p:txBody>
      </p:sp>
      <p:sp>
        <p:nvSpPr>
          <p:cNvPr id="208977" name="Text Box 81"/>
          <p:cNvSpPr txBox="1">
            <a:spLocks noChangeArrowheads="1"/>
          </p:cNvSpPr>
          <p:nvPr/>
        </p:nvSpPr>
        <p:spPr bwMode="auto">
          <a:xfrm>
            <a:off x="1455738" y="3857625"/>
            <a:ext cx="1246187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MCM-A100</a:t>
            </a:r>
          </a:p>
        </p:txBody>
      </p:sp>
      <p:sp>
        <p:nvSpPr>
          <p:cNvPr id="208978" name="Text Box 82"/>
          <p:cNvSpPr txBox="1">
            <a:spLocks noChangeArrowheads="1"/>
          </p:cNvSpPr>
          <p:nvPr/>
        </p:nvSpPr>
        <p:spPr bwMode="auto">
          <a:xfrm>
            <a:off x="2597150" y="4308475"/>
            <a:ext cx="1246188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en-US" altLang="ko-KR" sz="1200">
                <a:latin typeface="Arial Unicode MS" pitchFamily="34" charset="-128"/>
              </a:rPr>
              <a:t>S-NET mini</a:t>
            </a:r>
          </a:p>
        </p:txBody>
      </p:sp>
      <p:sp>
        <p:nvSpPr>
          <p:cNvPr id="208979" name="Text Box 83"/>
          <p:cNvSpPr txBox="1">
            <a:spLocks noChangeArrowheads="1"/>
          </p:cNvSpPr>
          <p:nvPr/>
        </p:nvSpPr>
        <p:spPr bwMode="auto">
          <a:xfrm>
            <a:off x="2597150" y="3502025"/>
            <a:ext cx="1246188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MWR-BS00</a:t>
            </a:r>
          </a:p>
        </p:txBody>
      </p:sp>
      <p:sp>
        <p:nvSpPr>
          <p:cNvPr id="208980" name="Text Box 84"/>
          <p:cNvSpPr txBox="1">
            <a:spLocks noChangeArrowheads="1"/>
          </p:cNvSpPr>
          <p:nvPr/>
        </p:nvSpPr>
        <p:spPr bwMode="auto">
          <a:xfrm>
            <a:off x="1376363" y="4792663"/>
            <a:ext cx="1246187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MIM-D00</a:t>
            </a:r>
          </a:p>
        </p:txBody>
      </p:sp>
      <p:sp>
        <p:nvSpPr>
          <p:cNvPr id="208981" name="Text Box 85"/>
          <p:cNvSpPr txBox="1">
            <a:spLocks noChangeArrowheads="1"/>
          </p:cNvSpPr>
          <p:nvPr/>
        </p:nvSpPr>
        <p:spPr bwMode="auto">
          <a:xfrm>
            <a:off x="0" y="2003425"/>
            <a:ext cx="1246188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MST-P3P</a:t>
            </a:r>
          </a:p>
        </p:txBody>
      </p:sp>
      <p:sp>
        <p:nvSpPr>
          <p:cNvPr id="208982" name="Text Box 86"/>
          <p:cNvSpPr txBox="1">
            <a:spLocks noChangeArrowheads="1"/>
          </p:cNvSpPr>
          <p:nvPr/>
        </p:nvSpPr>
        <p:spPr bwMode="auto">
          <a:xfrm>
            <a:off x="0" y="4019550"/>
            <a:ext cx="1246188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en-US" altLang="ko-KR" sz="1200">
                <a:latin typeface="Arial Unicode MS" pitchFamily="34" charset="-128"/>
              </a:rPr>
              <a:t>S-NET mini</a:t>
            </a:r>
          </a:p>
        </p:txBody>
      </p:sp>
      <p:pic>
        <p:nvPicPr>
          <p:cNvPr id="208983" name="Picture 87" descr="SiM중계기_최종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387600" y="4789488"/>
            <a:ext cx="596900" cy="728662"/>
          </a:xfrm>
          <a:prstGeom prst="rect">
            <a:avLst/>
          </a:prstGeom>
          <a:noFill/>
        </p:spPr>
      </p:pic>
      <p:pic>
        <p:nvPicPr>
          <p:cNvPr id="208984" name="Picture 88" descr="MIM-B14(Current)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856288" y="5364163"/>
            <a:ext cx="625475" cy="361950"/>
          </a:xfrm>
          <a:prstGeom prst="rect">
            <a:avLst/>
          </a:prstGeom>
          <a:noFill/>
        </p:spPr>
      </p:pic>
      <p:sp>
        <p:nvSpPr>
          <p:cNvPr id="208985" name="Line 89"/>
          <p:cNvSpPr>
            <a:spLocks noChangeShapeType="1"/>
          </p:cNvSpPr>
          <p:nvPr/>
        </p:nvSpPr>
        <p:spPr bwMode="auto">
          <a:xfrm>
            <a:off x="7119938" y="3429000"/>
            <a:ext cx="0" cy="22320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86" name="Text Box 90"/>
          <p:cNvSpPr txBox="1">
            <a:spLocks noChangeArrowheads="1"/>
          </p:cNvSpPr>
          <p:nvPr/>
        </p:nvSpPr>
        <p:spPr bwMode="auto">
          <a:xfrm>
            <a:off x="5481638" y="5689600"/>
            <a:ext cx="1325562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MIM-B14</a:t>
            </a:r>
          </a:p>
        </p:txBody>
      </p:sp>
      <p:pic>
        <p:nvPicPr>
          <p:cNvPr id="208987" name="Picture 91" descr="무선리모컨 영문수정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293100" y="4579938"/>
            <a:ext cx="339725" cy="865187"/>
          </a:xfrm>
          <a:prstGeom prst="rect">
            <a:avLst/>
          </a:prstGeom>
          <a:noFill/>
        </p:spPr>
      </p:pic>
      <p:pic>
        <p:nvPicPr>
          <p:cNvPr id="208988" name="Picture 92" descr="무선리모컨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512050" y="4868863"/>
            <a:ext cx="242888" cy="546100"/>
          </a:xfrm>
          <a:prstGeom prst="rect">
            <a:avLst/>
          </a:prstGeom>
          <a:noFill/>
        </p:spPr>
      </p:pic>
      <p:sp>
        <p:nvSpPr>
          <p:cNvPr id="208989" name="Text Box 93"/>
          <p:cNvSpPr txBox="1">
            <a:spLocks noChangeArrowheads="1"/>
          </p:cNvSpPr>
          <p:nvPr/>
        </p:nvSpPr>
        <p:spPr bwMode="auto">
          <a:xfrm>
            <a:off x="7142163" y="5445125"/>
            <a:ext cx="8509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bIns="10800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MR-AH01</a:t>
            </a:r>
          </a:p>
        </p:txBody>
      </p:sp>
      <p:sp>
        <p:nvSpPr>
          <p:cNvPr id="208990" name="Line 94"/>
          <p:cNvSpPr>
            <a:spLocks noChangeShapeType="1"/>
          </p:cNvSpPr>
          <p:nvPr/>
        </p:nvSpPr>
        <p:spPr bwMode="auto">
          <a:xfrm>
            <a:off x="6496050" y="5661025"/>
            <a:ext cx="62388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91" name="Text Box 95"/>
          <p:cNvSpPr txBox="1">
            <a:spLocks noChangeArrowheads="1"/>
          </p:cNvSpPr>
          <p:nvPr/>
        </p:nvSpPr>
        <p:spPr bwMode="auto">
          <a:xfrm>
            <a:off x="7921625" y="5445125"/>
            <a:ext cx="8509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bIns="10800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MR-</a:t>
            </a:r>
            <a:r>
              <a:rPr lang="ru-RU" altLang="ko-KR" sz="1200">
                <a:solidFill>
                  <a:schemeClr val="tx2"/>
                </a:solidFill>
                <a:latin typeface="Arial Unicode MS" pitchFamily="34" charset="-128"/>
              </a:rPr>
              <a:t>В</a:t>
            </a:r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H01</a:t>
            </a:r>
          </a:p>
        </p:txBody>
      </p:sp>
      <p:grpSp>
        <p:nvGrpSpPr>
          <p:cNvPr id="208992" name="Group 96"/>
          <p:cNvGrpSpPr>
            <a:grpSpLocks/>
          </p:cNvGrpSpPr>
          <p:nvPr/>
        </p:nvGrpSpPr>
        <p:grpSpPr bwMode="auto">
          <a:xfrm>
            <a:off x="234950" y="1344613"/>
            <a:ext cx="779463" cy="573087"/>
            <a:chOff x="250" y="1119"/>
            <a:chExt cx="453" cy="361"/>
          </a:xfrm>
        </p:grpSpPr>
        <p:pic>
          <p:nvPicPr>
            <p:cNvPr id="208993" name="Picture 97" descr="PC1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250" y="1119"/>
              <a:ext cx="453" cy="361"/>
            </a:xfrm>
            <a:prstGeom prst="rect">
              <a:avLst/>
            </a:prstGeom>
            <a:noFill/>
          </p:spPr>
        </p:pic>
        <p:pic>
          <p:nvPicPr>
            <p:cNvPr id="208994" name="Picture 98" descr="03_제어및모니터링_중간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263" y="1138"/>
              <a:ext cx="295" cy="216"/>
            </a:xfrm>
            <a:prstGeom prst="rect">
              <a:avLst/>
            </a:prstGeom>
            <a:noFill/>
          </p:spPr>
        </p:pic>
      </p:grpSp>
      <p:pic>
        <p:nvPicPr>
          <p:cNvPr id="208995" name="Picture 99" descr="4way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729413" y="3190875"/>
            <a:ext cx="779462" cy="458788"/>
          </a:xfrm>
          <a:prstGeom prst="rect">
            <a:avLst/>
          </a:prstGeom>
          <a:noFill/>
        </p:spPr>
      </p:pic>
      <p:sp>
        <p:nvSpPr>
          <p:cNvPr id="208996" name="Line 100"/>
          <p:cNvSpPr>
            <a:spLocks noChangeShapeType="1"/>
          </p:cNvSpPr>
          <p:nvPr/>
        </p:nvSpPr>
        <p:spPr bwMode="auto">
          <a:xfrm>
            <a:off x="5324475" y="4695825"/>
            <a:ext cx="2333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997" name="Line 101"/>
          <p:cNvSpPr>
            <a:spLocks noChangeShapeType="1"/>
          </p:cNvSpPr>
          <p:nvPr/>
        </p:nvSpPr>
        <p:spPr bwMode="auto">
          <a:xfrm flipV="1">
            <a:off x="5011738" y="1647825"/>
            <a:ext cx="312737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208998" name="Picture 102" descr="기능제어기 삼성수정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606550" y="3232150"/>
            <a:ext cx="617538" cy="557213"/>
          </a:xfrm>
          <a:prstGeom prst="rect">
            <a:avLst/>
          </a:prstGeom>
          <a:noFill/>
        </p:spPr>
      </p:pic>
      <p:pic>
        <p:nvPicPr>
          <p:cNvPr id="208999" name="Picture 103" descr="en_유선리모컨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934325" y="3649663"/>
            <a:ext cx="592138" cy="576262"/>
          </a:xfrm>
          <a:prstGeom prst="rect">
            <a:avLst/>
          </a:prstGeom>
          <a:noFill/>
        </p:spPr>
      </p:pic>
      <p:pic>
        <p:nvPicPr>
          <p:cNvPr id="209000" name="Picture 104" descr="En유선리모컨TH00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929563" y="1633538"/>
            <a:ext cx="644525" cy="606425"/>
          </a:xfrm>
          <a:prstGeom prst="rect">
            <a:avLst/>
          </a:prstGeom>
          <a:noFill/>
        </p:spPr>
      </p:pic>
      <p:pic>
        <p:nvPicPr>
          <p:cNvPr id="209001" name="Picture 105" descr="en-중앙제어기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2906713" y="1936750"/>
            <a:ext cx="574675" cy="576263"/>
          </a:xfrm>
          <a:prstGeom prst="rect">
            <a:avLst/>
          </a:prstGeom>
          <a:noFill/>
        </p:spPr>
      </p:pic>
      <p:pic>
        <p:nvPicPr>
          <p:cNvPr id="209002" name="Picture 106" descr="Lonworks중계기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4389438" y="4672013"/>
            <a:ext cx="546100" cy="300037"/>
          </a:xfrm>
          <a:prstGeom prst="rect">
            <a:avLst/>
          </a:prstGeom>
          <a:noFill/>
        </p:spPr>
      </p:pic>
      <p:pic>
        <p:nvPicPr>
          <p:cNvPr id="209003" name="Picture 107" descr="SNETmini최종사진7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611313" y="2317750"/>
            <a:ext cx="781050" cy="482600"/>
          </a:xfrm>
          <a:prstGeom prst="rect">
            <a:avLst/>
          </a:prstGeom>
          <a:noFill/>
        </p:spPr>
      </p:pic>
      <p:pic>
        <p:nvPicPr>
          <p:cNvPr id="209004" name="Picture 108" descr="SNETmini최종사진7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98450" y="3448050"/>
            <a:ext cx="781050" cy="482600"/>
          </a:xfrm>
          <a:prstGeom prst="rect">
            <a:avLst/>
          </a:prstGeom>
          <a:noFill/>
        </p:spPr>
      </p:pic>
      <p:pic>
        <p:nvPicPr>
          <p:cNvPr id="209005" name="Picture 109" descr="SNETmini최종사진7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859088" y="3808413"/>
            <a:ext cx="781050" cy="482600"/>
          </a:xfrm>
          <a:prstGeom prst="rect">
            <a:avLst/>
          </a:prstGeom>
          <a:noFill/>
        </p:spPr>
      </p:pic>
      <p:pic>
        <p:nvPicPr>
          <p:cNvPr id="209006" name="Picture 110" descr="DVM+II_8~10_front_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5338" y="3806825"/>
            <a:ext cx="33655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9007" name="Picture 111" descr="DVM+II_12~14_front_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9663" y="3790950"/>
            <a:ext cx="404812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9008" name="Picture 112" descr="DVM+II_8~10_front_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4188" y="3790950"/>
            <a:ext cx="33655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9009" name="Picture 113" descr="DVM+II_12~14_front_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0188" y="3790950"/>
            <a:ext cx="404812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9010" name="Text Box 114"/>
          <p:cNvSpPr txBox="1">
            <a:spLocks noChangeArrowheads="1"/>
          </p:cNvSpPr>
          <p:nvPr/>
        </p:nvSpPr>
        <p:spPr bwMode="auto">
          <a:xfrm>
            <a:off x="5641975" y="4365625"/>
            <a:ext cx="1246188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DVM Plus II</a:t>
            </a:r>
          </a:p>
        </p:txBody>
      </p:sp>
      <p:sp>
        <p:nvSpPr>
          <p:cNvPr id="209011" name="Line 115"/>
          <p:cNvSpPr>
            <a:spLocks noChangeShapeType="1"/>
          </p:cNvSpPr>
          <p:nvPr/>
        </p:nvSpPr>
        <p:spPr bwMode="auto">
          <a:xfrm>
            <a:off x="5329238" y="3903663"/>
            <a:ext cx="233362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9021" name="Rectangle 125"/>
          <p:cNvSpPr>
            <a:spLocks noChangeArrowheads="1"/>
          </p:cNvSpPr>
          <p:nvPr/>
        </p:nvSpPr>
        <p:spPr bwMode="auto">
          <a:xfrm>
            <a:off x="395288" y="6092825"/>
            <a:ext cx="8353425" cy="576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9014" name="Text Box 118"/>
          <p:cNvSpPr txBox="1">
            <a:spLocks noChangeArrowheads="1"/>
          </p:cNvSpPr>
          <p:nvPr/>
        </p:nvSpPr>
        <p:spPr bwMode="auto">
          <a:xfrm>
            <a:off x="7451725" y="6165850"/>
            <a:ext cx="124618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en-US" altLang="ko-KR" sz="1600" b="1">
                <a:solidFill>
                  <a:srgbClr val="FF0000"/>
                </a:solidFill>
                <a:latin typeface="Arial Unicode MS" pitchFamily="34" charset="-128"/>
              </a:rPr>
              <a:t>F3/F4</a:t>
            </a:r>
          </a:p>
        </p:txBody>
      </p:sp>
      <p:sp>
        <p:nvSpPr>
          <p:cNvPr id="209015" name="Text Box 119"/>
          <p:cNvSpPr txBox="1">
            <a:spLocks noChangeArrowheads="1"/>
          </p:cNvSpPr>
          <p:nvPr/>
        </p:nvSpPr>
        <p:spPr bwMode="auto">
          <a:xfrm>
            <a:off x="5773738" y="6165850"/>
            <a:ext cx="124618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en-US" altLang="ko-KR" sz="1600" b="1">
                <a:solidFill>
                  <a:srgbClr val="FF0000"/>
                </a:solidFill>
                <a:latin typeface="Arial Unicode MS" pitchFamily="34" charset="-128"/>
              </a:rPr>
              <a:t>F1/F2</a:t>
            </a:r>
          </a:p>
        </p:txBody>
      </p:sp>
      <p:sp>
        <p:nvSpPr>
          <p:cNvPr id="209016" name="Text Box 120"/>
          <p:cNvSpPr txBox="1">
            <a:spLocks noChangeArrowheads="1"/>
          </p:cNvSpPr>
          <p:nvPr/>
        </p:nvSpPr>
        <p:spPr bwMode="auto">
          <a:xfrm>
            <a:off x="4046538" y="6165850"/>
            <a:ext cx="124618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en-US" altLang="ko-KR" sz="1600" b="1">
                <a:solidFill>
                  <a:srgbClr val="FF0000"/>
                </a:solidFill>
                <a:latin typeface="Arial Unicode MS" pitchFamily="34" charset="-128"/>
              </a:rPr>
              <a:t>R1/R2</a:t>
            </a:r>
          </a:p>
        </p:txBody>
      </p:sp>
      <p:sp>
        <p:nvSpPr>
          <p:cNvPr id="209017" name="Line 121"/>
          <p:cNvSpPr>
            <a:spLocks noChangeShapeType="1"/>
          </p:cNvSpPr>
          <p:nvPr/>
        </p:nvSpPr>
        <p:spPr bwMode="auto">
          <a:xfrm>
            <a:off x="7092950" y="6308725"/>
            <a:ext cx="592138" cy="0"/>
          </a:xfrm>
          <a:prstGeom prst="line">
            <a:avLst/>
          </a:prstGeom>
          <a:noFill/>
          <a:ln w="57150">
            <a:solidFill>
              <a:srgbClr val="6666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9018" name="Line 122"/>
          <p:cNvSpPr>
            <a:spLocks noChangeShapeType="1"/>
          </p:cNvSpPr>
          <p:nvPr/>
        </p:nvSpPr>
        <p:spPr bwMode="auto">
          <a:xfrm>
            <a:off x="5418138" y="6308725"/>
            <a:ext cx="593725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9020" name="Line 124"/>
          <p:cNvSpPr>
            <a:spLocks noChangeShapeType="1"/>
          </p:cNvSpPr>
          <p:nvPr/>
        </p:nvSpPr>
        <p:spPr bwMode="auto">
          <a:xfrm flipV="1">
            <a:off x="3586163" y="6308725"/>
            <a:ext cx="60325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9022" name="Text Box 126"/>
          <p:cNvSpPr txBox="1">
            <a:spLocks noChangeArrowheads="1"/>
          </p:cNvSpPr>
          <p:nvPr/>
        </p:nvSpPr>
        <p:spPr bwMode="auto">
          <a:xfrm>
            <a:off x="2246313" y="6165850"/>
            <a:ext cx="124618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en-US" altLang="ko-KR" sz="1600" b="1">
                <a:solidFill>
                  <a:srgbClr val="FF0000"/>
                </a:solidFill>
                <a:latin typeface="Arial Unicode MS" pitchFamily="34" charset="-128"/>
              </a:rPr>
              <a:t>C1/C2</a:t>
            </a:r>
          </a:p>
        </p:txBody>
      </p:sp>
      <p:sp>
        <p:nvSpPr>
          <p:cNvPr id="209023" name="Line 127"/>
          <p:cNvSpPr>
            <a:spLocks noChangeShapeType="1"/>
          </p:cNvSpPr>
          <p:nvPr/>
        </p:nvSpPr>
        <p:spPr bwMode="auto">
          <a:xfrm flipV="1">
            <a:off x="1814513" y="6308725"/>
            <a:ext cx="593725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9024" name="Line 128"/>
          <p:cNvSpPr>
            <a:spLocks noChangeShapeType="1"/>
          </p:cNvSpPr>
          <p:nvPr/>
        </p:nvSpPr>
        <p:spPr bwMode="auto">
          <a:xfrm rot="5400000" flipV="1">
            <a:off x="684213" y="6088062"/>
            <a:ext cx="0" cy="441325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9025" name="Text Box 129"/>
          <p:cNvSpPr txBox="1">
            <a:spLocks noChangeArrowheads="1"/>
          </p:cNvSpPr>
          <p:nvPr/>
        </p:nvSpPr>
        <p:spPr bwMode="auto">
          <a:xfrm>
            <a:off x="684213" y="6210300"/>
            <a:ext cx="1246187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en-US" altLang="ko-KR" sz="1200">
                <a:solidFill>
                  <a:srgbClr val="FF0000"/>
                </a:solidFill>
                <a:latin typeface="Arial Unicode MS" pitchFamily="34" charset="-128"/>
              </a:rPr>
              <a:t>Ethernet</a:t>
            </a:r>
          </a:p>
        </p:txBody>
      </p:sp>
      <p:sp>
        <p:nvSpPr>
          <p:cNvPr id="36891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497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3600" b="1">
                <a:latin typeface="Arial Unicode MS" pitchFamily="34" charset="-128"/>
              </a:rPr>
              <a:t>Структура управления</a:t>
            </a:r>
            <a:endParaRPr lang="en-US" altLang="ko-KR" sz="3600" b="1"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623" name="Group 119"/>
          <p:cNvGraphicFramePr>
            <a:graphicFrameLocks noGrp="1"/>
          </p:cNvGraphicFramePr>
          <p:nvPr/>
        </p:nvGraphicFramePr>
        <p:xfrm>
          <a:off x="757238" y="1395413"/>
          <a:ext cx="7672387" cy="2436305"/>
        </p:xfrm>
        <a:graphic>
          <a:graphicData uri="http://schemas.openxmlformats.org/drawingml/2006/table">
            <a:tbl>
              <a:tblPr/>
              <a:tblGrid>
                <a:gridCol w="1838325"/>
                <a:gridCol w="5834062"/>
              </a:tblGrid>
              <a:tr h="276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Групповое управл.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Управление блоками разных гидравлических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систем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5859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0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Управление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Все подключенные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блоки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Индикация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Один из подключенных блоков по случайному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выбору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624" name="Group 120"/>
          <p:cNvGraphicFramePr>
            <a:graphicFrameLocks noGrp="1"/>
          </p:cNvGraphicFramePr>
          <p:nvPr/>
        </p:nvGraphicFramePr>
        <p:xfrm>
          <a:off x="755650" y="3860800"/>
          <a:ext cx="7673975" cy="2792540"/>
        </p:xfrm>
        <a:graphic>
          <a:graphicData uri="http://schemas.openxmlformats.org/drawingml/2006/table">
            <a:tbl>
              <a:tblPr/>
              <a:tblGrid>
                <a:gridCol w="1839913"/>
                <a:gridCol w="5834062"/>
              </a:tblGrid>
              <a:tr h="252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Групповое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управление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Управление от двух пультов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одновременно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7462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Управление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Все подключенные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блоки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Индикация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Один из подключенных блоков по случайному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выбору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1540" name="Text Box 36"/>
          <p:cNvSpPr txBox="1">
            <a:spLocks noChangeArrowheads="1"/>
          </p:cNvSpPr>
          <p:nvPr/>
        </p:nvSpPr>
        <p:spPr bwMode="auto">
          <a:xfrm>
            <a:off x="1889125" y="1760538"/>
            <a:ext cx="517525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F1/F2</a:t>
            </a:r>
          </a:p>
        </p:txBody>
      </p:sp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5605463" y="5395913"/>
            <a:ext cx="812800" cy="2746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до</a:t>
            </a:r>
            <a:r>
              <a:rPr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 16</a:t>
            </a:r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lang="ru-RU" altLang="ko-KR" sz="1200" b="1">
                <a:solidFill>
                  <a:schemeClr val="tx2"/>
                </a:solidFill>
                <a:latin typeface="Arial" pitchFamily="34" charset="0"/>
              </a:rPr>
              <a:t>ВБ</a:t>
            </a:r>
            <a:endParaRPr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21543" name="Picture 39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7913" y="2047875"/>
            <a:ext cx="792162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0952" name="Line 40"/>
          <p:cNvSpPr>
            <a:spLocks noChangeShapeType="1"/>
          </p:cNvSpPr>
          <p:nvPr/>
        </p:nvSpPr>
        <p:spPr bwMode="auto">
          <a:xfrm>
            <a:off x="1743075" y="1976438"/>
            <a:ext cx="936625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0953" name="Line 41"/>
          <p:cNvSpPr>
            <a:spLocks noChangeShapeType="1"/>
          </p:cNvSpPr>
          <p:nvPr/>
        </p:nvSpPr>
        <p:spPr bwMode="auto">
          <a:xfrm>
            <a:off x="2679700" y="1976438"/>
            <a:ext cx="71438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0954" name="Line 42"/>
          <p:cNvSpPr>
            <a:spLocks noChangeShapeType="1"/>
          </p:cNvSpPr>
          <p:nvPr/>
        </p:nvSpPr>
        <p:spPr bwMode="auto">
          <a:xfrm flipV="1">
            <a:off x="2751138" y="1976438"/>
            <a:ext cx="71437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1547" name="Picture 43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2950" y="2047875"/>
            <a:ext cx="79216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0956" name="Line 44"/>
          <p:cNvSpPr>
            <a:spLocks noChangeShapeType="1"/>
          </p:cNvSpPr>
          <p:nvPr/>
        </p:nvSpPr>
        <p:spPr bwMode="auto">
          <a:xfrm>
            <a:off x="2822575" y="1976438"/>
            <a:ext cx="792163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0957" name="Line 45"/>
          <p:cNvSpPr>
            <a:spLocks noChangeShapeType="1"/>
          </p:cNvSpPr>
          <p:nvPr/>
        </p:nvSpPr>
        <p:spPr bwMode="auto">
          <a:xfrm>
            <a:off x="3614738" y="1976438"/>
            <a:ext cx="71437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1550" name="Picture 46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9575" y="2047875"/>
            <a:ext cx="79216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0959" name="Line 47"/>
          <p:cNvSpPr>
            <a:spLocks noChangeShapeType="1"/>
          </p:cNvSpPr>
          <p:nvPr/>
        </p:nvSpPr>
        <p:spPr bwMode="auto">
          <a:xfrm flipV="1">
            <a:off x="4622800" y="1976438"/>
            <a:ext cx="71438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1552" name="Picture 48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6200" y="2047875"/>
            <a:ext cx="79216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0961" name="Line 49"/>
          <p:cNvSpPr>
            <a:spLocks noChangeShapeType="1"/>
          </p:cNvSpPr>
          <p:nvPr/>
        </p:nvSpPr>
        <p:spPr bwMode="auto">
          <a:xfrm>
            <a:off x="4695825" y="1976438"/>
            <a:ext cx="792163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0962" name="Line 50"/>
          <p:cNvSpPr>
            <a:spLocks noChangeShapeType="1"/>
          </p:cNvSpPr>
          <p:nvPr/>
        </p:nvSpPr>
        <p:spPr bwMode="auto">
          <a:xfrm>
            <a:off x="5487988" y="1976438"/>
            <a:ext cx="71437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0963" name="Line 51"/>
          <p:cNvSpPr>
            <a:spLocks noChangeShapeType="1"/>
          </p:cNvSpPr>
          <p:nvPr/>
        </p:nvSpPr>
        <p:spPr bwMode="auto">
          <a:xfrm>
            <a:off x="2751138" y="2552700"/>
            <a:ext cx="0" cy="287338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1556" name="Text Box 52"/>
          <p:cNvSpPr txBox="1">
            <a:spLocks noChangeArrowheads="1"/>
          </p:cNvSpPr>
          <p:nvPr/>
        </p:nvSpPr>
        <p:spPr bwMode="auto">
          <a:xfrm>
            <a:off x="2257425" y="2532063"/>
            <a:ext cx="517525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F3/F4</a:t>
            </a:r>
          </a:p>
        </p:txBody>
      </p:sp>
      <p:sp>
        <p:nvSpPr>
          <p:cNvPr id="21557" name="Text Box 53"/>
          <p:cNvSpPr txBox="1">
            <a:spLocks noChangeArrowheads="1"/>
          </p:cNvSpPr>
          <p:nvPr/>
        </p:nvSpPr>
        <p:spPr bwMode="auto">
          <a:xfrm>
            <a:off x="2230438" y="4432300"/>
            <a:ext cx="517525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F1/F2</a:t>
            </a:r>
          </a:p>
        </p:txBody>
      </p:sp>
      <p:pic>
        <p:nvPicPr>
          <p:cNvPr id="21559" name="Picture 55" descr="DVMP2 12HP_14HP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1363663" y="4432300"/>
            <a:ext cx="549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60" name="Picture 56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9225" y="4719638"/>
            <a:ext cx="79216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0969" name="Line 57"/>
          <p:cNvSpPr>
            <a:spLocks noChangeShapeType="1"/>
          </p:cNvSpPr>
          <p:nvPr/>
        </p:nvSpPr>
        <p:spPr bwMode="auto">
          <a:xfrm>
            <a:off x="1939925" y="4648200"/>
            <a:ext cx="1081088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0970" name="Line 58"/>
          <p:cNvSpPr>
            <a:spLocks noChangeShapeType="1"/>
          </p:cNvSpPr>
          <p:nvPr/>
        </p:nvSpPr>
        <p:spPr bwMode="auto">
          <a:xfrm>
            <a:off x="3021013" y="4648200"/>
            <a:ext cx="71437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0971" name="Line 59"/>
          <p:cNvSpPr>
            <a:spLocks noChangeShapeType="1"/>
          </p:cNvSpPr>
          <p:nvPr/>
        </p:nvSpPr>
        <p:spPr bwMode="auto">
          <a:xfrm flipV="1">
            <a:off x="3092450" y="4648200"/>
            <a:ext cx="71438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1564" name="Picture 60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24263" y="4719638"/>
            <a:ext cx="792162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0973" name="Line 61"/>
          <p:cNvSpPr>
            <a:spLocks noChangeShapeType="1"/>
          </p:cNvSpPr>
          <p:nvPr/>
        </p:nvSpPr>
        <p:spPr bwMode="auto">
          <a:xfrm>
            <a:off x="3163888" y="4648200"/>
            <a:ext cx="792162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0974" name="Line 62"/>
          <p:cNvSpPr>
            <a:spLocks noChangeShapeType="1"/>
          </p:cNvSpPr>
          <p:nvPr/>
        </p:nvSpPr>
        <p:spPr bwMode="auto">
          <a:xfrm>
            <a:off x="3956050" y="4648200"/>
            <a:ext cx="71438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0975" name="Line 63"/>
          <p:cNvSpPr>
            <a:spLocks noChangeShapeType="1"/>
          </p:cNvSpPr>
          <p:nvPr/>
        </p:nvSpPr>
        <p:spPr bwMode="auto">
          <a:xfrm flipV="1">
            <a:off x="4027488" y="4648200"/>
            <a:ext cx="71437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1568" name="Picture 64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0888" y="4719638"/>
            <a:ext cx="792162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0977" name="Line 65"/>
          <p:cNvSpPr>
            <a:spLocks noChangeShapeType="1"/>
          </p:cNvSpPr>
          <p:nvPr/>
        </p:nvSpPr>
        <p:spPr bwMode="auto">
          <a:xfrm>
            <a:off x="4100513" y="4648200"/>
            <a:ext cx="792162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0978" name="Line 66"/>
          <p:cNvSpPr>
            <a:spLocks noChangeShapeType="1"/>
          </p:cNvSpPr>
          <p:nvPr/>
        </p:nvSpPr>
        <p:spPr bwMode="auto">
          <a:xfrm>
            <a:off x="4892675" y="4648200"/>
            <a:ext cx="71438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0979" name="Line 67"/>
          <p:cNvSpPr>
            <a:spLocks noChangeShapeType="1"/>
          </p:cNvSpPr>
          <p:nvPr/>
        </p:nvSpPr>
        <p:spPr bwMode="auto">
          <a:xfrm flipV="1">
            <a:off x="4964113" y="4648200"/>
            <a:ext cx="71437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1572" name="Picture 68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7513" y="4719638"/>
            <a:ext cx="792162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0981" name="Line 69"/>
          <p:cNvSpPr>
            <a:spLocks noChangeShapeType="1"/>
          </p:cNvSpPr>
          <p:nvPr/>
        </p:nvSpPr>
        <p:spPr bwMode="auto">
          <a:xfrm>
            <a:off x="5037138" y="4648200"/>
            <a:ext cx="792162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0982" name="Line 70"/>
          <p:cNvSpPr>
            <a:spLocks noChangeShapeType="1"/>
          </p:cNvSpPr>
          <p:nvPr/>
        </p:nvSpPr>
        <p:spPr bwMode="auto">
          <a:xfrm>
            <a:off x="5829300" y="4648200"/>
            <a:ext cx="71438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0983" name="Line 71"/>
          <p:cNvSpPr>
            <a:spLocks noChangeShapeType="1"/>
          </p:cNvSpPr>
          <p:nvPr/>
        </p:nvSpPr>
        <p:spPr bwMode="auto">
          <a:xfrm flipV="1">
            <a:off x="5900738" y="4648200"/>
            <a:ext cx="71437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1576" name="Picture 72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2550" y="4719638"/>
            <a:ext cx="79216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0985" name="Line 73"/>
          <p:cNvSpPr>
            <a:spLocks noChangeShapeType="1"/>
          </p:cNvSpPr>
          <p:nvPr/>
        </p:nvSpPr>
        <p:spPr bwMode="auto">
          <a:xfrm>
            <a:off x="5972175" y="4648200"/>
            <a:ext cx="792163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0986" name="Line 74"/>
          <p:cNvSpPr>
            <a:spLocks noChangeShapeType="1"/>
          </p:cNvSpPr>
          <p:nvPr/>
        </p:nvSpPr>
        <p:spPr bwMode="auto">
          <a:xfrm>
            <a:off x="6764338" y="4648200"/>
            <a:ext cx="71437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0987" name="Line 75"/>
          <p:cNvSpPr>
            <a:spLocks noChangeShapeType="1"/>
          </p:cNvSpPr>
          <p:nvPr/>
        </p:nvSpPr>
        <p:spPr bwMode="auto">
          <a:xfrm flipH="1">
            <a:off x="3090863" y="5224463"/>
            <a:ext cx="1587" cy="36512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0988" name="Line 76"/>
          <p:cNvSpPr>
            <a:spLocks noChangeShapeType="1"/>
          </p:cNvSpPr>
          <p:nvPr/>
        </p:nvSpPr>
        <p:spPr bwMode="auto">
          <a:xfrm flipH="1">
            <a:off x="4972050" y="5224463"/>
            <a:ext cx="1588" cy="3603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1581" name="Text Box 77"/>
          <p:cNvSpPr txBox="1">
            <a:spLocks noChangeArrowheads="1"/>
          </p:cNvSpPr>
          <p:nvPr/>
        </p:nvSpPr>
        <p:spPr bwMode="auto">
          <a:xfrm>
            <a:off x="2624138" y="5295900"/>
            <a:ext cx="517525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F3/F4</a:t>
            </a:r>
          </a:p>
        </p:txBody>
      </p:sp>
      <p:sp>
        <p:nvSpPr>
          <p:cNvPr id="550990" name="Line 78"/>
          <p:cNvSpPr>
            <a:spLocks noChangeShapeType="1"/>
          </p:cNvSpPr>
          <p:nvPr/>
        </p:nvSpPr>
        <p:spPr bwMode="auto">
          <a:xfrm flipH="1">
            <a:off x="3100388" y="5448300"/>
            <a:ext cx="73025" cy="14287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0991" name="Line 79"/>
          <p:cNvSpPr>
            <a:spLocks noChangeShapeType="1"/>
          </p:cNvSpPr>
          <p:nvPr/>
        </p:nvSpPr>
        <p:spPr bwMode="auto">
          <a:xfrm>
            <a:off x="3171825" y="5448300"/>
            <a:ext cx="865188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0992" name="Line 80"/>
          <p:cNvSpPr>
            <a:spLocks noChangeShapeType="1"/>
          </p:cNvSpPr>
          <p:nvPr/>
        </p:nvSpPr>
        <p:spPr bwMode="auto">
          <a:xfrm>
            <a:off x="4037013" y="5448300"/>
            <a:ext cx="0" cy="144463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0993" name="Line 81"/>
          <p:cNvSpPr>
            <a:spLocks noChangeShapeType="1"/>
          </p:cNvSpPr>
          <p:nvPr/>
        </p:nvSpPr>
        <p:spPr bwMode="auto">
          <a:xfrm flipH="1" flipV="1">
            <a:off x="4972050" y="5224463"/>
            <a:ext cx="71438" cy="1444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0994" name="Line 82"/>
          <p:cNvSpPr>
            <a:spLocks noChangeShapeType="1"/>
          </p:cNvSpPr>
          <p:nvPr/>
        </p:nvSpPr>
        <p:spPr bwMode="auto">
          <a:xfrm>
            <a:off x="5043488" y="5368925"/>
            <a:ext cx="865187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0995" name="Line 83"/>
          <p:cNvSpPr>
            <a:spLocks noChangeShapeType="1"/>
          </p:cNvSpPr>
          <p:nvPr/>
        </p:nvSpPr>
        <p:spPr bwMode="auto">
          <a:xfrm>
            <a:off x="5908675" y="5224463"/>
            <a:ext cx="0" cy="1444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0996" name="Line 84"/>
          <p:cNvSpPr>
            <a:spLocks noChangeShapeType="1"/>
          </p:cNvSpPr>
          <p:nvPr/>
        </p:nvSpPr>
        <p:spPr bwMode="auto">
          <a:xfrm flipH="1" flipV="1">
            <a:off x="5908675" y="5224463"/>
            <a:ext cx="71438" cy="1444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0997" name="Line 85"/>
          <p:cNvSpPr>
            <a:spLocks noChangeShapeType="1"/>
          </p:cNvSpPr>
          <p:nvPr/>
        </p:nvSpPr>
        <p:spPr bwMode="auto">
          <a:xfrm>
            <a:off x="5980113" y="5368925"/>
            <a:ext cx="793750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0998" name="Line 86"/>
          <p:cNvSpPr>
            <a:spLocks noChangeShapeType="1"/>
          </p:cNvSpPr>
          <p:nvPr/>
        </p:nvSpPr>
        <p:spPr bwMode="auto">
          <a:xfrm flipH="1">
            <a:off x="6778625" y="5224463"/>
            <a:ext cx="66675" cy="14287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1591" name="Picture 87" descr="DVMP2 12HP_14HP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1266825" y="1760538"/>
            <a:ext cx="549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1000" name="Line 88"/>
          <p:cNvSpPr>
            <a:spLocks noChangeShapeType="1"/>
          </p:cNvSpPr>
          <p:nvPr/>
        </p:nvSpPr>
        <p:spPr bwMode="auto">
          <a:xfrm flipV="1">
            <a:off x="5549900" y="1993900"/>
            <a:ext cx="71438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1001" name="Line 89"/>
          <p:cNvSpPr>
            <a:spLocks noChangeShapeType="1"/>
          </p:cNvSpPr>
          <p:nvPr/>
        </p:nvSpPr>
        <p:spPr bwMode="auto">
          <a:xfrm>
            <a:off x="5621338" y="1993900"/>
            <a:ext cx="936625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1594" name="Picture 90" descr="DVMP2 12HP_14HP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6484938" y="1778000"/>
            <a:ext cx="549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1004" name="Line 92"/>
          <p:cNvSpPr>
            <a:spLocks noChangeShapeType="1"/>
          </p:cNvSpPr>
          <p:nvPr/>
        </p:nvSpPr>
        <p:spPr bwMode="auto">
          <a:xfrm flipH="1" flipV="1">
            <a:off x="2741613" y="2552700"/>
            <a:ext cx="71437" cy="144463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1005" name="Line 93"/>
          <p:cNvSpPr>
            <a:spLocks noChangeShapeType="1"/>
          </p:cNvSpPr>
          <p:nvPr/>
        </p:nvSpPr>
        <p:spPr bwMode="auto">
          <a:xfrm>
            <a:off x="2813050" y="2697163"/>
            <a:ext cx="865188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1006" name="Line 94"/>
          <p:cNvSpPr>
            <a:spLocks noChangeShapeType="1"/>
          </p:cNvSpPr>
          <p:nvPr/>
        </p:nvSpPr>
        <p:spPr bwMode="auto">
          <a:xfrm>
            <a:off x="3678238" y="2552700"/>
            <a:ext cx="0" cy="144463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1007" name="Line 95"/>
          <p:cNvSpPr>
            <a:spLocks noChangeShapeType="1"/>
          </p:cNvSpPr>
          <p:nvPr/>
        </p:nvSpPr>
        <p:spPr bwMode="auto">
          <a:xfrm flipH="1" flipV="1">
            <a:off x="3676650" y="2552700"/>
            <a:ext cx="71438" cy="144463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1008" name="Line 96"/>
          <p:cNvSpPr>
            <a:spLocks noChangeShapeType="1"/>
          </p:cNvSpPr>
          <p:nvPr/>
        </p:nvSpPr>
        <p:spPr bwMode="auto">
          <a:xfrm>
            <a:off x="3748088" y="2697163"/>
            <a:ext cx="865187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1009" name="Line 97"/>
          <p:cNvSpPr>
            <a:spLocks noChangeShapeType="1"/>
          </p:cNvSpPr>
          <p:nvPr/>
        </p:nvSpPr>
        <p:spPr bwMode="auto">
          <a:xfrm>
            <a:off x="4613275" y="2552700"/>
            <a:ext cx="0" cy="144463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1010" name="Line 98"/>
          <p:cNvSpPr>
            <a:spLocks noChangeShapeType="1"/>
          </p:cNvSpPr>
          <p:nvPr/>
        </p:nvSpPr>
        <p:spPr bwMode="auto">
          <a:xfrm flipH="1" flipV="1">
            <a:off x="4613275" y="2552700"/>
            <a:ext cx="71438" cy="144463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1011" name="Line 99"/>
          <p:cNvSpPr>
            <a:spLocks noChangeShapeType="1"/>
          </p:cNvSpPr>
          <p:nvPr/>
        </p:nvSpPr>
        <p:spPr bwMode="auto">
          <a:xfrm>
            <a:off x="4684713" y="2697163"/>
            <a:ext cx="865187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1012" name="Line 100"/>
          <p:cNvSpPr>
            <a:spLocks noChangeShapeType="1"/>
          </p:cNvSpPr>
          <p:nvPr/>
        </p:nvSpPr>
        <p:spPr bwMode="auto">
          <a:xfrm>
            <a:off x="5549900" y="2552700"/>
            <a:ext cx="0" cy="144463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1605" name="Text Box 101"/>
          <p:cNvSpPr txBox="1">
            <a:spLocks noChangeArrowheads="1"/>
          </p:cNvSpPr>
          <p:nvPr/>
        </p:nvSpPr>
        <p:spPr bwMode="auto">
          <a:xfrm>
            <a:off x="3235325" y="2722563"/>
            <a:ext cx="1968500" cy="2746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До </a:t>
            </a:r>
            <a:r>
              <a:rPr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16</a:t>
            </a:r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 внутренних </a:t>
            </a:r>
            <a:r>
              <a:rPr lang="ru-RU" altLang="ko-KR" sz="1200" b="1">
                <a:solidFill>
                  <a:schemeClr val="tx2"/>
                </a:solidFill>
                <a:latin typeface="Arial" pitchFamily="34" charset="0"/>
              </a:rPr>
              <a:t>блоков</a:t>
            </a:r>
            <a:endParaRPr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551014" name="Line 102"/>
          <p:cNvSpPr>
            <a:spLocks noChangeShapeType="1"/>
          </p:cNvSpPr>
          <p:nvPr/>
        </p:nvSpPr>
        <p:spPr bwMode="auto">
          <a:xfrm flipH="1" flipV="1">
            <a:off x="6845300" y="5232400"/>
            <a:ext cx="0" cy="379413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1607" name="Text Box 103"/>
          <p:cNvSpPr txBox="1">
            <a:spLocks noChangeArrowheads="1"/>
          </p:cNvSpPr>
          <p:nvPr/>
        </p:nvSpPr>
        <p:spPr bwMode="auto">
          <a:xfrm>
            <a:off x="2382838" y="5713413"/>
            <a:ext cx="574675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rgbClr val="CC0000"/>
                </a:solidFill>
                <a:latin typeface="Arial Unicode MS" pitchFamily="34" charset="-128"/>
              </a:rPr>
              <a:t>Master</a:t>
            </a:r>
          </a:p>
        </p:txBody>
      </p:sp>
      <p:sp>
        <p:nvSpPr>
          <p:cNvPr id="21608" name="Text Box 104"/>
          <p:cNvSpPr txBox="1">
            <a:spLocks noChangeArrowheads="1"/>
          </p:cNvSpPr>
          <p:nvPr/>
        </p:nvSpPr>
        <p:spPr bwMode="auto">
          <a:xfrm>
            <a:off x="3419475" y="5727700"/>
            <a:ext cx="503238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rgbClr val="000066"/>
                </a:solidFill>
                <a:latin typeface="Arial Unicode MS" pitchFamily="34" charset="-128"/>
              </a:rPr>
              <a:t>Slave</a:t>
            </a:r>
          </a:p>
        </p:txBody>
      </p:sp>
      <p:sp>
        <p:nvSpPr>
          <p:cNvPr id="21609" name="Text Box 105"/>
          <p:cNvSpPr txBox="1">
            <a:spLocks noChangeArrowheads="1"/>
          </p:cNvSpPr>
          <p:nvPr/>
        </p:nvSpPr>
        <p:spPr bwMode="auto">
          <a:xfrm>
            <a:off x="5076825" y="5727700"/>
            <a:ext cx="574675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rgbClr val="CC0000"/>
                </a:solidFill>
                <a:latin typeface="Arial Unicode MS" pitchFamily="34" charset="-128"/>
              </a:rPr>
              <a:t>Master</a:t>
            </a:r>
          </a:p>
        </p:txBody>
      </p:sp>
      <p:sp>
        <p:nvSpPr>
          <p:cNvPr id="21610" name="Text Box 106"/>
          <p:cNvSpPr txBox="1">
            <a:spLocks noChangeArrowheads="1"/>
          </p:cNvSpPr>
          <p:nvPr/>
        </p:nvSpPr>
        <p:spPr bwMode="auto">
          <a:xfrm>
            <a:off x="6284913" y="5727700"/>
            <a:ext cx="503237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rgbClr val="000066"/>
                </a:solidFill>
                <a:latin typeface="Arial Unicode MS" pitchFamily="34" charset="-128"/>
              </a:rPr>
              <a:t>Slave</a:t>
            </a:r>
          </a:p>
        </p:txBody>
      </p:sp>
      <p:sp>
        <p:nvSpPr>
          <p:cNvPr id="21612" name="AutoShape 108"/>
          <p:cNvSpPr>
            <a:spLocks noChangeArrowheads="1"/>
          </p:cNvSpPr>
          <p:nvPr/>
        </p:nvSpPr>
        <p:spPr bwMode="auto">
          <a:xfrm>
            <a:off x="2887663" y="5568950"/>
            <a:ext cx="433387" cy="4333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200">
                <a:latin typeface="Arial Unicode MS" pitchFamily="34" charset="-128"/>
              </a:rPr>
              <a:t>R/C</a:t>
            </a:r>
          </a:p>
        </p:txBody>
      </p:sp>
      <p:sp>
        <p:nvSpPr>
          <p:cNvPr id="21613" name="AutoShape 109"/>
          <p:cNvSpPr>
            <a:spLocks noChangeArrowheads="1"/>
          </p:cNvSpPr>
          <p:nvPr/>
        </p:nvSpPr>
        <p:spPr bwMode="auto">
          <a:xfrm>
            <a:off x="4716463" y="5511800"/>
            <a:ext cx="433387" cy="4333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200">
                <a:latin typeface="Arial Unicode MS" pitchFamily="34" charset="-128"/>
              </a:rPr>
              <a:t>R/C</a:t>
            </a:r>
          </a:p>
        </p:txBody>
      </p:sp>
      <p:sp>
        <p:nvSpPr>
          <p:cNvPr id="21614" name="AutoShape 110"/>
          <p:cNvSpPr>
            <a:spLocks noChangeArrowheads="1"/>
          </p:cNvSpPr>
          <p:nvPr/>
        </p:nvSpPr>
        <p:spPr bwMode="auto">
          <a:xfrm>
            <a:off x="6702425" y="5526088"/>
            <a:ext cx="433388" cy="4333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200">
                <a:latin typeface="Arial Unicode MS" pitchFamily="34" charset="-128"/>
              </a:rPr>
              <a:t>R/C</a:t>
            </a:r>
          </a:p>
        </p:txBody>
      </p:sp>
      <p:sp>
        <p:nvSpPr>
          <p:cNvPr id="21615" name="AutoShape 111"/>
          <p:cNvSpPr>
            <a:spLocks noChangeArrowheads="1"/>
          </p:cNvSpPr>
          <p:nvPr/>
        </p:nvSpPr>
        <p:spPr bwMode="auto">
          <a:xfrm>
            <a:off x="3851275" y="5583238"/>
            <a:ext cx="433388" cy="4333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200">
                <a:latin typeface="Arial Unicode MS" pitchFamily="34" charset="-128"/>
              </a:rPr>
              <a:t>R/C</a:t>
            </a:r>
          </a:p>
        </p:txBody>
      </p:sp>
      <p:sp>
        <p:nvSpPr>
          <p:cNvPr id="21616" name="AutoShape 112"/>
          <p:cNvSpPr>
            <a:spLocks noChangeArrowheads="1"/>
          </p:cNvSpPr>
          <p:nvPr/>
        </p:nvSpPr>
        <p:spPr bwMode="auto">
          <a:xfrm>
            <a:off x="2484438" y="2781300"/>
            <a:ext cx="433387" cy="4333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200">
                <a:latin typeface="Arial Unicode MS" pitchFamily="34" charset="-128"/>
              </a:rPr>
              <a:t>R/C</a:t>
            </a:r>
          </a:p>
        </p:txBody>
      </p:sp>
      <p:sp>
        <p:nvSpPr>
          <p:cNvPr id="21617" name="Rectangle 113"/>
          <p:cNvSpPr>
            <a:spLocks noChangeArrowheads="1"/>
          </p:cNvSpPr>
          <p:nvPr/>
        </p:nvSpPr>
        <p:spPr bwMode="auto">
          <a:xfrm>
            <a:off x="438150" y="1096963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54092" name="Text Box 108"/>
          <p:cNvSpPr txBox="1">
            <a:spLocks noChangeArrowheads="1"/>
          </p:cNvSpPr>
          <p:nvPr/>
        </p:nvSpPr>
        <p:spPr bwMode="auto">
          <a:xfrm>
            <a:off x="152400" y="73025"/>
            <a:ext cx="72913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Подключение пульта управления</a:t>
            </a:r>
            <a:endParaRPr lang="en-US" altLang="ko-KR" sz="36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21621" name="Text Box 106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Пример соединений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1625" name="Text Box 38"/>
          <p:cNvSpPr txBox="1">
            <a:spLocks noChangeArrowheads="1"/>
          </p:cNvSpPr>
          <p:nvPr/>
        </p:nvSpPr>
        <p:spPr bwMode="auto">
          <a:xfrm>
            <a:off x="1023938" y="2611438"/>
            <a:ext cx="1287462" cy="2746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Наружный блок</a:t>
            </a:r>
            <a:endParaRPr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1626" name="Text Box 38"/>
          <p:cNvSpPr txBox="1">
            <a:spLocks noChangeArrowheads="1"/>
          </p:cNvSpPr>
          <p:nvPr/>
        </p:nvSpPr>
        <p:spPr bwMode="auto">
          <a:xfrm>
            <a:off x="1011238" y="5367338"/>
            <a:ext cx="1287462" cy="2746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Наружный блок</a:t>
            </a:r>
            <a:endParaRPr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1627" name="Text Box 38"/>
          <p:cNvSpPr txBox="1">
            <a:spLocks noChangeArrowheads="1"/>
          </p:cNvSpPr>
          <p:nvPr/>
        </p:nvSpPr>
        <p:spPr bwMode="auto">
          <a:xfrm>
            <a:off x="6129338" y="2725738"/>
            <a:ext cx="1287462" cy="2746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Наружный блок</a:t>
            </a:r>
            <a:endParaRPr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49" name="Group 121"/>
          <p:cNvGraphicFramePr>
            <a:graphicFrameLocks noGrp="1"/>
          </p:cNvGraphicFramePr>
          <p:nvPr/>
        </p:nvGraphicFramePr>
        <p:xfrm>
          <a:off x="468313" y="1450975"/>
          <a:ext cx="8135937" cy="2650617"/>
        </p:xfrm>
        <a:graphic>
          <a:graphicData uri="http://schemas.openxmlformats.org/drawingml/2006/table">
            <a:tbl>
              <a:tblPr/>
              <a:tblGrid>
                <a:gridCol w="1838325"/>
                <a:gridCol w="6297612"/>
              </a:tblGrid>
              <a:tr h="276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Групповое управл.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Управление блоками разных гидравлических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систем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8002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0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Управление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Все подключенные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блоки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Индикация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Один из подключенных блоков по случайному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выбору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1600200" y="1987550"/>
            <a:ext cx="517525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F1/F2</a:t>
            </a:r>
          </a:p>
        </p:txBody>
      </p:sp>
      <p:pic>
        <p:nvPicPr>
          <p:cNvPr id="22549" name="Picture 21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8988" y="2274888"/>
            <a:ext cx="792162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1958" name="Line 22"/>
          <p:cNvSpPr>
            <a:spLocks noChangeShapeType="1"/>
          </p:cNvSpPr>
          <p:nvPr/>
        </p:nvSpPr>
        <p:spPr bwMode="auto">
          <a:xfrm>
            <a:off x="1454150" y="2203450"/>
            <a:ext cx="936625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1959" name="Line 23"/>
          <p:cNvSpPr>
            <a:spLocks noChangeShapeType="1"/>
          </p:cNvSpPr>
          <p:nvPr/>
        </p:nvSpPr>
        <p:spPr bwMode="auto">
          <a:xfrm>
            <a:off x="2390775" y="2203450"/>
            <a:ext cx="71438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1960" name="Line 24"/>
          <p:cNvSpPr>
            <a:spLocks noChangeShapeType="1"/>
          </p:cNvSpPr>
          <p:nvPr/>
        </p:nvSpPr>
        <p:spPr bwMode="auto">
          <a:xfrm flipV="1">
            <a:off x="2462213" y="2203450"/>
            <a:ext cx="71437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2553" name="Picture 25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94025" y="2274888"/>
            <a:ext cx="79216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1962" name="Line 26"/>
          <p:cNvSpPr>
            <a:spLocks noChangeShapeType="1"/>
          </p:cNvSpPr>
          <p:nvPr/>
        </p:nvSpPr>
        <p:spPr bwMode="auto">
          <a:xfrm>
            <a:off x="2533650" y="2203450"/>
            <a:ext cx="792163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1963" name="Line 27"/>
          <p:cNvSpPr>
            <a:spLocks noChangeShapeType="1"/>
          </p:cNvSpPr>
          <p:nvPr/>
        </p:nvSpPr>
        <p:spPr bwMode="auto">
          <a:xfrm>
            <a:off x="3325813" y="2203450"/>
            <a:ext cx="71437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2556" name="Picture 28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0650" y="2274888"/>
            <a:ext cx="79216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1965" name="Line 29"/>
          <p:cNvSpPr>
            <a:spLocks noChangeShapeType="1"/>
          </p:cNvSpPr>
          <p:nvPr/>
        </p:nvSpPr>
        <p:spPr bwMode="auto">
          <a:xfrm flipV="1">
            <a:off x="4333875" y="2203450"/>
            <a:ext cx="71438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2558" name="Picture 30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7275" y="2274888"/>
            <a:ext cx="79216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1967" name="Line 31"/>
          <p:cNvSpPr>
            <a:spLocks noChangeShapeType="1"/>
          </p:cNvSpPr>
          <p:nvPr/>
        </p:nvSpPr>
        <p:spPr bwMode="auto">
          <a:xfrm>
            <a:off x="4406900" y="2203450"/>
            <a:ext cx="792163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1968" name="Line 32"/>
          <p:cNvSpPr>
            <a:spLocks noChangeShapeType="1"/>
          </p:cNvSpPr>
          <p:nvPr/>
        </p:nvSpPr>
        <p:spPr bwMode="auto">
          <a:xfrm>
            <a:off x="5199063" y="2203450"/>
            <a:ext cx="71437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1969" name="Line 33"/>
          <p:cNvSpPr>
            <a:spLocks noChangeShapeType="1"/>
          </p:cNvSpPr>
          <p:nvPr/>
        </p:nvSpPr>
        <p:spPr bwMode="auto">
          <a:xfrm>
            <a:off x="2462213" y="2779713"/>
            <a:ext cx="0" cy="287337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2562" name="Text Box 34"/>
          <p:cNvSpPr txBox="1">
            <a:spLocks noChangeArrowheads="1"/>
          </p:cNvSpPr>
          <p:nvPr/>
        </p:nvSpPr>
        <p:spPr bwMode="auto">
          <a:xfrm>
            <a:off x="2005013" y="2759075"/>
            <a:ext cx="517525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F3/F4</a:t>
            </a:r>
          </a:p>
        </p:txBody>
      </p:sp>
      <p:pic>
        <p:nvPicPr>
          <p:cNvPr id="22563" name="Picture 35" descr="DVMP2 12HP_14HP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977900" y="1987550"/>
            <a:ext cx="549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1972" name="Line 36"/>
          <p:cNvSpPr>
            <a:spLocks noChangeShapeType="1"/>
          </p:cNvSpPr>
          <p:nvPr/>
        </p:nvSpPr>
        <p:spPr bwMode="auto">
          <a:xfrm flipV="1">
            <a:off x="5260975" y="2220913"/>
            <a:ext cx="71438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1973" name="Line 37"/>
          <p:cNvSpPr>
            <a:spLocks noChangeShapeType="1"/>
          </p:cNvSpPr>
          <p:nvPr/>
        </p:nvSpPr>
        <p:spPr bwMode="auto">
          <a:xfrm>
            <a:off x="5332413" y="2220913"/>
            <a:ext cx="936625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2566" name="Picture 38" descr="DVMP2 12HP_14HP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6196013" y="2005013"/>
            <a:ext cx="549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1976" name="Line 40"/>
          <p:cNvSpPr>
            <a:spLocks noChangeShapeType="1"/>
          </p:cNvSpPr>
          <p:nvPr/>
        </p:nvSpPr>
        <p:spPr bwMode="auto">
          <a:xfrm flipH="1" flipV="1">
            <a:off x="2452688" y="2779713"/>
            <a:ext cx="71437" cy="1444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1977" name="Line 41"/>
          <p:cNvSpPr>
            <a:spLocks noChangeShapeType="1"/>
          </p:cNvSpPr>
          <p:nvPr/>
        </p:nvSpPr>
        <p:spPr bwMode="auto">
          <a:xfrm>
            <a:off x="2524125" y="2924175"/>
            <a:ext cx="865188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1978" name="Line 42"/>
          <p:cNvSpPr>
            <a:spLocks noChangeShapeType="1"/>
          </p:cNvSpPr>
          <p:nvPr/>
        </p:nvSpPr>
        <p:spPr bwMode="auto">
          <a:xfrm>
            <a:off x="3389313" y="2779713"/>
            <a:ext cx="0" cy="1444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1979" name="Line 43"/>
          <p:cNvSpPr>
            <a:spLocks noChangeShapeType="1"/>
          </p:cNvSpPr>
          <p:nvPr/>
        </p:nvSpPr>
        <p:spPr bwMode="auto">
          <a:xfrm flipH="1" flipV="1">
            <a:off x="3387725" y="2779713"/>
            <a:ext cx="71438" cy="1444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1980" name="Line 44"/>
          <p:cNvSpPr>
            <a:spLocks noChangeShapeType="1"/>
          </p:cNvSpPr>
          <p:nvPr/>
        </p:nvSpPr>
        <p:spPr bwMode="auto">
          <a:xfrm>
            <a:off x="3459163" y="2924175"/>
            <a:ext cx="865187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1981" name="Line 45"/>
          <p:cNvSpPr>
            <a:spLocks noChangeShapeType="1"/>
          </p:cNvSpPr>
          <p:nvPr/>
        </p:nvSpPr>
        <p:spPr bwMode="auto">
          <a:xfrm>
            <a:off x="4324350" y="2779713"/>
            <a:ext cx="0" cy="1444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1982" name="Line 46"/>
          <p:cNvSpPr>
            <a:spLocks noChangeShapeType="1"/>
          </p:cNvSpPr>
          <p:nvPr/>
        </p:nvSpPr>
        <p:spPr bwMode="auto">
          <a:xfrm flipH="1" flipV="1">
            <a:off x="4324350" y="2779713"/>
            <a:ext cx="71438" cy="1444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1983" name="Line 47"/>
          <p:cNvSpPr>
            <a:spLocks noChangeShapeType="1"/>
          </p:cNvSpPr>
          <p:nvPr/>
        </p:nvSpPr>
        <p:spPr bwMode="auto">
          <a:xfrm>
            <a:off x="4395788" y="2924175"/>
            <a:ext cx="825500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1984" name="Line 48"/>
          <p:cNvSpPr>
            <a:spLocks noChangeShapeType="1"/>
          </p:cNvSpPr>
          <p:nvPr/>
        </p:nvSpPr>
        <p:spPr bwMode="auto">
          <a:xfrm flipH="1">
            <a:off x="5213350" y="2779713"/>
            <a:ext cx="47625" cy="14605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1986" name="Line 50"/>
          <p:cNvSpPr>
            <a:spLocks noChangeShapeType="1"/>
          </p:cNvSpPr>
          <p:nvPr/>
        </p:nvSpPr>
        <p:spPr bwMode="auto">
          <a:xfrm>
            <a:off x="5270500" y="2776538"/>
            <a:ext cx="0" cy="287337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2634" name="AutoShape 112"/>
          <p:cNvSpPr>
            <a:spLocks noChangeArrowheads="1"/>
          </p:cNvSpPr>
          <p:nvPr/>
        </p:nvSpPr>
        <p:spPr bwMode="auto">
          <a:xfrm>
            <a:off x="5148263" y="2995613"/>
            <a:ext cx="433387" cy="4333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200">
                <a:latin typeface="Arial Unicode MS" pitchFamily="34" charset="-128"/>
              </a:rPr>
              <a:t>R/C</a:t>
            </a:r>
          </a:p>
        </p:txBody>
      </p:sp>
      <p:sp>
        <p:nvSpPr>
          <p:cNvPr id="22635" name="AutoShape 113"/>
          <p:cNvSpPr>
            <a:spLocks noChangeArrowheads="1"/>
          </p:cNvSpPr>
          <p:nvPr/>
        </p:nvSpPr>
        <p:spPr bwMode="auto">
          <a:xfrm>
            <a:off x="2195513" y="2995613"/>
            <a:ext cx="433387" cy="4333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200">
                <a:latin typeface="Arial Unicode MS" pitchFamily="34" charset="-128"/>
              </a:rPr>
              <a:t>R/C</a:t>
            </a:r>
          </a:p>
        </p:txBody>
      </p:sp>
      <p:sp>
        <p:nvSpPr>
          <p:cNvPr id="22637" name="Rectangle 115"/>
          <p:cNvSpPr>
            <a:spLocks noChangeArrowheads="1"/>
          </p:cNvSpPr>
          <p:nvPr/>
        </p:nvSpPr>
        <p:spPr bwMode="auto">
          <a:xfrm>
            <a:off x="438150" y="1096963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54092" name="Text Box 108"/>
          <p:cNvSpPr txBox="1">
            <a:spLocks noChangeArrowheads="1"/>
          </p:cNvSpPr>
          <p:nvPr/>
        </p:nvSpPr>
        <p:spPr bwMode="auto">
          <a:xfrm>
            <a:off x="152400" y="73025"/>
            <a:ext cx="72913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Подключение пульта управления</a:t>
            </a:r>
            <a:endParaRPr lang="en-US" altLang="ko-KR" sz="36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22647" name="Text Box 106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Пример соединений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2650" name="Text Box 38"/>
          <p:cNvSpPr txBox="1">
            <a:spLocks noChangeArrowheads="1"/>
          </p:cNvSpPr>
          <p:nvPr/>
        </p:nvSpPr>
        <p:spPr bwMode="auto">
          <a:xfrm>
            <a:off x="617538" y="2916238"/>
            <a:ext cx="1287462" cy="2746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Наружный блок</a:t>
            </a:r>
            <a:endParaRPr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2652" name="Text Box 38"/>
          <p:cNvSpPr txBox="1">
            <a:spLocks noChangeArrowheads="1"/>
          </p:cNvSpPr>
          <p:nvPr/>
        </p:nvSpPr>
        <p:spPr bwMode="auto">
          <a:xfrm>
            <a:off x="5875338" y="2954338"/>
            <a:ext cx="1287462" cy="2746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Наружный блок</a:t>
            </a:r>
            <a:endParaRPr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2653" name="Text Box 101"/>
          <p:cNvSpPr txBox="1">
            <a:spLocks noChangeArrowheads="1"/>
          </p:cNvSpPr>
          <p:nvPr/>
        </p:nvSpPr>
        <p:spPr bwMode="auto">
          <a:xfrm>
            <a:off x="2943225" y="3052763"/>
            <a:ext cx="1968500" cy="2746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До </a:t>
            </a:r>
            <a:r>
              <a:rPr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16</a:t>
            </a:r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 внутренних </a:t>
            </a:r>
            <a:r>
              <a:rPr lang="ru-RU" altLang="ko-KR" sz="1200" b="1">
                <a:solidFill>
                  <a:schemeClr val="tx2"/>
                </a:solidFill>
                <a:latin typeface="Arial" pitchFamily="34" charset="0"/>
              </a:rPr>
              <a:t>блоков</a:t>
            </a:r>
            <a:endParaRPr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62" name="Picture 2" descr="7DAY_영문1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4248150" y="3233738"/>
            <a:ext cx="47307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552963" name="Picture 3" descr="7DAY_영문1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7056438" y="3235325"/>
            <a:ext cx="47307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graphicFrame>
        <p:nvGraphicFramePr>
          <p:cNvPr id="552964" name="Group 4"/>
          <p:cNvGraphicFramePr>
            <a:graphicFrameLocks noGrp="1"/>
          </p:cNvGraphicFramePr>
          <p:nvPr/>
        </p:nvGraphicFramePr>
        <p:xfrm>
          <a:off x="1331913" y="1449388"/>
          <a:ext cx="6665912" cy="2339023"/>
        </p:xfrm>
        <a:graphic>
          <a:graphicData uri="http://schemas.openxmlformats.org/drawingml/2006/table">
            <a:tbl>
              <a:tblPr/>
              <a:tblGrid>
                <a:gridCol w="1839912"/>
                <a:gridCol w="4826000"/>
              </a:tblGrid>
              <a:tr h="252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Ограничение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Пульты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MWR-WS00, MWR- SH00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не поддерживают недельный таймер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8208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2668588" y="2081213"/>
            <a:ext cx="517525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F1/F2</a:t>
            </a:r>
          </a:p>
        </p:txBody>
      </p:sp>
      <p:pic>
        <p:nvPicPr>
          <p:cNvPr id="23568" name="Picture 16" descr="DVMP2 12HP_14HP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1801813" y="2081213"/>
            <a:ext cx="549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9" name="Picture 17" descr="4wa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7375" y="2368550"/>
            <a:ext cx="79216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78" name="Line 18"/>
          <p:cNvSpPr>
            <a:spLocks noChangeShapeType="1"/>
          </p:cNvSpPr>
          <p:nvPr/>
        </p:nvSpPr>
        <p:spPr bwMode="auto">
          <a:xfrm>
            <a:off x="2378075" y="2297113"/>
            <a:ext cx="1081088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979" name="Line 19"/>
          <p:cNvSpPr>
            <a:spLocks noChangeShapeType="1"/>
          </p:cNvSpPr>
          <p:nvPr/>
        </p:nvSpPr>
        <p:spPr bwMode="auto">
          <a:xfrm>
            <a:off x="3459163" y="2297113"/>
            <a:ext cx="71437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980" name="Line 20"/>
          <p:cNvSpPr>
            <a:spLocks noChangeShapeType="1"/>
          </p:cNvSpPr>
          <p:nvPr/>
        </p:nvSpPr>
        <p:spPr bwMode="auto">
          <a:xfrm flipV="1">
            <a:off x="3530600" y="2297113"/>
            <a:ext cx="71438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3573" name="Picture 21" descr="4wa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2413" y="2368550"/>
            <a:ext cx="792162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2" name="Line 22"/>
          <p:cNvSpPr>
            <a:spLocks noChangeShapeType="1"/>
          </p:cNvSpPr>
          <p:nvPr/>
        </p:nvSpPr>
        <p:spPr bwMode="auto">
          <a:xfrm>
            <a:off x="3602038" y="2297113"/>
            <a:ext cx="792162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983" name="Line 23"/>
          <p:cNvSpPr>
            <a:spLocks noChangeShapeType="1"/>
          </p:cNvSpPr>
          <p:nvPr/>
        </p:nvSpPr>
        <p:spPr bwMode="auto">
          <a:xfrm>
            <a:off x="4394200" y="2297113"/>
            <a:ext cx="71438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984" name="Line 24"/>
          <p:cNvSpPr>
            <a:spLocks noChangeShapeType="1"/>
          </p:cNvSpPr>
          <p:nvPr/>
        </p:nvSpPr>
        <p:spPr bwMode="auto">
          <a:xfrm flipV="1">
            <a:off x="4465638" y="2297113"/>
            <a:ext cx="71437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3577" name="Picture 25" descr="4wa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9038" y="2368550"/>
            <a:ext cx="792162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6" name="Line 26"/>
          <p:cNvSpPr>
            <a:spLocks noChangeShapeType="1"/>
          </p:cNvSpPr>
          <p:nvPr/>
        </p:nvSpPr>
        <p:spPr bwMode="auto">
          <a:xfrm>
            <a:off x="4538663" y="2297113"/>
            <a:ext cx="792162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987" name="Line 27"/>
          <p:cNvSpPr>
            <a:spLocks noChangeShapeType="1"/>
          </p:cNvSpPr>
          <p:nvPr/>
        </p:nvSpPr>
        <p:spPr bwMode="auto">
          <a:xfrm>
            <a:off x="5330825" y="2297113"/>
            <a:ext cx="71438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988" name="Line 28"/>
          <p:cNvSpPr>
            <a:spLocks noChangeShapeType="1"/>
          </p:cNvSpPr>
          <p:nvPr/>
        </p:nvSpPr>
        <p:spPr bwMode="auto">
          <a:xfrm flipV="1">
            <a:off x="5402263" y="2297113"/>
            <a:ext cx="71437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3581" name="Picture 29" descr="4wa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35663" y="2368550"/>
            <a:ext cx="792162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0" name="Line 30"/>
          <p:cNvSpPr>
            <a:spLocks noChangeShapeType="1"/>
          </p:cNvSpPr>
          <p:nvPr/>
        </p:nvSpPr>
        <p:spPr bwMode="auto">
          <a:xfrm>
            <a:off x="5475288" y="2297113"/>
            <a:ext cx="792162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991" name="Line 31"/>
          <p:cNvSpPr>
            <a:spLocks noChangeShapeType="1"/>
          </p:cNvSpPr>
          <p:nvPr/>
        </p:nvSpPr>
        <p:spPr bwMode="auto">
          <a:xfrm>
            <a:off x="6267450" y="2297113"/>
            <a:ext cx="71438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992" name="Line 32"/>
          <p:cNvSpPr>
            <a:spLocks noChangeShapeType="1"/>
          </p:cNvSpPr>
          <p:nvPr/>
        </p:nvSpPr>
        <p:spPr bwMode="auto">
          <a:xfrm flipV="1">
            <a:off x="6338888" y="2297113"/>
            <a:ext cx="71437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3585" name="Picture 33" descr="4wa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0700" y="2368550"/>
            <a:ext cx="79216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4" name="Line 34"/>
          <p:cNvSpPr>
            <a:spLocks noChangeShapeType="1"/>
          </p:cNvSpPr>
          <p:nvPr/>
        </p:nvSpPr>
        <p:spPr bwMode="auto">
          <a:xfrm>
            <a:off x="6410325" y="2297113"/>
            <a:ext cx="792163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995" name="Line 35"/>
          <p:cNvSpPr>
            <a:spLocks noChangeShapeType="1"/>
          </p:cNvSpPr>
          <p:nvPr/>
        </p:nvSpPr>
        <p:spPr bwMode="auto">
          <a:xfrm>
            <a:off x="7202488" y="2297113"/>
            <a:ext cx="71437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996" name="Line 36"/>
          <p:cNvSpPr>
            <a:spLocks noChangeShapeType="1"/>
          </p:cNvSpPr>
          <p:nvPr/>
        </p:nvSpPr>
        <p:spPr bwMode="auto">
          <a:xfrm flipH="1">
            <a:off x="3529013" y="2873375"/>
            <a:ext cx="1587" cy="36512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997" name="Line 37"/>
          <p:cNvSpPr>
            <a:spLocks noChangeShapeType="1"/>
          </p:cNvSpPr>
          <p:nvPr/>
        </p:nvSpPr>
        <p:spPr bwMode="auto">
          <a:xfrm flipH="1">
            <a:off x="5410200" y="2873375"/>
            <a:ext cx="1588" cy="360363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3590" name="Text Box 38"/>
          <p:cNvSpPr txBox="1">
            <a:spLocks noChangeArrowheads="1"/>
          </p:cNvSpPr>
          <p:nvPr/>
        </p:nvSpPr>
        <p:spPr bwMode="auto">
          <a:xfrm>
            <a:off x="3062288" y="2919413"/>
            <a:ext cx="517525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F3/F4</a:t>
            </a:r>
          </a:p>
        </p:txBody>
      </p:sp>
      <p:sp>
        <p:nvSpPr>
          <p:cNvPr id="552999" name="Line 39"/>
          <p:cNvSpPr>
            <a:spLocks noChangeShapeType="1"/>
          </p:cNvSpPr>
          <p:nvPr/>
        </p:nvSpPr>
        <p:spPr bwMode="auto">
          <a:xfrm flipH="1">
            <a:off x="3538538" y="3097213"/>
            <a:ext cx="73025" cy="14287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3592" name="Picture 40" descr="DVMP2 12HP_14HP"/>
          <p:cNvPicPr>
            <a:picLocks noChangeAspect="1" noChangeArrowheads="1"/>
          </p:cNvPicPr>
          <p:nvPr/>
        </p:nvPicPr>
        <p:blipFill>
          <a:blip r:embed="rId6">
            <a:lum bright="-10000" contrast="10000"/>
          </a:blip>
          <a:srcRect/>
          <a:stretch>
            <a:fillRect/>
          </a:stretch>
        </p:blipFill>
        <p:spPr bwMode="auto">
          <a:xfrm>
            <a:off x="3535363" y="3397250"/>
            <a:ext cx="8572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1" name="Picture 41" descr="MWR-SH00"/>
          <p:cNvPicPr>
            <a:picLocks noChangeAspect="1" noChangeArrowheads="1"/>
          </p:cNvPicPr>
          <p:nvPr/>
        </p:nvPicPr>
        <p:blipFill>
          <a:blip r:embed="rId7">
            <a:lum bright="-20000" contrast="40000"/>
          </a:blip>
          <a:srcRect/>
          <a:stretch>
            <a:fillRect/>
          </a:stretch>
        </p:blipFill>
        <p:spPr bwMode="auto">
          <a:xfrm>
            <a:off x="3389313" y="3233738"/>
            <a:ext cx="276225" cy="479425"/>
          </a:xfrm>
          <a:prstGeom prst="rect">
            <a:avLst/>
          </a:prstGeom>
          <a:noFill/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</p:pic>
      <p:pic>
        <p:nvPicPr>
          <p:cNvPr id="23594" name="Picture 42" descr="영문 LCD_Cooling"/>
          <p:cNvPicPr>
            <a:picLocks noChangeAspect="1" noChangeArrowheads="1"/>
          </p:cNvPicPr>
          <p:nvPr/>
        </p:nvPicPr>
        <p:blipFill>
          <a:blip r:embed="rId8">
            <a:lum bright="-20000" contrast="20000"/>
          </a:blip>
          <a:srcRect/>
          <a:stretch>
            <a:fillRect/>
          </a:stretch>
        </p:blipFill>
        <p:spPr bwMode="auto">
          <a:xfrm>
            <a:off x="3421063" y="3308350"/>
            <a:ext cx="214312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3" name="Line 43"/>
          <p:cNvSpPr>
            <a:spLocks noChangeShapeType="1"/>
          </p:cNvSpPr>
          <p:nvPr/>
        </p:nvSpPr>
        <p:spPr bwMode="auto">
          <a:xfrm>
            <a:off x="3609975" y="3097213"/>
            <a:ext cx="865188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3004" name="Line 44"/>
          <p:cNvSpPr>
            <a:spLocks noChangeShapeType="1"/>
          </p:cNvSpPr>
          <p:nvPr/>
        </p:nvSpPr>
        <p:spPr bwMode="auto">
          <a:xfrm>
            <a:off x="4475163" y="3097213"/>
            <a:ext cx="0" cy="1444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3005" name="Line 45"/>
          <p:cNvSpPr>
            <a:spLocks noChangeShapeType="1"/>
          </p:cNvSpPr>
          <p:nvPr/>
        </p:nvSpPr>
        <p:spPr bwMode="auto">
          <a:xfrm flipH="1" flipV="1">
            <a:off x="5410200" y="2873375"/>
            <a:ext cx="71438" cy="144463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3006" name="Line 46"/>
          <p:cNvSpPr>
            <a:spLocks noChangeShapeType="1"/>
          </p:cNvSpPr>
          <p:nvPr/>
        </p:nvSpPr>
        <p:spPr bwMode="auto">
          <a:xfrm>
            <a:off x="5481638" y="3017838"/>
            <a:ext cx="865187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3007" name="Line 47"/>
          <p:cNvSpPr>
            <a:spLocks noChangeShapeType="1"/>
          </p:cNvSpPr>
          <p:nvPr/>
        </p:nvSpPr>
        <p:spPr bwMode="auto">
          <a:xfrm>
            <a:off x="6346825" y="2873375"/>
            <a:ext cx="0" cy="144463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3008" name="Line 48"/>
          <p:cNvSpPr>
            <a:spLocks noChangeShapeType="1"/>
          </p:cNvSpPr>
          <p:nvPr/>
        </p:nvSpPr>
        <p:spPr bwMode="auto">
          <a:xfrm flipH="1" flipV="1">
            <a:off x="6346825" y="2873375"/>
            <a:ext cx="71438" cy="144463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3009" name="Line 49"/>
          <p:cNvSpPr>
            <a:spLocks noChangeShapeType="1"/>
          </p:cNvSpPr>
          <p:nvPr/>
        </p:nvSpPr>
        <p:spPr bwMode="auto">
          <a:xfrm>
            <a:off x="6418263" y="3017838"/>
            <a:ext cx="793750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3010" name="Line 50"/>
          <p:cNvSpPr>
            <a:spLocks noChangeShapeType="1"/>
          </p:cNvSpPr>
          <p:nvPr/>
        </p:nvSpPr>
        <p:spPr bwMode="auto">
          <a:xfrm flipH="1">
            <a:off x="7216775" y="2873375"/>
            <a:ext cx="66675" cy="14287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3011" name="Line 51"/>
          <p:cNvSpPr>
            <a:spLocks noChangeShapeType="1"/>
          </p:cNvSpPr>
          <p:nvPr/>
        </p:nvSpPr>
        <p:spPr bwMode="auto">
          <a:xfrm flipH="1" flipV="1">
            <a:off x="7283450" y="2881313"/>
            <a:ext cx="0" cy="37941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3604" name="AutoShape 52"/>
          <p:cNvSpPr>
            <a:spLocks noChangeAspect="1" noChangeArrowheads="1"/>
          </p:cNvSpPr>
          <p:nvPr/>
        </p:nvSpPr>
        <p:spPr bwMode="auto">
          <a:xfrm>
            <a:off x="3641725" y="2659063"/>
            <a:ext cx="720725" cy="720725"/>
          </a:xfrm>
          <a:custGeom>
            <a:avLst/>
            <a:gdLst>
              <a:gd name="T0" fmla="*/ 360363 w 21600"/>
              <a:gd name="T1" fmla="*/ 0 h 21600"/>
              <a:gd name="T2" fmla="*/ 105539 w 21600"/>
              <a:gd name="T3" fmla="*/ 105539 h 21600"/>
              <a:gd name="T4" fmla="*/ 0 w 21600"/>
              <a:gd name="T5" fmla="*/ 360363 h 21600"/>
              <a:gd name="T6" fmla="*/ 105539 w 21600"/>
              <a:gd name="T7" fmla="*/ 615186 h 21600"/>
              <a:gd name="T8" fmla="*/ 360363 w 21600"/>
              <a:gd name="T9" fmla="*/ 720725 h 21600"/>
              <a:gd name="T10" fmla="*/ 615186 w 21600"/>
              <a:gd name="T11" fmla="*/ 615186 h 21600"/>
              <a:gd name="T12" fmla="*/ 720725 w 21600"/>
              <a:gd name="T13" fmla="*/ 360363 h 21600"/>
              <a:gd name="T14" fmla="*/ 615186 w 21600"/>
              <a:gd name="T15" fmla="*/ 10553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79999"/>
            </a:srgbClr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3605" name="AutoShape 53"/>
          <p:cNvSpPr>
            <a:spLocks noChangeAspect="1" noChangeArrowheads="1"/>
          </p:cNvSpPr>
          <p:nvPr/>
        </p:nvSpPr>
        <p:spPr bwMode="auto">
          <a:xfrm>
            <a:off x="6018213" y="2659063"/>
            <a:ext cx="720725" cy="720725"/>
          </a:xfrm>
          <a:custGeom>
            <a:avLst/>
            <a:gdLst>
              <a:gd name="T0" fmla="*/ 360363 w 21600"/>
              <a:gd name="T1" fmla="*/ 0 h 21600"/>
              <a:gd name="T2" fmla="*/ 105539 w 21600"/>
              <a:gd name="T3" fmla="*/ 105539 h 21600"/>
              <a:gd name="T4" fmla="*/ 0 w 21600"/>
              <a:gd name="T5" fmla="*/ 360363 h 21600"/>
              <a:gd name="T6" fmla="*/ 105539 w 21600"/>
              <a:gd name="T7" fmla="*/ 615186 h 21600"/>
              <a:gd name="T8" fmla="*/ 360363 w 21600"/>
              <a:gd name="T9" fmla="*/ 720725 h 21600"/>
              <a:gd name="T10" fmla="*/ 615186 w 21600"/>
              <a:gd name="T11" fmla="*/ 615186 h 21600"/>
              <a:gd name="T12" fmla="*/ 720725 w 21600"/>
              <a:gd name="T13" fmla="*/ 360363 h 21600"/>
              <a:gd name="T14" fmla="*/ 615186 w 21600"/>
              <a:gd name="T15" fmla="*/ 10553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79999"/>
            </a:srgbClr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23607" name="Picture 55" descr="MWR-WS00_2"/>
          <p:cNvPicPr>
            <a:picLocks noChangeAspect="1" noChangeArrowheads="1"/>
          </p:cNvPicPr>
          <p:nvPr/>
        </p:nvPicPr>
        <p:blipFill>
          <a:blip r:embed="rId9">
            <a:lum bright="-10000" contrast="20000"/>
          </a:blip>
          <a:srcRect/>
          <a:stretch>
            <a:fillRect/>
          </a:stretch>
        </p:blipFill>
        <p:spPr bwMode="auto">
          <a:xfrm>
            <a:off x="5154613" y="3162300"/>
            <a:ext cx="4746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08" name="Rectangle 56"/>
          <p:cNvSpPr>
            <a:spLocks noChangeArrowheads="1"/>
          </p:cNvSpPr>
          <p:nvPr/>
        </p:nvSpPr>
        <p:spPr bwMode="auto">
          <a:xfrm>
            <a:off x="438150" y="1096963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54092" name="Text Box 108"/>
          <p:cNvSpPr txBox="1">
            <a:spLocks noChangeArrowheads="1"/>
          </p:cNvSpPr>
          <p:nvPr/>
        </p:nvSpPr>
        <p:spPr bwMode="auto">
          <a:xfrm>
            <a:off x="152400" y="73025"/>
            <a:ext cx="72913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Подключение пульта управления</a:t>
            </a:r>
            <a:endParaRPr lang="en-US" altLang="ko-KR" sz="36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23612" name="Text Box 106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Пример соединений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3613" name="Text Box 38"/>
          <p:cNvSpPr txBox="1">
            <a:spLocks noChangeArrowheads="1"/>
          </p:cNvSpPr>
          <p:nvPr/>
        </p:nvSpPr>
        <p:spPr bwMode="auto">
          <a:xfrm>
            <a:off x="1404938" y="3030538"/>
            <a:ext cx="1287462" cy="2746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Наружный блок</a:t>
            </a:r>
            <a:endParaRPr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graphicFrame>
        <p:nvGraphicFramePr>
          <p:cNvPr id="23614" name="Group 62"/>
          <p:cNvGraphicFramePr>
            <a:graphicFrameLocks noGrp="1"/>
          </p:cNvGraphicFramePr>
          <p:nvPr/>
        </p:nvGraphicFramePr>
        <p:xfrm>
          <a:off x="684213" y="4076700"/>
          <a:ext cx="8135937" cy="2104327"/>
        </p:xfrm>
        <a:graphic>
          <a:graphicData uri="http://schemas.openxmlformats.org/drawingml/2006/table">
            <a:tbl>
              <a:tblPr/>
              <a:tblGrid>
                <a:gridCol w="1839912"/>
                <a:gridCol w="6296025"/>
              </a:tblGrid>
              <a:tr h="252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Ограничение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Параллельное подключение пультов разной модели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8208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624" name="Text Box 61"/>
          <p:cNvSpPr txBox="1">
            <a:spLocks noChangeArrowheads="1"/>
          </p:cNvSpPr>
          <p:nvPr/>
        </p:nvSpPr>
        <p:spPr bwMode="auto">
          <a:xfrm>
            <a:off x="2159000" y="4470400"/>
            <a:ext cx="517525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F1/F2</a:t>
            </a:r>
          </a:p>
        </p:txBody>
      </p:sp>
      <p:pic>
        <p:nvPicPr>
          <p:cNvPr id="23625" name="Picture 63" descr="DVMP2 12HP_14HP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1292225" y="4470400"/>
            <a:ext cx="549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26" name="Picture 64" descr="4wa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17788" y="4757738"/>
            <a:ext cx="792162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001" name="Line 65"/>
          <p:cNvSpPr>
            <a:spLocks noChangeShapeType="1"/>
          </p:cNvSpPr>
          <p:nvPr/>
        </p:nvSpPr>
        <p:spPr bwMode="auto">
          <a:xfrm>
            <a:off x="1868488" y="4686300"/>
            <a:ext cx="1081087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002" name="Line 66"/>
          <p:cNvSpPr>
            <a:spLocks noChangeShapeType="1"/>
          </p:cNvSpPr>
          <p:nvPr/>
        </p:nvSpPr>
        <p:spPr bwMode="auto">
          <a:xfrm>
            <a:off x="2949575" y="4686300"/>
            <a:ext cx="71438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003" name="Line 67"/>
          <p:cNvSpPr>
            <a:spLocks noChangeShapeType="1"/>
          </p:cNvSpPr>
          <p:nvPr/>
        </p:nvSpPr>
        <p:spPr bwMode="auto">
          <a:xfrm flipV="1">
            <a:off x="3021013" y="4686300"/>
            <a:ext cx="71437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3630" name="Picture 68" descr="4wa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52825" y="4757738"/>
            <a:ext cx="79216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005" name="Line 69"/>
          <p:cNvSpPr>
            <a:spLocks noChangeShapeType="1"/>
          </p:cNvSpPr>
          <p:nvPr/>
        </p:nvSpPr>
        <p:spPr bwMode="auto">
          <a:xfrm>
            <a:off x="3092450" y="4686300"/>
            <a:ext cx="792163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006" name="Line 70"/>
          <p:cNvSpPr>
            <a:spLocks noChangeShapeType="1"/>
          </p:cNvSpPr>
          <p:nvPr/>
        </p:nvSpPr>
        <p:spPr bwMode="auto">
          <a:xfrm>
            <a:off x="3884613" y="4686300"/>
            <a:ext cx="71437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007" name="Line 71"/>
          <p:cNvSpPr>
            <a:spLocks noChangeShapeType="1"/>
          </p:cNvSpPr>
          <p:nvPr/>
        </p:nvSpPr>
        <p:spPr bwMode="auto">
          <a:xfrm flipV="1">
            <a:off x="3956050" y="4686300"/>
            <a:ext cx="71438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3634" name="Picture 72" descr="4wa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89450" y="4757738"/>
            <a:ext cx="79216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009" name="Line 73"/>
          <p:cNvSpPr>
            <a:spLocks noChangeShapeType="1"/>
          </p:cNvSpPr>
          <p:nvPr/>
        </p:nvSpPr>
        <p:spPr bwMode="auto">
          <a:xfrm>
            <a:off x="4029075" y="4686300"/>
            <a:ext cx="792163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010" name="Line 74"/>
          <p:cNvSpPr>
            <a:spLocks noChangeShapeType="1"/>
          </p:cNvSpPr>
          <p:nvPr/>
        </p:nvSpPr>
        <p:spPr bwMode="auto">
          <a:xfrm>
            <a:off x="4821238" y="4686300"/>
            <a:ext cx="71437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011" name="Line 75"/>
          <p:cNvSpPr>
            <a:spLocks noChangeShapeType="1"/>
          </p:cNvSpPr>
          <p:nvPr/>
        </p:nvSpPr>
        <p:spPr bwMode="auto">
          <a:xfrm flipV="1">
            <a:off x="4892675" y="4686300"/>
            <a:ext cx="71438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3638" name="Picture 76" descr="4wa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6075" y="4757738"/>
            <a:ext cx="79216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013" name="Line 77"/>
          <p:cNvSpPr>
            <a:spLocks noChangeShapeType="1"/>
          </p:cNvSpPr>
          <p:nvPr/>
        </p:nvSpPr>
        <p:spPr bwMode="auto">
          <a:xfrm>
            <a:off x="4965700" y="4686300"/>
            <a:ext cx="792163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014" name="Line 78"/>
          <p:cNvSpPr>
            <a:spLocks noChangeShapeType="1"/>
          </p:cNvSpPr>
          <p:nvPr/>
        </p:nvSpPr>
        <p:spPr bwMode="auto">
          <a:xfrm>
            <a:off x="5757863" y="4686300"/>
            <a:ext cx="71437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015" name="Line 79"/>
          <p:cNvSpPr>
            <a:spLocks noChangeShapeType="1"/>
          </p:cNvSpPr>
          <p:nvPr/>
        </p:nvSpPr>
        <p:spPr bwMode="auto">
          <a:xfrm flipV="1">
            <a:off x="5829300" y="4686300"/>
            <a:ext cx="71438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3642" name="Picture 80" descr="4wa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1113" y="4757738"/>
            <a:ext cx="792162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017" name="Line 81"/>
          <p:cNvSpPr>
            <a:spLocks noChangeShapeType="1"/>
          </p:cNvSpPr>
          <p:nvPr/>
        </p:nvSpPr>
        <p:spPr bwMode="auto">
          <a:xfrm>
            <a:off x="5900738" y="4686300"/>
            <a:ext cx="792162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018" name="Line 82"/>
          <p:cNvSpPr>
            <a:spLocks noChangeShapeType="1"/>
          </p:cNvSpPr>
          <p:nvPr/>
        </p:nvSpPr>
        <p:spPr bwMode="auto">
          <a:xfrm>
            <a:off x="6692900" y="4686300"/>
            <a:ext cx="71438" cy="14446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019" name="Line 83"/>
          <p:cNvSpPr>
            <a:spLocks noChangeShapeType="1"/>
          </p:cNvSpPr>
          <p:nvPr/>
        </p:nvSpPr>
        <p:spPr bwMode="auto">
          <a:xfrm flipH="1">
            <a:off x="3019425" y="5262563"/>
            <a:ext cx="1588" cy="36512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020" name="Line 84"/>
          <p:cNvSpPr>
            <a:spLocks noChangeShapeType="1"/>
          </p:cNvSpPr>
          <p:nvPr/>
        </p:nvSpPr>
        <p:spPr bwMode="auto">
          <a:xfrm flipH="1">
            <a:off x="4900613" y="5262563"/>
            <a:ext cx="1587" cy="3603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23647" name="Group 85"/>
          <p:cNvGrpSpPr>
            <a:grpSpLocks/>
          </p:cNvGrpSpPr>
          <p:nvPr/>
        </p:nvGrpSpPr>
        <p:grpSpPr bwMode="auto">
          <a:xfrm>
            <a:off x="4760913" y="5622925"/>
            <a:ext cx="276225" cy="479425"/>
            <a:chOff x="2744" y="1480"/>
            <a:chExt cx="174" cy="302"/>
          </a:xfrm>
        </p:grpSpPr>
        <p:pic>
          <p:nvPicPr>
            <p:cNvPr id="23648" name="Picture 86" descr="DVMP2 12HP_14HP"/>
            <p:cNvPicPr>
              <a:picLocks noChangeAspect="1" noChangeArrowheads="1"/>
            </p:cNvPicPr>
            <p:nvPr/>
          </p:nvPicPr>
          <p:blipFill>
            <a:blip r:embed="rId6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2836" y="1583"/>
              <a:ext cx="5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2023" name="Picture 87" descr="MWR-SH00"/>
            <p:cNvPicPr>
              <a:picLocks noChangeAspect="1" noChangeArrowheads="1"/>
            </p:cNvPicPr>
            <p:nvPr/>
          </p:nvPicPr>
          <p:blipFill>
            <a:blip r:embed="rId7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2744" y="1480"/>
              <a:ext cx="174" cy="302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tx2">
                  <a:alpha val="50000"/>
                </a:schemeClr>
              </a:outerShdw>
            </a:effectLst>
          </p:spPr>
        </p:pic>
        <p:pic>
          <p:nvPicPr>
            <p:cNvPr id="23650" name="Picture 88" descr="영문 LCD_Cooling"/>
            <p:cNvPicPr>
              <a:picLocks noChangeAspect="1" noChangeArrowheads="1"/>
            </p:cNvPicPr>
            <p:nvPr/>
          </p:nvPicPr>
          <p:blipFill>
            <a:blip r:embed="rId10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2764" y="1527"/>
              <a:ext cx="135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651" name="Text Box 89"/>
          <p:cNvSpPr txBox="1">
            <a:spLocks noChangeArrowheads="1"/>
          </p:cNvSpPr>
          <p:nvPr/>
        </p:nvSpPr>
        <p:spPr bwMode="auto">
          <a:xfrm>
            <a:off x="2552700" y="5308600"/>
            <a:ext cx="517525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F3/F4</a:t>
            </a:r>
          </a:p>
        </p:txBody>
      </p:sp>
      <p:sp>
        <p:nvSpPr>
          <p:cNvPr id="552026" name="Line 90"/>
          <p:cNvSpPr>
            <a:spLocks noChangeShapeType="1"/>
          </p:cNvSpPr>
          <p:nvPr/>
        </p:nvSpPr>
        <p:spPr bwMode="auto">
          <a:xfrm flipH="1">
            <a:off x="3028950" y="5486400"/>
            <a:ext cx="73025" cy="14287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23653" name="Group 91"/>
          <p:cNvGrpSpPr>
            <a:grpSpLocks/>
          </p:cNvGrpSpPr>
          <p:nvPr/>
        </p:nvGrpSpPr>
        <p:grpSpPr bwMode="auto">
          <a:xfrm>
            <a:off x="2879725" y="5622925"/>
            <a:ext cx="276225" cy="479425"/>
            <a:chOff x="2744" y="1480"/>
            <a:chExt cx="174" cy="302"/>
          </a:xfrm>
        </p:grpSpPr>
        <p:pic>
          <p:nvPicPr>
            <p:cNvPr id="23654" name="Picture 92" descr="DVMP2 12HP_14HP"/>
            <p:cNvPicPr>
              <a:picLocks noChangeAspect="1" noChangeArrowheads="1"/>
            </p:cNvPicPr>
            <p:nvPr/>
          </p:nvPicPr>
          <p:blipFill>
            <a:blip r:embed="rId6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2836" y="1583"/>
              <a:ext cx="5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2029" name="Picture 93" descr="MWR-SH00"/>
            <p:cNvPicPr>
              <a:picLocks noChangeAspect="1" noChangeArrowheads="1"/>
            </p:cNvPicPr>
            <p:nvPr/>
          </p:nvPicPr>
          <p:blipFill>
            <a:blip r:embed="rId7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2744" y="1480"/>
              <a:ext cx="174" cy="302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tx2">
                  <a:alpha val="50000"/>
                </a:schemeClr>
              </a:outerShdw>
            </a:effectLst>
          </p:spPr>
        </p:pic>
        <p:pic>
          <p:nvPicPr>
            <p:cNvPr id="23656" name="Picture 94" descr="영문 LCD_Cooling"/>
            <p:cNvPicPr>
              <a:picLocks noChangeAspect="1" noChangeArrowheads="1"/>
            </p:cNvPicPr>
            <p:nvPr/>
          </p:nvPicPr>
          <p:blipFill>
            <a:blip r:embed="rId10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2764" y="1527"/>
              <a:ext cx="135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2031" name="Line 95"/>
          <p:cNvSpPr>
            <a:spLocks noChangeShapeType="1"/>
          </p:cNvSpPr>
          <p:nvPr/>
        </p:nvSpPr>
        <p:spPr bwMode="auto">
          <a:xfrm>
            <a:off x="3100388" y="5486400"/>
            <a:ext cx="865187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032" name="Line 96"/>
          <p:cNvSpPr>
            <a:spLocks noChangeShapeType="1"/>
          </p:cNvSpPr>
          <p:nvPr/>
        </p:nvSpPr>
        <p:spPr bwMode="auto">
          <a:xfrm>
            <a:off x="3965575" y="5486400"/>
            <a:ext cx="0" cy="144463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033" name="Line 97"/>
          <p:cNvSpPr>
            <a:spLocks noChangeShapeType="1"/>
          </p:cNvSpPr>
          <p:nvPr/>
        </p:nvSpPr>
        <p:spPr bwMode="auto">
          <a:xfrm flipH="1" flipV="1">
            <a:off x="4900613" y="5262563"/>
            <a:ext cx="71437" cy="1444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034" name="Line 98"/>
          <p:cNvSpPr>
            <a:spLocks noChangeShapeType="1"/>
          </p:cNvSpPr>
          <p:nvPr/>
        </p:nvSpPr>
        <p:spPr bwMode="auto">
          <a:xfrm>
            <a:off x="4972050" y="5407025"/>
            <a:ext cx="865188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035" name="Line 99"/>
          <p:cNvSpPr>
            <a:spLocks noChangeShapeType="1"/>
          </p:cNvSpPr>
          <p:nvPr/>
        </p:nvSpPr>
        <p:spPr bwMode="auto">
          <a:xfrm>
            <a:off x="5837238" y="5262563"/>
            <a:ext cx="0" cy="1444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036" name="Line 100"/>
          <p:cNvSpPr>
            <a:spLocks noChangeShapeType="1"/>
          </p:cNvSpPr>
          <p:nvPr/>
        </p:nvSpPr>
        <p:spPr bwMode="auto">
          <a:xfrm flipH="1" flipV="1">
            <a:off x="5837238" y="5262563"/>
            <a:ext cx="71437" cy="1444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037" name="Line 101"/>
          <p:cNvSpPr>
            <a:spLocks noChangeShapeType="1"/>
          </p:cNvSpPr>
          <p:nvPr/>
        </p:nvSpPr>
        <p:spPr bwMode="auto">
          <a:xfrm>
            <a:off x="5908675" y="5407025"/>
            <a:ext cx="793750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038" name="Line 102"/>
          <p:cNvSpPr>
            <a:spLocks noChangeShapeType="1"/>
          </p:cNvSpPr>
          <p:nvPr/>
        </p:nvSpPr>
        <p:spPr bwMode="auto">
          <a:xfrm flipH="1">
            <a:off x="6707188" y="5262563"/>
            <a:ext cx="66675" cy="14287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2039" name="Line 103"/>
          <p:cNvSpPr>
            <a:spLocks noChangeShapeType="1"/>
          </p:cNvSpPr>
          <p:nvPr/>
        </p:nvSpPr>
        <p:spPr bwMode="auto">
          <a:xfrm flipH="1" flipV="1">
            <a:off x="6773863" y="5270500"/>
            <a:ext cx="0" cy="379413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3666" name="Text Box 104"/>
          <p:cNvSpPr txBox="1">
            <a:spLocks noChangeArrowheads="1"/>
          </p:cNvSpPr>
          <p:nvPr/>
        </p:nvSpPr>
        <p:spPr bwMode="auto">
          <a:xfrm>
            <a:off x="2381250" y="5765800"/>
            <a:ext cx="574675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rgbClr val="0033CC"/>
                </a:solidFill>
                <a:latin typeface="Arial Unicode MS" pitchFamily="34" charset="-128"/>
              </a:rPr>
              <a:t>Master</a:t>
            </a:r>
          </a:p>
        </p:txBody>
      </p:sp>
      <p:sp>
        <p:nvSpPr>
          <p:cNvPr id="23667" name="Text Box 105"/>
          <p:cNvSpPr txBox="1">
            <a:spLocks noChangeArrowheads="1"/>
          </p:cNvSpPr>
          <p:nvPr/>
        </p:nvSpPr>
        <p:spPr bwMode="auto">
          <a:xfrm>
            <a:off x="3309938" y="5765800"/>
            <a:ext cx="503237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rgbClr val="006600"/>
                </a:solidFill>
                <a:latin typeface="Arial Unicode MS" pitchFamily="34" charset="-128"/>
              </a:rPr>
              <a:t>Slave</a:t>
            </a:r>
          </a:p>
        </p:txBody>
      </p:sp>
      <p:sp>
        <p:nvSpPr>
          <p:cNvPr id="23668" name="Text Box 106"/>
          <p:cNvSpPr txBox="1">
            <a:spLocks noChangeArrowheads="1"/>
          </p:cNvSpPr>
          <p:nvPr/>
        </p:nvSpPr>
        <p:spPr bwMode="auto">
          <a:xfrm>
            <a:off x="5005388" y="5765800"/>
            <a:ext cx="574675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rgbClr val="0033CC"/>
                </a:solidFill>
                <a:latin typeface="Arial Unicode MS" pitchFamily="34" charset="-128"/>
              </a:rPr>
              <a:t>Master</a:t>
            </a:r>
          </a:p>
        </p:txBody>
      </p:sp>
      <p:sp>
        <p:nvSpPr>
          <p:cNvPr id="23669" name="Text Box 107"/>
          <p:cNvSpPr txBox="1">
            <a:spLocks noChangeArrowheads="1"/>
          </p:cNvSpPr>
          <p:nvPr/>
        </p:nvSpPr>
        <p:spPr bwMode="auto">
          <a:xfrm>
            <a:off x="6084888" y="5765800"/>
            <a:ext cx="503237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rgbClr val="006600"/>
                </a:solidFill>
                <a:latin typeface="Arial Unicode MS" pitchFamily="34" charset="-128"/>
              </a:rPr>
              <a:t>Slave</a:t>
            </a:r>
          </a:p>
        </p:txBody>
      </p:sp>
      <p:pic>
        <p:nvPicPr>
          <p:cNvPr id="23670" name="Picture 108" descr="EN-TH00(new)"/>
          <p:cNvPicPr>
            <a:picLocks noChangeAspect="1" noChangeArrowheads="1"/>
          </p:cNvPicPr>
          <p:nvPr/>
        </p:nvPicPr>
        <p:blipFill>
          <a:blip r:embed="rId11">
            <a:lum bright="-10000" contrast="20000"/>
          </a:blip>
          <a:srcRect/>
          <a:stretch>
            <a:fillRect/>
          </a:stretch>
        </p:blipFill>
        <p:spPr bwMode="auto">
          <a:xfrm>
            <a:off x="6516688" y="5592763"/>
            <a:ext cx="523875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71" name="Picture 109" descr="MWR-WS00_2"/>
          <p:cNvPicPr>
            <a:picLocks noChangeAspect="1" noChangeArrowheads="1"/>
          </p:cNvPicPr>
          <p:nvPr/>
        </p:nvPicPr>
        <p:blipFill>
          <a:blip r:embed="rId9">
            <a:lum bright="-10000" contrast="20000"/>
          </a:blip>
          <a:srcRect/>
          <a:stretch>
            <a:fillRect/>
          </a:stretch>
        </p:blipFill>
        <p:spPr bwMode="auto">
          <a:xfrm>
            <a:off x="3736975" y="5627688"/>
            <a:ext cx="47466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72" name="AutoShape 110"/>
          <p:cNvSpPr>
            <a:spLocks noChangeAspect="1" noChangeArrowheads="1"/>
          </p:cNvSpPr>
          <p:nvPr/>
        </p:nvSpPr>
        <p:spPr bwMode="auto">
          <a:xfrm>
            <a:off x="3132138" y="5122863"/>
            <a:ext cx="720725" cy="720725"/>
          </a:xfrm>
          <a:custGeom>
            <a:avLst/>
            <a:gdLst>
              <a:gd name="T0" fmla="*/ 360363 w 21600"/>
              <a:gd name="T1" fmla="*/ 0 h 21600"/>
              <a:gd name="T2" fmla="*/ 105539 w 21600"/>
              <a:gd name="T3" fmla="*/ 105539 h 21600"/>
              <a:gd name="T4" fmla="*/ 0 w 21600"/>
              <a:gd name="T5" fmla="*/ 360363 h 21600"/>
              <a:gd name="T6" fmla="*/ 105539 w 21600"/>
              <a:gd name="T7" fmla="*/ 615186 h 21600"/>
              <a:gd name="T8" fmla="*/ 360363 w 21600"/>
              <a:gd name="T9" fmla="*/ 720725 h 21600"/>
              <a:gd name="T10" fmla="*/ 615186 w 21600"/>
              <a:gd name="T11" fmla="*/ 615186 h 21600"/>
              <a:gd name="T12" fmla="*/ 720725 w 21600"/>
              <a:gd name="T13" fmla="*/ 360363 h 21600"/>
              <a:gd name="T14" fmla="*/ 615186 w 21600"/>
              <a:gd name="T15" fmla="*/ 10553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79999"/>
            </a:srgbClr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3673" name="AutoShape 111"/>
          <p:cNvSpPr>
            <a:spLocks noChangeAspect="1" noChangeArrowheads="1"/>
          </p:cNvSpPr>
          <p:nvPr/>
        </p:nvSpPr>
        <p:spPr bwMode="auto">
          <a:xfrm>
            <a:off x="5508625" y="5122863"/>
            <a:ext cx="720725" cy="720725"/>
          </a:xfrm>
          <a:custGeom>
            <a:avLst/>
            <a:gdLst>
              <a:gd name="T0" fmla="*/ 360363 w 21600"/>
              <a:gd name="T1" fmla="*/ 0 h 21600"/>
              <a:gd name="T2" fmla="*/ 105539 w 21600"/>
              <a:gd name="T3" fmla="*/ 105539 h 21600"/>
              <a:gd name="T4" fmla="*/ 0 w 21600"/>
              <a:gd name="T5" fmla="*/ 360363 h 21600"/>
              <a:gd name="T6" fmla="*/ 105539 w 21600"/>
              <a:gd name="T7" fmla="*/ 615186 h 21600"/>
              <a:gd name="T8" fmla="*/ 360363 w 21600"/>
              <a:gd name="T9" fmla="*/ 720725 h 21600"/>
              <a:gd name="T10" fmla="*/ 615186 w 21600"/>
              <a:gd name="T11" fmla="*/ 615186 h 21600"/>
              <a:gd name="T12" fmla="*/ 720725 w 21600"/>
              <a:gd name="T13" fmla="*/ 360363 h 21600"/>
              <a:gd name="T14" fmla="*/ 615186 w 21600"/>
              <a:gd name="T15" fmla="*/ 10553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79999"/>
            </a:srgbClr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3674" name="Text Box 38"/>
          <p:cNvSpPr txBox="1">
            <a:spLocks noChangeArrowheads="1"/>
          </p:cNvSpPr>
          <p:nvPr/>
        </p:nvSpPr>
        <p:spPr bwMode="auto">
          <a:xfrm>
            <a:off x="884238" y="5405438"/>
            <a:ext cx="1287462" cy="2746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Наружный блок</a:t>
            </a:r>
            <a:endParaRPr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WR-WS00_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</a:blip>
          <a:srcRect/>
          <a:stretch>
            <a:fillRect/>
          </a:stretch>
        </p:blipFill>
        <p:spPr bwMode="auto">
          <a:xfrm>
            <a:off x="539750" y="4724400"/>
            <a:ext cx="1360488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DSC024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3513" y="2895600"/>
            <a:ext cx="1727200" cy="1296988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pic>
        <p:nvPicPr>
          <p:cNvPr id="24580" name="Picture 4" descr="4way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527175"/>
            <a:ext cx="16859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0200" y="1527175"/>
            <a:ext cx="3355975" cy="17065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29382" name="Line 6"/>
          <p:cNvSpPr>
            <a:spLocks noChangeShapeType="1"/>
          </p:cNvSpPr>
          <p:nvPr/>
        </p:nvSpPr>
        <p:spPr bwMode="auto">
          <a:xfrm flipH="1">
            <a:off x="1217613" y="2824163"/>
            <a:ext cx="0" cy="1871662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 rot="-5400000">
            <a:off x="367507" y="3601244"/>
            <a:ext cx="14398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 anchor="ctr" anchorCtr="1"/>
          <a:lstStyle/>
          <a:p>
            <a:pPr marL="539750" lvl="1" indent="-360363" algn="l"/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Кабель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4584" name="Text Box 9"/>
          <p:cNvSpPr txBox="1">
            <a:spLocks noChangeArrowheads="1"/>
          </p:cNvSpPr>
          <p:nvPr/>
        </p:nvSpPr>
        <p:spPr bwMode="auto">
          <a:xfrm>
            <a:off x="1792288" y="1870075"/>
            <a:ext cx="1652587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marL="539750" lvl="1" indent="-360363" algn="l"/>
            <a:r>
              <a:rPr lang="ru-RU" altLang="ko-KR" sz="2000" b="1">
                <a:solidFill>
                  <a:schemeClr val="tx2"/>
                </a:solidFill>
                <a:latin typeface="Arial Unicode MS" pitchFamily="34" charset="-128"/>
              </a:rPr>
              <a:t>Внутренний</a:t>
            </a:r>
          </a:p>
          <a:p>
            <a:pPr marL="539750" lvl="1" indent="-360363" algn="l"/>
            <a:r>
              <a:rPr lang="ru-RU" altLang="ko-KR" sz="2000" b="1">
                <a:solidFill>
                  <a:schemeClr val="tx2"/>
                </a:solidFill>
                <a:latin typeface="Arial Unicode MS" pitchFamily="34" charset="-128"/>
              </a:rPr>
              <a:t> блок</a:t>
            </a:r>
            <a:endParaRPr lang="en-US" altLang="ko-KR" sz="20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4585" name="Rectangle 10"/>
          <p:cNvSpPr>
            <a:spLocks noChangeArrowheads="1"/>
          </p:cNvSpPr>
          <p:nvPr/>
        </p:nvSpPr>
        <p:spPr bwMode="auto">
          <a:xfrm>
            <a:off x="2297113" y="3111500"/>
            <a:ext cx="576262" cy="431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4586" name="AutoShape 11"/>
          <p:cNvSpPr>
            <a:spLocks noChangeArrowheads="1"/>
          </p:cNvSpPr>
          <p:nvPr/>
        </p:nvSpPr>
        <p:spPr bwMode="auto">
          <a:xfrm>
            <a:off x="1865313" y="3903663"/>
            <a:ext cx="1295400" cy="287337"/>
          </a:xfrm>
          <a:prstGeom prst="bevel">
            <a:avLst>
              <a:gd name="adj" fmla="val 12500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altLang="ko-KR" sz="1600" b="1">
                <a:solidFill>
                  <a:schemeClr val="bg1"/>
                </a:solidFill>
                <a:latin typeface="Arial Unicode MS" pitchFamily="34" charset="-128"/>
              </a:rPr>
              <a:t>Клеммы</a:t>
            </a:r>
            <a:endParaRPr lang="en-US" altLang="ko-KR" sz="1600" b="1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24587" name="Freeform 12" descr="DSC02454"/>
          <p:cNvSpPr>
            <a:spLocks/>
          </p:cNvSpPr>
          <p:nvPr/>
        </p:nvSpPr>
        <p:spPr bwMode="auto">
          <a:xfrm>
            <a:off x="820738" y="2159000"/>
            <a:ext cx="895350" cy="558800"/>
          </a:xfrm>
          <a:custGeom>
            <a:avLst/>
            <a:gdLst>
              <a:gd name="T0" fmla="*/ 0 w 564"/>
              <a:gd name="T1" fmla="*/ 160 h 352"/>
              <a:gd name="T2" fmla="*/ 352 w 564"/>
              <a:gd name="T3" fmla="*/ 0 h 352"/>
              <a:gd name="T4" fmla="*/ 564 w 564"/>
              <a:gd name="T5" fmla="*/ 208 h 352"/>
              <a:gd name="T6" fmla="*/ 240 w 564"/>
              <a:gd name="T7" fmla="*/ 352 h 352"/>
              <a:gd name="T8" fmla="*/ 0 w 564"/>
              <a:gd name="T9" fmla="*/ 160 h 3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4"/>
              <a:gd name="T16" fmla="*/ 0 h 352"/>
              <a:gd name="T17" fmla="*/ 564 w 564"/>
              <a:gd name="T18" fmla="*/ 352 h 3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4" h="352">
                <a:moveTo>
                  <a:pt x="0" y="160"/>
                </a:moveTo>
                <a:lnTo>
                  <a:pt x="352" y="0"/>
                </a:lnTo>
                <a:lnTo>
                  <a:pt x="564" y="208"/>
                </a:lnTo>
                <a:lnTo>
                  <a:pt x="240" y="352"/>
                </a:lnTo>
                <a:lnTo>
                  <a:pt x="0" y="160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4588" name="Freeform 13"/>
          <p:cNvSpPr>
            <a:spLocks/>
          </p:cNvSpPr>
          <p:nvPr/>
        </p:nvSpPr>
        <p:spPr bwMode="auto">
          <a:xfrm>
            <a:off x="1217613" y="2530475"/>
            <a:ext cx="1943100" cy="365125"/>
          </a:xfrm>
          <a:custGeom>
            <a:avLst/>
            <a:gdLst>
              <a:gd name="T0" fmla="*/ 0 w 1224"/>
              <a:gd name="T1" fmla="*/ 139 h 230"/>
              <a:gd name="T2" fmla="*/ 324 w 1224"/>
              <a:gd name="T3" fmla="*/ 0 h 230"/>
              <a:gd name="T4" fmla="*/ 1224 w 1224"/>
              <a:gd name="T5" fmla="*/ 230 h 230"/>
              <a:gd name="T6" fmla="*/ 136 w 1224"/>
              <a:gd name="T7" fmla="*/ 230 h 230"/>
              <a:gd name="T8" fmla="*/ 0 w 1224"/>
              <a:gd name="T9" fmla="*/ 139 h 2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24"/>
              <a:gd name="T16" fmla="*/ 0 h 230"/>
              <a:gd name="T17" fmla="*/ 1224 w 1224"/>
              <a:gd name="T18" fmla="*/ 230 h 2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24" h="230">
                <a:moveTo>
                  <a:pt x="0" y="139"/>
                </a:moveTo>
                <a:lnTo>
                  <a:pt x="324" y="0"/>
                </a:lnTo>
                <a:lnTo>
                  <a:pt x="1224" y="230"/>
                </a:lnTo>
                <a:lnTo>
                  <a:pt x="136" y="230"/>
                </a:lnTo>
                <a:lnTo>
                  <a:pt x="0" y="139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969696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4589" name="Freeform 14"/>
          <p:cNvSpPr>
            <a:spLocks/>
          </p:cNvSpPr>
          <p:nvPr/>
        </p:nvSpPr>
        <p:spPr bwMode="auto">
          <a:xfrm>
            <a:off x="1217613" y="2751138"/>
            <a:ext cx="215900" cy="1439862"/>
          </a:xfrm>
          <a:custGeom>
            <a:avLst/>
            <a:gdLst>
              <a:gd name="T0" fmla="*/ 0 w 136"/>
              <a:gd name="T1" fmla="*/ 0 h 907"/>
              <a:gd name="T2" fmla="*/ 136 w 136"/>
              <a:gd name="T3" fmla="*/ 91 h 907"/>
              <a:gd name="T4" fmla="*/ 136 w 136"/>
              <a:gd name="T5" fmla="*/ 907 h 907"/>
              <a:gd name="T6" fmla="*/ 0 w 136"/>
              <a:gd name="T7" fmla="*/ 0 h 907"/>
              <a:gd name="T8" fmla="*/ 0 60000 65536"/>
              <a:gd name="T9" fmla="*/ 0 60000 65536"/>
              <a:gd name="T10" fmla="*/ 0 60000 65536"/>
              <a:gd name="T11" fmla="*/ 0 60000 65536"/>
              <a:gd name="T12" fmla="*/ 0 w 136"/>
              <a:gd name="T13" fmla="*/ 0 h 907"/>
              <a:gd name="T14" fmla="*/ 136 w 136"/>
              <a:gd name="T15" fmla="*/ 907 h 90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6" h="907">
                <a:moveTo>
                  <a:pt x="0" y="0"/>
                </a:moveTo>
                <a:lnTo>
                  <a:pt x="136" y="91"/>
                </a:lnTo>
                <a:lnTo>
                  <a:pt x="136" y="907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96969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4590" name="AutoShape 15"/>
          <p:cNvSpPr>
            <a:spLocks noChangeArrowheads="1"/>
          </p:cNvSpPr>
          <p:nvPr/>
        </p:nvSpPr>
        <p:spPr bwMode="auto">
          <a:xfrm>
            <a:off x="6846888" y="3644900"/>
            <a:ext cx="2195512" cy="1831975"/>
          </a:xfrm>
          <a:prstGeom prst="roundRect">
            <a:avLst>
              <a:gd name="adj" fmla="val 26722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Питание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:</a:t>
            </a:r>
          </a:p>
          <a:p>
            <a:pPr algn="l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-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Желтый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(V1)</a:t>
            </a:r>
          </a:p>
          <a:p>
            <a:pPr algn="l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-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Оранжевый 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(V2)</a:t>
            </a:r>
          </a:p>
          <a:p>
            <a:pPr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Управление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:</a:t>
            </a:r>
          </a:p>
          <a:p>
            <a:pPr algn="l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-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Красный 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(F3)</a:t>
            </a:r>
          </a:p>
          <a:p>
            <a:pPr algn="l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-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Синий 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(F4) </a:t>
            </a:r>
            <a:endParaRPr lang="en-US" altLang="ko-KR" sz="1600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24591" name="Picture 16" descr="신유선 Rear view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71988" y="3500438"/>
            <a:ext cx="2386012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2" name="Text Box 17"/>
          <p:cNvSpPr txBox="1">
            <a:spLocks noChangeArrowheads="1"/>
          </p:cNvSpPr>
          <p:nvPr/>
        </p:nvSpPr>
        <p:spPr bwMode="auto">
          <a:xfrm>
            <a:off x="3606800" y="6021388"/>
            <a:ext cx="1270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marL="539750" lvl="1" indent="-360363"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Длина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: 3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м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4593" name="Line 18"/>
          <p:cNvSpPr>
            <a:spLocks noChangeShapeType="1"/>
          </p:cNvSpPr>
          <p:nvPr/>
        </p:nvSpPr>
        <p:spPr bwMode="auto">
          <a:xfrm flipH="1">
            <a:off x="4903788" y="6021388"/>
            <a:ext cx="360362" cy="1444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94" name="Oval 19"/>
          <p:cNvSpPr>
            <a:spLocks noChangeArrowheads="1"/>
          </p:cNvSpPr>
          <p:nvPr/>
        </p:nvSpPr>
        <p:spPr bwMode="auto">
          <a:xfrm>
            <a:off x="5721350" y="2432050"/>
            <a:ext cx="203200" cy="500063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4595" name="Oval 20"/>
          <p:cNvSpPr>
            <a:spLocks noChangeArrowheads="1"/>
          </p:cNvSpPr>
          <p:nvPr/>
        </p:nvSpPr>
        <p:spPr bwMode="auto">
          <a:xfrm>
            <a:off x="6151563" y="2441575"/>
            <a:ext cx="203200" cy="500063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4596" name="Oval 21"/>
          <p:cNvSpPr>
            <a:spLocks noChangeArrowheads="1"/>
          </p:cNvSpPr>
          <p:nvPr/>
        </p:nvSpPr>
        <p:spPr bwMode="auto">
          <a:xfrm>
            <a:off x="6511925" y="2441575"/>
            <a:ext cx="203200" cy="500063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4597" name="Oval 22"/>
          <p:cNvSpPr>
            <a:spLocks noChangeArrowheads="1"/>
          </p:cNvSpPr>
          <p:nvPr/>
        </p:nvSpPr>
        <p:spPr bwMode="auto">
          <a:xfrm>
            <a:off x="6872288" y="2441575"/>
            <a:ext cx="203200" cy="500063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4598" name="Line 23"/>
          <p:cNvSpPr>
            <a:spLocks noChangeShapeType="1"/>
          </p:cNvSpPr>
          <p:nvPr/>
        </p:nvSpPr>
        <p:spPr bwMode="auto">
          <a:xfrm flipH="1" flipV="1">
            <a:off x="5848350" y="2722563"/>
            <a:ext cx="917575" cy="123348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99" name="Line 24"/>
          <p:cNvSpPr>
            <a:spLocks noChangeShapeType="1"/>
          </p:cNvSpPr>
          <p:nvPr/>
        </p:nvSpPr>
        <p:spPr bwMode="auto">
          <a:xfrm flipH="1" flipV="1">
            <a:off x="6257925" y="2713038"/>
            <a:ext cx="512763" cy="123825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600" name="Line 25"/>
          <p:cNvSpPr>
            <a:spLocks noChangeShapeType="1"/>
          </p:cNvSpPr>
          <p:nvPr/>
        </p:nvSpPr>
        <p:spPr bwMode="auto">
          <a:xfrm flipH="1" flipV="1">
            <a:off x="6616700" y="2732088"/>
            <a:ext cx="165100" cy="12255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601" name="Line 26"/>
          <p:cNvSpPr>
            <a:spLocks noChangeShapeType="1"/>
          </p:cNvSpPr>
          <p:nvPr/>
        </p:nvSpPr>
        <p:spPr bwMode="auto">
          <a:xfrm flipV="1">
            <a:off x="6791325" y="2732088"/>
            <a:ext cx="176213" cy="12255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602" name="Freeform 27"/>
          <p:cNvSpPr>
            <a:spLocks/>
          </p:cNvSpPr>
          <p:nvPr/>
        </p:nvSpPr>
        <p:spPr bwMode="auto">
          <a:xfrm>
            <a:off x="2843213" y="1557338"/>
            <a:ext cx="1296987" cy="2016125"/>
          </a:xfrm>
          <a:custGeom>
            <a:avLst/>
            <a:gdLst>
              <a:gd name="T0" fmla="*/ 0 w 817"/>
              <a:gd name="T1" fmla="*/ 998 h 1270"/>
              <a:gd name="T2" fmla="*/ 817 w 817"/>
              <a:gd name="T3" fmla="*/ 0 h 1270"/>
              <a:gd name="T4" fmla="*/ 817 w 817"/>
              <a:gd name="T5" fmla="*/ 1043 h 1270"/>
              <a:gd name="T6" fmla="*/ 0 w 817"/>
              <a:gd name="T7" fmla="*/ 1270 h 1270"/>
              <a:gd name="T8" fmla="*/ 0 w 817"/>
              <a:gd name="T9" fmla="*/ 998 h 12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7"/>
              <a:gd name="T16" fmla="*/ 0 h 1270"/>
              <a:gd name="T17" fmla="*/ 817 w 817"/>
              <a:gd name="T18" fmla="*/ 1270 h 12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7" h="1270">
                <a:moveTo>
                  <a:pt x="0" y="998"/>
                </a:moveTo>
                <a:lnTo>
                  <a:pt x="817" y="0"/>
                </a:lnTo>
                <a:lnTo>
                  <a:pt x="817" y="1043"/>
                </a:lnTo>
                <a:lnTo>
                  <a:pt x="0" y="1270"/>
                </a:lnTo>
                <a:lnTo>
                  <a:pt x="0" y="998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96969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24603" name="Picture 28" descr="신유선 Bot PCB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79613" y="4749800"/>
            <a:ext cx="1512887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04" name="Text Box 32"/>
          <p:cNvSpPr txBox="1">
            <a:spLocks noChangeArrowheads="1"/>
          </p:cNvSpPr>
          <p:nvPr/>
        </p:nvSpPr>
        <p:spPr bwMode="auto">
          <a:xfrm>
            <a:off x="636588" y="993775"/>
            <a:ext cx="58801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Подключение</a:t>
            </a:r>
            <a:r>
              <a:rPr lang="en-US" altLang="ko-KR" sz="1800" b="1">
                <a:solidFill>
                  <a:schemeClr val="tx2"/>
                </a:solidFill>
                <a:latin typeface="Arial Unicode MS" pitchFamily="34" charset="-128"/>
              </a:rPr>
              <a:t> : MWR-WS00</a:t>
            </a:r>
          </a:p>
        </p:txBody>
      </p:sp>
      <p:sp>
        <p:nvSpPr>
          <p:cNvPr id="24605" name="Rectangle 33"/>
          <p:cNvSpPr>
            <a:spLocks noChangeArrowheads="1"/>
          </p:cNvSpPr>
          <p:nvPr/>
        </p:nvSpPr>
        <p:spPr bwMode="auto">
          <a:xfrm>
            <a:off x="438150" y="1081088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54092" name="Text Box 108"/>
          <p:cNvSpPr txBox="1">
            <a:spLocks noChangeArrowheads="1"/>
          </p:cNvSpPr>
          <p:nvPr/>
        </p:nvSpPr>
        <p:spPr bwMode="auto">
          <a:xfrm>
            <a:off x="152400" y="73025"/>
            <a:ext cx="72913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Подключение пульта управления</a:t>
            </a:r>
            <a:endParaRPr lang="en-US" altLang="ko-KR" sz="36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5963" y="4724400"/>
            <a:ext cx="3141662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MWR-TH01 PCB 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5050" y="4724400"/>
            <a:ext cx="140335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DSC024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3513" y="2895600"/>
            <a:ext cx="1727200" cy="1296988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pic>
        <p:nvPicPr>
          <p:cNvPr id="25605" name="Picture 5" descr="4way_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1527175"/>
            <a:ext cx="16859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33825" y="1527175"/>
            <a:ext cx="4465638" cy="2271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33479" name="Line 7"/>
          <p:cNvSpPr>
            <a:spLocks noChangeShapeType="1"/>
          </p:cNvSpPr>
          <p:nvPr/>
        </p:nvSpPr>
        <p:spPr bwMode="auto">
          <a:xfrm flipH="1">
            <a:off x="1217613" y="2824163"/>
            <a:ext cx="0" cy="1871662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 rot="-5400000">
            <a:off x="367507" y="3601244"/>
            <a:ext cx="14398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 anchor="ctr" anchorCtr="1"/>
          <a:lstStyle/>
          <a:p>
            <a:pPr marL="539750" lvl="1" indent="-360363" algn="l"/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Кабель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 flipH="1">
            <a:off x="6175375" y="3074988"/>
            <a:ext cx="25400" cy="636587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 flipH="1">
            <a:off x="5105400" y="4914900"/>
            <a:ext cx="542925" cy="788988"/>
          </a:xfrm>
          <a:prstGeom prst="line">
            <a:avLst/>
          </a:prstGeom>
          <a:noFill/>
          <a:ln w="5715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 flipH="1">
            <a:off x="6262688" y="3111500"/>
            <a:ext cx="446087" cy="644525"/>
          </a:xfrm>
          <a:prstGeom prst="line">
            <a:avLst/>
          </a:prstGeom>
          <a:noFill/>
          <a:ln w="5715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H="1">
            <a:off x="5734050" y="4908550"/>
            <a:ext cx="11113" cy="752475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flipH="1">
            <a:off x="7212013" y="3111500"/>
            <a:ext cx="12700" cy="546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 flipH="1">
            <a:off x="7281863" y="3111500"/>
            <a:ext cx="415925" cy="668338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 flipH="1">
            <a:off x="6424613" y="4919663"/>
            <a:ext cx="381000" cy="74136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4745038" y="6146800"/>
            <a:ext cx="5635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marL="539750" lvl="1" indent="-360363" algn="l"/>
            <a:r>
              <a:rPr lang="en-US" altLang="ko-KR" sz="2000" b="1">
                <a:solidFill>
                  <a:schemeClr val="tx2"/>
                </a:solidFill>
                <a:latin typeface="Arial Unicode MS" pitchFamily="34" charset="-128"/>
              </a:rPr>
              <a:t>V2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5364163" y="6146800"/>
            <a:ext cx="5635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marL="539750" lvl="1" indent="-360363" algn="l"/>
            <a:r>
              <a:rPr lang="en-US" altLang="ko-KR" sz="2000" b="1">
                <a:solidFill>
                  <a:schemeClr val="tx2"/>
                </a:solidFill>
                <a:latin typeface="Arial Unicode MS" pitchFamily="34" charset="-128"/>
              </a:rPr>
              <a:t>V1</a:t>
            </a: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6084888" y="6146800"/>
            <a:ext cx="5492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marL="539750" lvl="1" indent="-360363" algn="l"/>
            <a:r>
              <a:rPr lang="en-US" altLang="ko-KR" sz="2000" b="1">
                <a:solidFill>
                  <a:schemeClr val="tx2"/>
                </a:solidFill>
                <a:latin typeface="Arial Unicode MS" pitchFamily="34" charset="-128"/>
              </a:rPr>
              <a:t>F4</a:t>
            </a:r>
          </a:p>
        </p:txBody>
      </p: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6719888" y="6146800"/>
            <a:ext cx="5492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marL="539750" lvl="1" indent="-360363" algn="l"/>
            <a:r>
              <a:rPr lang="en-US" altLang="ko-KR" sz="2000" b="1">
                <a:solidFill>
                  <a:schemeClr val="tx2"/>
                </a:solidFill>
                <a:latin typeface="Arial Unicode MS" pitchFamily="34" charset="-128"/>
              </a:rPr>
              <a:t>F3</a:t>
            </a: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2627313" y="6005513"/>
            <a:ext cx="792162" cy="27463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5622" name="Rectangle 23"/>
          <p:cNvSpPr>
            <a:spLocks noChangeArrowheads="1"/>
          </p:cNvSpPr>
          <p:nvPr/>
        </p:nvSpPr>
        <p:spPr bwMode="auto">
          <a:xfrm>
            <a:off x="2297113" y="3111500"/>
            <a:ext cx="576262" cy="431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5623" name="Text Box 24"/>
          <p:cNvSpPr txBox="1">
            <a:spLocks noChangeArrowheads="1"/>
          </p:cNvSpPr>
          <p:nvPr/>
        </p:nvSpPr>
        <p:spPr bwMode="auto">
          <a:xfrm>
            <a:off x="4364038" y="4005263"/>
            <a:ext cx="1060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marL="539750" lvl="1" indent="-360363"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Питание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  <a:p>
            <a:pPr marL="539750" lvl="1" indent="-360363" algn="l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12VDC</a:t>
            </a:r>
          </a:p>
        </p:txBody>
      </p:sp>
      <p:sp>
        <p:nvSpPr>
          <p:cNvPr id="25624" name="Text Box 25"/>
          <p:cNvSpPr txBox="1">
            <a:spLocks noChangeArrowheads="1"/>
          </p:cNvSpPr>
          <p:nvPr/>
        </p:nvSpPr>
        <p:spPr bwMode="auto">
          <a:xfrm>
            <a:off x="7497763" y="4149725"/>
            <a:ext cx="139223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marL="539750" lvl="1" indent="-360363" algn="r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Управление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  <a:p>
            <a:pPr marL="539750" lvl="1" indent="-360363" algn="r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COM2</a:t>
            </a:r>
            <a:endParaRPr lang="en-US" altLang="ko-KR" sz="1600" b="1">
              <a:solidFill>
                <a:srgbClr val="FF0000"/>
              </a:solidFill>
              <a:latin typeface="Arial Unicode MS" pitchFamily="34" charset="-128"/>
            </a:endParaRPr>
          </a:p>
        </p:txBody>
      </p:sp>
      <p:sp>
        <p:nvSpPr>
          <p:cNvPr id="25625" name="AutoShape 26"/>
          <p:cNvSpPr>
            <a:spLocks noChangeArrowheads="1"/>
          </p:cNvSpPr>
          <p:nvPr/>
        </p:nvSpPr>
        <p:spPr bwMode="auto">
          <a:xfrm>
            <a:off x="1865313" y="3903663"/>
            <a:ext cx="1295400" cy="287337"/>
          </a:xfrm>
          <a:prstGeom prst="bevel">
            <a:avLst>
              <a:gd name="adj" fmla="val 12500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altLang="ko-KR" sz="1600" b="1">
                <a:solidFill>
                  <a:schemeClr val="bg1"/>
                </a:solidFill>
                <a:latin typeface="Arial Unicode MS" pitchFamily="34" charset="-128"/>
              </a:rPr>
              <a:t>Клеммы</a:t>
            </a:r>
            <a:endParaRPr lang="en-US" altLang="ko-KR" sz="1600" b="1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25626" name="Freeform 27"/>
          <p:cNvSpPr>
            <a:spLocks/>
          </p:cNvSpPr>
          <p:nvPr/>
        </p:nvSpPr>
        <p:spPr bwMode="auto">
          <a:xfrm>
            <a:off x="2873375" y="1527175"/>
            <a:ext cx="1079500" cy="2276475"/>
          </a:xfrm>
          <a:custGeom>
            <a:avLst/>
            <a:gdLst>
              <a:gd name="T0" fmla="*/ 0 w 680"/>
              <a:gd name="T1" fmla="*/ 998 h 1406"/>
              <a:gd name="T2" fmla="*/ 680 w 680"/>
              <a:gd name="T3" fmla="*/ 0 h 1406"/>
              <a:gd name="T4" fmla="*/ 680 w 680"/>
              <a:gd name="T5" fmla="*/ 1406 h 1406"/>
              <a:gd name="T6" fmla="*/ 0 w 680"/>
              <a:gd name="T7" fmla="*/ 1270 h 1406"/>
              <a:gd name="T8" fmla="*/ 0 w 680"/>
              <a:gd name="T9" fmla="*/ 998 h 14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0"/>
              <a:gd name="T16" fmla="*/ 0 h 1406"/>
              <a:gd name="T17" fmla="*/ 680 w 680"/>
              <a:gd name="T18" fmla="*/ 1406 h 14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0" h="1406">
                <a:moveTo>
                  <a:pt x="0" y="998"/>
                </a:moveTo>
                <a:lnTo>
                  <a:pt x="680" y="0"/>
                </a:lnTo>
                <a:lnTo>
                  <a:pt x="680" y="1406"/>
                </a:lnTo>
                <a:lnTo>
                  <a:pt x="0" y="1270"/>
                </a:lnTo>
                <a:lnTo>
                  <a:pt x="0" y="998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96969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5627" name="Freeform 28" descr="DSC02454"/>
          <p:cNvSpPr>
            <a:spLocks/>
          </p:cNvSpPr>
          <p:nvPr/>
        </p:nvSpPr>
        <p:spPr bwMode="auto">
          <a:xfrm>
            <a:off x="820738" y="2159000"/>
            <a:ext cx="895350" cy="558800"/>
          </a:xfrm>
          <a:custGeom>
            <a:avLst/>
            <a:gdLst>
              <a:gd name="T0" fmla="*/ 0 w 564"/>
              <a:gd name="T1" fmla="*/ 160 h 352"/>
              <a:gd name="T2" fmla="*/ 352 w 564"/>
              <a:gd name="T3" fmla="*/ 0 h 352"/>
              <a:gd name="T4" fmla="*/ 564 w 564"/>
              <a:gd name="T5" fmla="*/ 208 h 352"/>
              <a:gd name="T6" fmla="*/ 240 w 564"/>
              <a:gd name="T7" fmla="*/ 352 h 352"/>
              <a:gd name="T8" fmla="*/ 0 w 564"/>
              <a:gd name="T9" fmla="*/ 160 h 3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4"/>
              <a:gd name="T16" fmla="*/ 0 h 352"/>
              <a:gd name="T17" fmla="*/ 564 w 564"/>
              <a:gd name="T18" fmla="*/ 352 h 3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4" h="352">
                <a:moveTo>
                  <a:pt x="0" y="160"/>
                </a:moveTo>
                <a:lnTo>
                  <a:pt x="352" y="0"/>
                </a:lnTo>
                <a:lnTo>
                  <a:pt x="564" y="208"/>
                </a:lnTo>
                <a:lnTo>
                  <a:pt x="240" y="352"/>
                </a:lnTo>
                <a:lnTo>
                  <a:pt x="0" y="160"/>
                </a:lnTo>
                <a:close/>
              </a:path>
            </a:pathLst>
          </a:custGeom>
          <a:blipFill dpi="0" rotWithShape="0">
            <a:blip r:embed="rId7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5628" name="Freeform 29"/>
          <p:cNvSpPr>
            <a:spLocks/>
          </p:cNvSpPr>
          <p:nvPr/>
        </p:nvSpPr>
        <p:spPr bwMode="auto">
          <a:xfrm>
            <a:off x="1217613" y="2530475"/>
            <a:ext cx="1943100" cy="365125"/>
          </a:xfrm>
          <a:custGeom>
            <a:avLst/>
            <a:gdLst>
              <a:gd name="T0" fmla="*/ 0 w 1224"/>
              <a:gd name="T1" fmla="*/ 139 h 230"/>
              <a:gd name="T2" fmla="*/ 324 w 1224"/>
              <a:gd name="T3" fmla="*/ 0 h 230"/>
              <a:gd name="T4" fmla="*/ 1224 w 1224"/>
              <a:gd name="T5" fmla="*/ 230 h 230"/>
              <a:gd name="T6" fmla="*/ 136 w 1224"/>
              <a:gd name="T7" fmla="*/ 230 h 230"/>
              <a:gd name="T8" fmla="*/ 0 w 1224"/>
              <a:gd name="T9" fmla="*/ 139 h 2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24"/>
              <a:gd name="T16" fmla="*/ 0 h 230"/>
              <a:gd name="T17" fmla="*/ 1224 w 1224"/>
              <a:gd name="T18" fmla="*/ 230 h 2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24" h="230">
                <a:moveTo>
                  <a:pt x="0" y="139"/>
                </a:moveTo>
                <a:lnTo>
                  <a:pt x="324" y="0"/>
                </a:lnTo>
                <a:lnTo>
                  <a:pt x="1224" y="230"/>
                </a:lnTo>
                <a:lnTo>
                  <a:pt x="136" y="230"/>
                </a:lnTo>
                <a:lnTo>
                  <a:pt x="0" y="139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969696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5629" name="Freeform 30"/>
          <p:cNvSpPr>
            <a:spLocks/>
          </p:cNvSpPr>
          <p:nvPr/>
        </p:nvSpPr>
        <p:spPr bwMode="auto">
          <a:xfrm>
            <a:off x="1217613" y="2751138"/>
            <a:ext cx="215900" cy="1439862"/>
          </a:xfrm>
          <a:custGeom>
            <a:avLst/>
            <a:gdLst>
              <a:gd name="T0" fmla="*/ 0 w 136"/>
              <a:gd name="T1" fmla="*/ 0 h 907"/>
              <a:gd name="T2" fmla="*/ 136 w 136"/>
              <a:gd name="T3" fmla="*/ 91 h 907"/>
              <a:gd name="T4" fmla="*/ 136 w 136"/>
              <a:gd name="T5" fmla="*/ 907 h 907"/>
              <a:gd name="T6" fmla="*/ 0 w 136"/>
              <a:gd name="T7" fmla="*/ 0 h 907"/>
              <a:gd name="T8" fmla="*/ 0 60000 65536"/>
              <a:gd name="T9" fmla="*/ 0 60000 65536"/>
              <a:gd name="T10" fmla="*/ 0 60000 65536"/>
              <a:gd name="T11" fmla="*/ 0 60000 65536"/>
              <a:gd name="T12" fmla="*/ 0 w 136"/>
              <a:gd name="T13" fmla="*/ 0 h 907"/>
              <a:gd name="T14" fmla="*/ 136 w 136"/>
              <a:gd name="T15" fmla="*/ 907 h 90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6" h="907">
                <a:moveTo>
                  <a:pt x="0" y="0"/>
                </a:moveTo>
                <a:lnTo>
                  <a:pt x="136" y="91"/>
                </a:lnTo>
                <a:lnTo>
                  <a:pt x="136" y="907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96969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5630" name="Oval 33"/>
          <p:cNvSpPr>
            <a:spLocks noChangeArrowheads="1"/>
          </p:cNvSpPr>
          <p:nvPr/>
        </p:nvSpPr>
        <p:spPr bwMode="auto">
          <a:xfrm>
            <a:off x="6113463" y="2827338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5631" name="Oval 34"/>
          <p:cNvSpPr>
            <a:spLocks noChangeArrowheads="1"/>
          </p:cNvSpPr>
          <p:nvPr/>
        </p:nvSpPr>
        <p:spPr bwMode="auto">
          <a:xfrm>
            <a:off x="6616700" y="2836863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5632" name="Oval 35"/>
          <p:cNvSpPr>
            <a:spLocks noChangeArrowheads="1"/>
          </p:cNvSpPr>
          <p:nvPr/>
        </p:nvSpPr>
        <p:spPr bwMode="auto">
          <a:xfrm>
            <a:off x="7119938" y="2836863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5633" name="Oval 36"/>
          <p:cNvSpPr>
            <a:spLocks noChangeArrowheads="1"/>
          </p:cNvSpPr>
          <p:nvPr/>
        </p:nvSpPr>
        <p:spPr bwMode="auto">
          <a:xfrm>
            <a:off x="7599363" y="2836863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5634" name="Oval 37"/>
          <p:cNvSpPr>
            <a:spLocks noChangeArrowheads="1"/>
          </p:cNvSpPr>
          <p:nvPr/>
        </p:nvSpPr>
        <p:spPr bwMode="auto">
          <a:xfrm>
            <a:off x="4999038" y="5454650"/>
            <a:ext cx="203200" cy="500063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5635" name="Oval 38"/>
          <p:cNvSpPr>
            <a:spLocks noChangeArrowheads="1"/>
          </p:cNvSpPr>
          <p:nvPr/>
        </p:nvSpPr>
        <p:spPr bwMode="auto">
          <a:xfrm>
            <a:off x="5634038" y="5464175"/>
            <a:ext cx="203200" cy="500063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5636" name="Oval 39"/>
          <p:cNvSpPr>
            <a:spLocks noChangeArrowheads="1"/>
          </p:cNvSpPr>
          <p:nvPr/>
        </p:nvSpPr>
        <p:spPr bwMode="auto">
          <a:xfrm>
            <a:off x="6289675" y="5464175"/>
            <a:ext cx="203200" cy="500063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5637" name="Oval 40"/>
          <p:cNvSpPr>
            <a:spLocks noChangeArrowheads="1"/>
          </p:cNvSpPr>
          <p:nvPr/>
        </p:nvSpPr>
        <p:spPr bwMode="auto">
          <a:xfrm>
            <a:off x="6951663" y="5464175"/>
            <a:ext cx="203200" cy="500063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5638" name="Line 41"/>
          <p:cNvSpPr>
            <a:spLocks noChangeShapeType="1"/>
          </p:cNvSpPr>
          <p:nvPr/>
        </p:nvSpPr>
        <p:spPr bwMode="auto">
          <a:xfrm>
            <a:off x="6904038" y="4949825"/>
            <a:ext cx="136525" cy="6842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5639" name="Group 42"/>
          <p:cNvGrpSpPr>
            <a:grpSpLocks noChangeAspect="1"/>
          </p:cNvGrpSpPr>
          <p:nvPr/>
        </p:nvGrpSpPr>
        <p:grpSpPr bwMode="auto">
          <a:xfrm>
            <a:off x="539750" y="4724400"/>
            <a:ext cx="1412875" cy="1441450"/>
            <a:chOff x="1743" y="1207"/>
            <a:chExt cx="2180" cy="2223"/>
          </a:xfrm>
        </p:grpSpPr>
        <p:pic>
          <p:nvPicPr>
            <p:cNvPr id="25647" name="Picture 43" descr="MWT-TH01_New_Small용량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43" y="1207"/>
              <a:ext cx="2180" cy="2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48" name="Picture 44" descr="MWR-TH01 LCD만1"/>
            <p:cNvPicPr>
              <a:picLocks noChangeAspect="1" noChangeArrowheads="1"/>
            </p:cNvPicPr>
            <p:nvPr/>
          </p:nvPicPr>
          <p:blipFill>
            <a:blip r:embed="rId9">
              <a:lum bright="-10000"/>
            </a:blip>
            <a:srcRect/>
            <a:stretch>
              <a:fillRect/>
            </a:stretch>
          </p:blipFill>
          <p:spPr bwMode="auto">
            <a:xfrm>
              <a:off x="2133" y="1543"/>
              <a:ext cx="1392" cy="486"/>
            </a:xfrm>
            <a:prstGeom prst="rect">
              <a:avLst/>
            </a:prstGeom>
            <a:noFill/>
            <a:ln w="12700">
              <a:solidFill>
                <a:srgbClr val="808080"/>
              </a:solidFill>
              <a:miter lim="800000"/>
              <a:headEnd/>
              <a:tailEnd/>
            </a:ln>
          </p:spPr>
        </p:pic>
      </p:grpSp>
      <p:sp>
        <p:nvSpPr>
          <p:cNvPr id="25640" name="AutoShape 45"/>
          <p:cNvSpPr>
            <a:spLocks noChangeArrowheads="1"/>
          </p:cNvSpPr>
          <p:nvPr/>
        </p:nvSpPr>
        <p:spPr bwMode="auto">
          <a:xfrm>
            <a:off x="4067175" y="1628775"/>
            <a:ext cx="1657350" cy="287338"/>
          </a:xfrm>
          <a:prstGeom prst="bevel">
            <a:avLst>
              <a:gd name="adj" fmla="val 12500"/>
            </a:avLst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Terminal block</a:t>
            </a:r>
          </a:p>
        </p:txBody>
      </p:sp>
      <p:sp>
        <p:nvSpPr>
          <p:cNvPr id="233518" name="Rectangle 46"/>
          <p:cNvSpPr>
            <a:spLocks noChangeArrowheads="1"/>
          </p:cNvSpPr>
          <p:nvPr/>
        </p:nvSpPr>
        <p:spPr bwMode="auto">
          <a:xfrm rot="1399684">
            <a:off x="5795963" y="3644900"/>
            <a:ext cx="360362" cy="137477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chemeClr val="bg2"/>
              </a:gs>
              <a:gs pos="100000">
                <a:srgbClr val="80808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5642" name="Line 47"/>
          <p:cNvSpPr>
            <a:spLocks noChangeShapeType="1"/>
          </p:cNvSpPr>
          <p:nvPr/>
        </p:nvSpPr>
        <p:spPr bwMode="auto">
          <a:xfrm flipV="1">
            <a:off x="3419475" y="5589588"/>
            <a:ext cx="1081088" cy="4318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3520" name="Rectangle 48"/>
          <p:cNvSpPr>
            <a:spLocks noChangeArrowheads="1"/>
          </p:cNvSpPr>
          <p:nvPr/>
        </p:nvSpPr>
        <p:spPr bwMode="auto">
          <a:xfrm rot="1044846">
            <a:off x="6877050" y="3644900"/>
            <a:ext cx="360363" cy="137477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chemeClr val="bg2"/>
              </a:gs>
              <a:gs pos="100000">
                <a:srgbClr val="80808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5644" name="Text Box 49"/>
          <p:cNvSpPr txBox="1">
            <a:spLocks noChangeArrowheads="1"/>
          </p:cNvSpPr>
          <p:nvPr/>
        </p:nvSpPr>
        <p:spPr bwMode="auto">
          <a:xfrm>
            <a:off x="636588" y="993775"/>
            <a:ext cx="58801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Подключение</a:t>
            </a:r>
            <a:r>
              <a:rPr lang="en-US" altLang="ko-KR" sz="1800" b="1">
                <a:solidFill>
                  <a:schemeClr val="tx2"/>
                </a:solidFill>
                <a:latin typeface="Arial Unicode MS" pitchFamily="34" charset="-128"/>
              </a:rPr>
              <a:t> : MWR-TH01</a:t>
            </a:r>
          </a:p>
        </p:txBody>
      </p:sp>
      <p:sp>
        <p:nvSpPr>
          <p:cNvPr id="25645" name="Rectangle 51"/>
          <p:cNvSpPr>
            <a:spLocks noChangeArrowheads="1"/>
          </p:cNvSpPr>
          <p:nvPr/>
        </p:nvSpPr>
        <p:spPr bwMode="auto">
          <a:xfrm>
            <a:off x="438150" y="1096963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54092" name="Text Box 108"/>
          <p:cNvSpPr txBox="1">
            <a:spLocks noChangeArrowheads="1"/>
          </p:cNvSpPr>
          <p:nvPr/>
        </p:nvSpPr>
        <p:spPr bwMode="auto">
          <a:xfrm>
            <a:off x="152400" y="73025"/>
            <a:ext cx="72913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Подключение пульта управления</a:t>
            </a:r>
            <a:endParaRPr lang="en-US" altLang="ko-KR" sz="36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25651" name="Text Box 9"/>
          <p:cNvSpPr txBox="1">
            <a:spLocks noChangeArrowheads="1"/>
          </p:cNvSpPr>
          <p:nvPr/>
        </p:nvSpPr>
        <p:spPr bwMode="auto">
          <a:xfrm>
            <a:off x="1792288" y="1870075"/>
            <a:ext cx="1652587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marL="539750" lvl="1" indent="-360363" algn="l"/>
            <a:r>
              <a:rPr lang="ru-RU" altLang="ko-KR" sz="2000" b="1">
                <a:solidFill>
                  <a:schemeClr val="tx2"/>
                </a:solidFill>
                <a:latin typeface="Arial Unicode MS" pitchFamily="34" charset="-128"/>
              </a:rPr>
              <a:t>Внутренний</a:t>
            </a:r>
          </a:p>
          <a:p>
            <a:pPr marL="539750" lvl="1" indent="-360363" algn="l"/>
            <a:r>
              <a:rPr lang="ru-RU" altLang="ko-KR" sz="2000" b="1">
                <a:solidFill>
                  <a:schemeClr val="tx2"/>
                </a:solidFill>
                <a:latin typeface="Arial Unicode MS" pitchFamily="34" charset="-128"/>
              </a:rPr>
              <a:t> блок</a:t>
            </a:r>
            <a:endParaRPr lang="en-US" altLang="ko-KR" sz="2000" b="1">
              <a:solidFill>
                <a:schemeClr val="tx2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/>
          <p:cNvSpPr>
            <a:spLocks noChangeArrowheads="1"/>
          </p:cNvSpPr>
          <p:nvPr/>
        </p:nvSpPr>
        <p:spPr bwMode="auto">
          <a:xfrm>
            <a:off x="6781800" y="3792538"/>
            <a:ext cx="2374900" cy="101123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3300">
                  <a:alpha val="70000"/>
                </a:srgbClr>
              </a:gs>
            </a:gsLst>
            <a:path path="shape">
              <a:fillToRect l="50000" t="50000" r="50000" b="50000"/>
            </a:path>
          </a:gradFill>
          <a:ln w="1905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742950" lvl="1" indent="-285750"/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Управление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  <a:p>
            <a:pPr marL="742950" lvl="1" indent="-285750"/>
            <a:r>
              <a:rPr lang="ru-RU" altLang="ko-KR" b="1">
                <a:solidFill>
                  <a:srgbClr val="0033CC"/>
                </a:solidFill>
                <a:latin typeface="Arial Unicode MS" pitchFamily="34" charset="-128"/>
              </a:rPr>
              <a:t>Только </a:t>
            </a:r>
            <a:r>
              <a:rPr lang="en-US" altLang="ko-KR" b="1">
                <a:solidFill>
                  <a:srgbClr val="0033CC"/>
                </a:solidFill>
                <a:latin typeface="Arial Unicode MS" pitchFamily="34" charset="-128"/>
              </a:rPr>
              <a:t>F3-F4</a:t>
            </a:r>
            <a:r>
              <a:rPr lang="ko-KR" altLang="ru-RU" sz="1800">
                <a:latin typeface="Arial Unicode MS" pitchFamily="34" charset="-128"/>
              </a:rPr>
              <a:t> </a:t>
            </a:r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4868863"/>
            <a:ext cx="3384550" cy="1303337"/>
          </a:xfrm>
          <a:prstGeom prst="rect">
            <a:avLst/>
          </a:prstGeom>
          <a:noFill/>
          <a:ln w="19050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26628" name="Picture 4" descr="MWR-SH00 Bottom PCB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2009775" y="4508500"/>
            <a:ext cx="86518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DSC024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3513" y="2895600"/>
            <a:ext cx="1727200" cy="1296988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pic>
        <p:nvPicPr>
          <p:cNvPr id="26630" name="Picture 6" descr="4way_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1527175"/>
            <a:ext cx="16859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75" y="1527175"/>
            <a:ext cx="4465638" cy="2271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34504" name="Line 8"/>
          <p:cNvSpPr>
            <a:spLocks noChangeShapeType="1"/>
          </p:cNvSpPr>
          <p:nvPr/>
        </p:nvSpPr>
        <p:spPr bwMode="auto">
          <a:xfrm flipH="1">
            <a:off x="1217613" y="2824163"/>
            <a:ext cx="0" cy="1871662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 rot="-5400000">
            <a:off x="367507" y="3601244"/>
            <a:ext cx="14398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 anchor="ctr" anchorCtr="1"/>
          <a:lstStyle/>
          <a:p>
            <a:pPr marL="539750" lvl="1" indent="-360363" algn="l"/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Кабель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4745038" y="6146800"/>
            <a:ext cx="5635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marL="539750" lvl="1" indent="-360363" algn="l"/>
            <a:r>
              <a:rPr lang="en-US" altLang="ko-KR" sz="2000" b="1">
                <a:solidFill>
                  <a:schemeClr val="tx2"/>
                </a:solidFill>
                <a:latin typeface="Arial Unicode MS" pitchFamily="34" charset="-128"/>
              </a:rPr>
              <a:t>V1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5521325" y="6146800"/>
            <a:ext cx="56356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marL="539750" lvl="1" indent="-360363" algn="l"/>
            <a:r>
              <a:rPr lang="en-US" altLang="ko-KR" sz="2000" b="1">
                <a:solidFill>
                  <a:schemeClr val="tx2"/>
                </a:solidFill>
                <a:latin typeface="Arial Unicode MS" pitchFamily="34" charset="-128"/>
              </a:rPr>
              <a:t>V2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6313488" y="6146800"/>
            <a:ext cx="5492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marL="539750" lvl="1" indent="-360363" algn="l"/>
            <a:r>
              <a:rPr lang="en-US" altLang="ko-KR" sz="2000" b="1">
                <a:solidFill>
                  <a:schemeClr val="tx2"/>
                </a:solidFill>
                <a:latin typeface="Arial Unicode MS" pitchFamily="34" charset="-128"/>
              </a:rPr>
              <a:t>F4</a:t>
            </a: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7091363" y="6146800"/>
            <a:ext cx="5492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marL="539750" lvl="1" indent="-360363" algn="l"/>
            <a:r>
              <a:rPr lang="en-US" altLang="ko-KR" sz="2000" b="1">
                <a:solidFill>
                  <a:schemeClr val="tx2"/>
                </a:solidFill>
                <a:latin typeface="Arial Unicode MS" pitchFamily="34" charset="-128"/>
              </a:rPr>
              <a:t>F3</a:t>
            </a: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2119313" y="5830888"/>
            <a:ext cx="647700" cy="287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6640" name="Rectangle 17"/>
          <p:cNvSpPr>
            <a:spLocks noChangeArrowheads="1"/>
          </p:cNvSpPr>
          <p:nvPr/>
        </p:nvSpPr>
        <p:spPr bwMode="auto">
          <a:xfrm>
            <a:off x="2297113" y="3111500"/>
            <a:ext cx="576262" cy="431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6641" name="Freeform 18"/>
          <p:cNvSpPr>
            <a:spLocks/>
          </p:cNvSpPr>
          <p:nvPr/>
        </p:nvSpPr>
        <p:spPr bwMode="auto">
          <a:xfrm>
            <a:off x="2800350" y="4868863"/>
            <a:ext cx="1758950" cy="1309687"/>
          </a:xfrm>
          <a:custGeom>
            <a:avLst/>
            <a:gdLst>
              <a:gd name="T0" fmla="*/ 0 w 1180"/>
              <a:gd name="T1" fmla="*/ 590 h 816"/>
              <a:gd name="T2" fmla="*/ 1180 w 1180"/>
              <a:gd name="T3" fmla="*/ 0 h 816"/>
              <a:gd name="T4" fmla="*/ 1180 w 1180"/>
              <a:gd name="T5" fmla="*/ 816 h 816"/>
              <a:gd name="T6" fmla="*/ 0 w 1180"/>
              <a:gd name="T7" fmla="*/ 816 h 816"/>
              <a:gd name="T8" fmla="*/ 0 w 1180"/>
              <a:gd name="T9" fmla="*/ 590 h 8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80"/>
              <a:gd name="T16" fmla="*/ 0 h 816"/>
              <a:gd name="T17" fmla="*/ 1180 w 1180"/>
              <a:gd name="T18" fmla="*/ 816 h 8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80" h="816">
                <a:moveTo>
                  <a:pt x="0" y="590"/>
                </a:moveTo>
                <a:lnTo>
                  <a:pt x="1180" y="0"/>
                </a:lnTo>
                <a:lnTo>
                  <a:pt x="1180" y="816"/>
                </a:lnTo>
                <a:lnTo>
                  <a:pt x="0" y="816"/>
                </a:lnTo>
                <a:lnTo>
                  <a:pt x="0" y="59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96969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6642" name="Text Box 19"/>
          <p:cNvSpPr txBox="1">
            <a:spLocks noChangeArrowheads="1"/>
          </p:cNvSpPr>
          <p:nvPr/>
        </p:nvSpPr>
        <p:spPr bwMode="auto">
          <a:xfrm>
            <a:off x="4284663" y="4019550"/>
            <a:ext cx="1060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marL="539750" lvl="1" indent="-360363"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Питание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  <a:p>
            <a:pPr marL="539750" lvl="1" indent="-360363" algn="l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12VDC</a:t>
            </a:r>
          </a:p>
        </p:txBody>
      </p:sp>
      <p:sp>
        <p:nvSpPr>
          <p:cNvPr id="26644" name="AutoShape 21"/>
          <p:cNvSpPr>
            <a:spLocks noChangeArrowheads="1"/>
          </p:cNvSpPr>
          <p:nvPr/>
        </p:nvSpPr>
        <p:spPr bwMode="auto">
          <a:xfrm>
            <a:off x="1865313" y="3903663"/>
            <a:ext cx="1295400" cy="287337"/>
          </a:xfrm>
          <a:prstGeom prst="bevel">
            <a:avLst>
              <a:gd name="adj" fmla="val 12500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altLang="ko-KR" sz="1600" b="1">
                <a:solidFill>
                  <a:schemeClr val="bg1"/>
                </a:solidFill>
                <a:latin typeface="Arial Unicode MS" pitchFamily="34" charset="-128"/>
              </a:rPr>
              <a:t>Клеммы</a:t>
            </a:r>
            <a:endParaRPr lang="en-US" altLang="ko-KR" sz="1600" b="1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26645" name="Freeform 22"/>
          <p:cNvSpPr>
            <a:spLocks/>
          </p:cNvSpPr>
          <p:nvPr/>
        </p:nvSpPr>
        <p:spPr bwMode="auto">
          <a:xfrm>
            <a:off x="2873375" y="1527175"/>
            <a:ext cx="1079500" cy="2276475"/>
          </a:xfrm>
          <a:custGeom>
            <a:avLst/>
            <a:gdLst>
              <a:gd name="T0" fmla="*/ 0 w 680"/>
              <a:gd name="T1" fmla="*/ 998 h 1406"/>
              <a:gd name="T2" fmla="*/ 680 w 680"/>
              <a:gd name="T3" fmla="*/ 0 h 1406"/>
              <a:gd name="T4" fmla="*/ 680 w 680"/>
              <a:gd name="T5" fmla="*/ 1406 h 1406"/>
              <a:gd name="T6" fmla="*/ 0 w 680"/>
              <a:gd name="T7" fmla="*/ 1270 h 1406"/>
              <a:gd name="T8" fmla="*/ 0 w 680"/>
              <a:gd name="T9" fmla="*/ 998 h 14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0"/>
              <a:gd name="T16" fmla="*/ 0 h 1406"/>
              <a:gd name="T17" fmla="*/ 680 w 680"/>
              <a:gd name="T18" fmla="*/ 1406 h 14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0" h="1406">
                <a:moveTo>
                  <a:pt x="0" y="998"/>
                </a:moveTo>
                <a:lnTo>
                  <a:pt x="680" y="0"/>
                </a:lnTo>
                <a:lnTo>
                  <a:pt x="680" y="1406"/>
                </a:lnTo>
                <a:lnTo>
                  <a:pt x="0" y="1270"/>
                </a:lnTo>
                <a:lnTo>
                  <a:pt x="0" y="998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96969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6646" name="Freeform 23" descr="DSC02454"/>
          <p:cNvSpPr>
            <a:spLocks/>
          </p:cNvSpPr>
          <p:nvPr/>
        </p:nvSpPr>
        <p:spPr bwMode="auto">
          <a:xfrm>
            <a:off x="820738" y="2159000"/>
            <a:ext cx="895350" cy="558800"/>
          </a:xfrm>
          <a:custGeom>
            <a:avLst/>
            <a:gdLst>
              <a:gd name="T0" fmla="*/ 0 w 564"/>
              <a:gd name="T1" fmla="*/ 160 h 352"/>
              <a:gd name="T2" fmla="*/ 352 w 564"/>
              <a:gd name="T3" fmla="*/ 0 h 352"/>
              <a:gd name="T4" fmla="*/ 564 w 564"/>
              <a:gd name="T5" fmla="*/ 208 h 352"/>
              <a:gd name="T6" fmla="*/ 240 w 564"/>
              <a:gd name="T7" fmla="*/ 352 h 352"/>
              <a:gd name="T8" fmla="*/ 0 w 564"/>
              <a:gd name="T9" fmla="*/ 160 h 3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4"/>
              <a:gd name="T16" fmla="*/ 0 h 352"/>
              <a:gd name="T17" fmla="*/ 564 w 564"/>
              <a:gd name="T18" fmla="*/ 352 h 3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4" h="352">
                <a:moveTo>
                  <a:pt x="0" y="160"/>
                </a:moveTo>
                <a:lnTo>
                  <a:pt x="352" y="0"/>
                </a:lnTo>
                <a:lnTo>
                  <a:pt x="564" y="208"/>
                </a:lnTo>
                <a:lnTo>
                  <a:pt x="240" y="352"/>
                </a:lnTo>
                <a:lnTo>
                  <a:pt x="0" y="160"/>
                </a:lnTo>
                <a:close/>
              </a:path>
            </a:pathLst>
          </a:custGeom>
          <a:blipFill dpi="0" rotWithShape="0">
            <a:blip r:embed="rId7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6647" name="Freeform 24"/>
          <p:cNvSpPr>
            <a:spLocks/>
          </p:cNvSpPr>
          <p:nvPr/>
        </p:nvSpPr>
        <p:spPr bwMode="auto">
          <a:xfrm>
            <a:off x="1217613" y="2530475"/>
            <a:ext cx="1943100" cy="365125"/>
          </a:xfrm>
          <a:custGeom>
            <a:avLst/>
            <a:gdLst>
              <a:gd name="T0" fmla="*/ 0 w 1224"/>
              <a:gd name="T1" fmla="*/ 139 h 230"/>
              <a:gd name="T2" fmla="*/ 324 w 1224"/>
              <a:gd name="T3" fmla="*/ 0 h 230"/>
              <a:gd name="T4" fmla="*/ 1224 w 1224"/>
              <a:gd name="T5" fmla="*/ 230 h 230"/>
              <a:gd name="T6" fmla="*/ 136 w 1224"/>
              <a:gd name="T7" fmla="*/ 230 h 230"/>
              <a:gd name="T8" fmla="*/ 0 w 1224"/>
              <a:gd name="T9" fmla="*/ 139 h 2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24"/>
              <a:gd name="T16" fmla="*/ 0 h 230"/>
              <a:gd name="T17" fmla="*/ 1224 w 1224"/>
              <a:gd name="T18" fmla="*/ 230 h 2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24" h="230">
                <a:moveTo>
                  <a:pt x="0" y="139"/>
                </a:moveTo>
                <a:lnTo>
                  <a:pt x="324" y="0"/>
                </a:lnTo>
                <a:lnTo>
                  <a:pt x="1224" y="230"/>
                </a:lnTo>
                <a:lnTo>
                  <a:pt x="136" y="230"/>
                </a:lnTo>
                <a:lnTo>
                  <a:pt x="0" y="139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969696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6648" name="Freeform 25"/>
          <p:cNvSpPr>
            <a:spLocks/>
          </p:cNvSpPr>
          <p:nvPr/>
        </p:nvSpPr>
        <p:spPr bwMode="auto">
          <a:xfrm>
            <a:off x="1217613" y="2751138"/>
            <a:ext cx="215900" cy="1439862"/>
          </a:xfrm>
          <a:custGeom>
            <a:avLst/>
            <a:gdLst>
              <a:gd name="T0" fmla="*/ 0 w 136"/>
              <a:gd name="T1" fmla="*/ 0 h 907"/>
              <a:gd name="T2" fmla="*/ 136 w 136"/>
              <a:gd name="T3" fmla="*/ 91 h 907"/>
              <a:gd name="T4" fmla="*/ 136 w 136"/>
              <a:gd name="T5" fmla="*/ 907 h 907"/>
              <a:gd name="T6" fmla="*/ 0 w 136"/>
              <a:gd name="T7" fmla="*/ 0 h 907"/>
              <a:gd name="T8" fmla="*/ 0 60000 65536"/>
              <a:gd name="T9" fmla="*/ 0 60000 65536"/>
              <a:gd name="T10" fmla="*/ 0 60000 65536"/>
              <a:gd name="T11" fmla="*/ 0 60000 65536"/>
              <a:gd name="T12" fmla="*/ 0 w 136"/>
              <a:gd name="T13" fmla="*/ 0 h 907"/>
              <a:gd name="T14" fmla="*/ 136 w 136"/>
              <a:gd name="T15" fmla="*/ 907 h 90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6" h="907">
                <a:moveTo>
                  <a:pt x="0" y="0"/>
                </a:moveTo>
                <a:lnTo>
                  <a:pt x="136" y="91"/>
                </a:lnTo>
                <a:lnTo>
                  <a:pt x="136" y="907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96969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grpSp>
        <p:nvGrpSpPr>
          <p:cNvPr id="26649" name="Group 28"/>
          <p:cNvGrpSpPr>
            <a:grpSpLocks noChangeAspect="1"/>
          </p:cNvGrpSpPr>
          <p:nvPr/>
        </p:nvGrpSpPr>
        <p:grpSpPr bwMode="auto">
          <a:xfrm>
            <a:off x="774700" y="4508500"/>
            <a:ext cx="912813" cy="1584325"/>
            <a:chOff x="-392" y="2069"/>
            <a:chExt cx="1298" cy="2251"/>
          </a:xfrm>
        </p:grpSpPr>
        <p:sp>
          <p:nvSpPr>
            <p:cNvPr id="234525" name="Line 29"/>
            <p:cNvSpPr>
              <a:spLocks noChangeAspect="1" noChangeShapeType="1"/>
            </p:cNvSpPr>
            <p:nvPr/>
          </p:nvSpPr>
          <p:spPr bwMode="auto">
            <a:xfrm>
              <a:off x="396" y="3156"/>
              <a:ext cx="499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/>
            <a:lstStyle/>
            <a:p>
              <a:pPr algn="l">
                <a:defRPr/>
              </a:pPr>
              <a:endParaRPr lang="ko-KR" altLang="en-US" sz="1800"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pic>
          <p:nvPicPr>
            <p:cNvPr id="26672" name="Picture 30" descr="DVMP2 12HP_14HP"/>
            <p:cNvPicPr>
              <a:picLocks noChangeAspect="1" noChangeArrowheads="1"/>
            </p:cNvPicPr>
            <p:nvPr/>
          </p:nvPicPr>
          <p:blipFill>
            <a:blip r:embed="rId8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295" y="2840"/>
              <a:ext cx="404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4527" name="Picture 31" descr="MWR-SH00"/>
            <p:cNvPicPr>
              <a:picLocks noChangeAspect="1" noChangeArrowheads="1"/>
            </p:cNvPicPr>
            <p:nvPr/>
          </p:nvPicPr>
          <p:blipFill>
            <a:blip r:embed="rId9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-392" y="2069"/>
              <a:ext cx="1298" cy="2251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tx2">
                  <a:alpha val="50000"/>
                </a:schemeClr>
              </a:outerShdw>
            </a:effectLst>
          </p:spPr>
        </p:pic>
        <p:pic>
          <p:nvPicPr>
            <p:cNvPr id="26674" name="Picture 32" descr="영문 LCD_Cooling"/>
            <p:cNvPicPr>
              <a:picLocks noChangeAspect="1" noChangeArrowheads="1"/>
            </p:cNvPicPr>
            <p:nvPr/>
          </p:nvPicPr>
          <p:blipFill>
            <a:blip r:embed="rId10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-244" y="2416"/>
              <a:ext cx="1007" cy="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650" name="Line 33"/>
          <p:cNvSpPr>
            <a:spLocks noChangeShapeType="1"/>
          </p:cNvSpPr>
          <p:nvPr/>
        </p:nvSpPr>
        <p:spPr bwMode="auto">
          <a:xfrm>
            <a:off x="6200775" y="3089275"/>
            <a:ext cx="12700" cy="688975"/>
          </a:xfrm>
          <a:prstGeom prst="line">
            <a:avLst/>
          </a:prstGeom>
          <a:noFill/>
          <a:ln w="5715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51" name="Line 34"/>
          <p:cNvSpPr>
            <a:spLocks noChangeShapeType="1"/>
          </p:cNvSpPr>
          <p:nvPr/>
        </p:nvSpPr>
        <p:spPr bwMode="auto">
          <a:xfrm flipH="1">
            <a:off x="5105400" y="4884738"/>
            <a:ext cx="604838" cy="833437"/>
          </a:xfrm>
          <a:prstGeom prst="line">
            <a:avLst/>
          </a:prstGeom>
          <a:noFill/>
          <a:ln w="5715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52" name="Line 35"/>
          <p:cNvSpPr>
            <a:spLocks noChangeShapeType="1"/>
          </p:cNvSpPr>
          <p:nvPr/>
        </p:nvSpPr>
        <p:spPr bwMode="auto">
          <a:xfrm flipH="1">
            <a:off x="6246813" y="3125788"/>
            <a:ext cx="461962" cy="644525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53" name="Line 36"/>
          <p:cNvSpPr>
            <a:spLocks noChangeShapeType="1"/>
          </p:cNvSpPr>
          <p:nvPr/>
        </p:nvSpPr>
        <p:spPr bwMode="auto">
          <a:xfrm>
            <a:off x="5745163" y="4922838"/>
            <a:ext cx="150812" cy="752475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54" name="Line 37"/>
          <p:cNvSpPr>
            <a:spLocks noChangeShapeType="1"/>
          </p:cNvSpPr>
          <p:nvPr/>
        </p:nvSpPr>
        <p:spPr bwMode="auto">
          <a:xfrm>
            <a:off x="7224713" y="3125788"/>
            <a:ext cx="63500" cy="5921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55" name="Line 38"/>
          <p:cNvSpPr>
            <a:spLocks noChangeShapeType="1"/>
          </p:cNvSpPr>
          <p:nvPr/>
        </p:nvSpPr>
        <p:spPr bwMode="auto">
          <a:xfrm flipH="1">
            <a:off x="7342188" y="3125788"/>
            <a:ext cx="355600" cy="6492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56" name="Line 39"/>
          <p:cNvSpPr>
            <a:spLocks noChangeShapeType="1"/>
          </p:cNvSpPr>
          <p:nvPr/>
        </p:nvSpPr>
        <p:spPr bwMode="auto">
          <a:xfrm flipH="1">
            <a:off x="6659563" y="4941888"/>
            <a:ext cx="427037" cy="73342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57" name="Oval 40"/>
          <p:cNvSpPr>
            <a:spLocks noChangeArrowheads="1"/>
          </p:cNvSpPr>
          <p:nvPr/>
        </p:nvSpPr>
        <p:spPr bwMode="auto">
          <a:xfrm>
            <a:off x="6113463" y="2841625"/>
            <a:ext cx="203200" cy="500063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6658" name="Oval 41"/>
          <p:cNvSpPr>
            <a:spLocks noChangeArrowheads="1"/>
          </p:cNvSpPr>
          <p:nvPr/>
        </p:nvSpPr>
        <p:spPr bwMode="auto">
          <a:xfrm>
            <a:off x="6616700" y="2851150"/>
            <a:ext cx="203200" cy="500063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6659" name="Oval 42"/>
          <p:cNvSpPr>
            <a:spLocks noChangeArrowheads="1"/>
          </p:cNvSpPr>
          <p:nvPr/>
        </p:nvSpPr>
        <p:spPr bwMode="auto">
          <a:xfrm>
            <a:off x="7119938" y="2851150"/>
            <a:ext cx="203200" cy="500063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6660" name="Oval 43"/>
          <p:cNvSpPr>
            <a:spLocks noChangeArrowheads="1"/>
          </p:cNvSpPr>
          <p:nvPr/>
        </p:nvSpPr>
        <p:spPr bwMode="auto">
          <a:xfrm>
            <a:off x="7599363" y="2851150"/>
            <a:ext cx="203200" cy="500063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6661" name="Oval 44"/>
          <p:cNvSpPr>
            <a:spLocks noChangeArrowheads="1"/>
          </p:cNvSpPr>
          <p:nvPr/>
        </p:nvSpPr>
        <p:spPr bwMode="auto">
          <a:xfrm>
            <a:off x="4999038" y="5468938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6662" name="Oval 45"/>
          <p:cNvSpPr>
            <a:spLocks noChangeArrowheads="1"/>
          </p:cNvSpPr>
          <p:nvPr/>
        </p:nvSpPr>
        <p:spPr bwMode="auto">
          <a:xfrm>
            <a:off x="5791200" y="5478463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6663" name="Oval 46"/>
          <p:cNvSpPr>
            <a:spLocks noChangeArrowheads="1"/>
          </p:cNvSpPr>
          <p:nvPr/>
        </p:nvSpPr>
        <p:spPr bwMode="auto">
          <a:xfrm>
            <a:off x="6556375" y="5478463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6664" name="Oval 47"/>
          <p:cNvSpPr>
            <a:spLocks noChangeArrowheads="1"/>
          </p:cNvSpPr>
          <p:nvPr/>
        </p:nvSpPr>
        <p:spPr bwMode="auto">
          <a:xfrm>
            <a:off x="7348538" y="5478463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6665" name="Line 48"/>
          <p:cNvSpPr>
            <a:spLocks noChangeShapeType="1"/>
          </p:cNvSpPr>
          <p:nvPr/>
        </p:nvSpPr>
        <p:spPr bwMode="auto">
          <a:xfrm>
            <a:off x="7108825" y="4895850"/>
            <a:ext cx="342900" cy="8223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4545" name="Rectangle 49"/>
          <p:cNvSpPr>
            <a:spLocks noChangeArrowheads="1"/>
          </p:cNvSpPr>
          <p:nvPr/>
        </p:nvSpPr>
        <p:spPr bwMode="auto">
          <a:xfrm rot="1399684">
            <a:off x="5835650" y="3641725"/>
            <a:ext cx="284163" cy="137477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chemeClr val="bg2"/>
              </a:gs>
              <a:gs pos="100000">
                <a:srgbClr val="80808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34546" name="Rectangle 50"/>
          <p:cNvSpPr>
            <a:spLocks noChangeArrowheads="1"/>
          </p:cNvSpPr>
          <p:nvPr/>
        </p:nvSpPr>
        <p:spPr bwMode="auto">
          <a:xfrm rot="623188">
            <a:off x="7069138" y="3651250"/>
            <a:ext cx="288925" cy="137477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chemeClr val="bg2"/>
              </a:gs>
              <a:gs pos="100000">
                <a:srgbClr val="80808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6668" name="Text Box 51"/>
          <p:cNvSpPr txBox="1">
            <a:spLocks noChangeArrowheads="1"/>
          </p:cNvSpPr>
          <p:nvPr/>
        </p:nvSpPr>
        <p:spPr bwMode="auto">
          <a:xfrm>
            <a:off x="636588" y="993775"/>
            <a:ext cx="58801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Подключение</a:t>
            </a:r>
            <a:r>
              <a:rPr lang="en-US" altLang="ko-KR" sz="1800" b="1">
                <a:solidFill>
                  <a:schemeClr val="tx2"/>
                </a:solidFill>
                <a:latin typeface="Arial Unicode MS" pitchFamily="34" charset="-128"/>
              </a:rPr>
              <a:t> : MWR-SH00</a:t>
            </a:r>
          </a:p>
        </p:txBody>
      </p:sp>
      <p:sp>
        <p:nvSpPr>
          <p:cNvPr id="26669" name="Rectangle 53"/>
          <p:cNvSpPr>
            <a:spLocks noChangeArrowheads="1"/>
          </p:cNvSpPr>
          <p:nvPr/>
        </p:nvSpPr>
        <p:spPr bwMode="auto">
          <a:xfrm>
            <a:off x="438150" y="1096963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54092" name="Text Box 108"/>
          <p:cNvSpPr txBox="1">
            <a:spLocks noChangeArrowheads="1"/>
          </p:cNvSpPr>
          <p:nvPr/>
        </p:nvSpPr>
        <p:spPr bwMode="auto">
          <a:xfrm>
            <a:off x="152400" y="73025"/>
            <a:ext cx="72913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Подключение пульта управления</a:t>
            </a:r>
            <a:endParaRPr lang="en-US" altLang="ko-KR" sz="36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26677" name="Text Box 9"/>
          <p:cNvSpPr txBox="1">
            <a:spLocks noChangeArrowheads="1"/>
          </p:cNvSpPr>
          <p:nvPr/>
        </p:nvSpPr>
        <p:spPr bwMode="auto">
          <a:xfrm>
            <a:off x="1792288" y="1870075"/>
            <a:ext cx="1652587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marL="539750" lvl="1" indent="-360363" algn="l"/>
            <a:r>
              <a:rPr lang="ru-RU" altLang="ko-KR" sz="2000" b="1">
                <a:solidFill>
                  <a:schemeClr val="tx2"/>
                </a:solidFill>
                <a:latin typeface="Arial Unicode MS" pitchFamily="34" charset="-128"/>
              </a:rPr>
              <a:t>Внутренний</a:t>
            </a:r>
          </a:p>
          <a:p>
            <a:pPr marL="539750" lvl="1" indent="-360363" algn="l"/>
            <a:r>
              <a:rPr lang="ru-RU" altLang="ko-KR" sz="2000" b="1">
                <a:solidFill>
                  <a:schemeClr val="tx2"/>
                </a:solidFill>
                <a:latin typeface="Arial Unicode MS" pitchFamily="34" charset="-128"/>
              </a:rPr>
              <a:t> блок</a:t>
            </a:r>
            <a:endParaRPr lang="en-US" altLang="ko-KR" sz="2000" b="1">
              <a:solidFill>
                <a:schemeClr val="tx2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565400"/>
            <a:ext cx="2519362" cy="12795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grpSp>
        <p:nvGrpSpPr>
          <p:cNvPr id="27651" name="Group 4"/>
          <p:cNvGrpSpPr>
            <a:grpSpLocks/>
          </p:cNvGrpSpPr>
          <p:nvPr/>
        </p:nvGrpSpPr>
        <p:grpSpPr bwMode="auto">
          <a:xfrm>
            <a:off x="1042988" y="1484313"/>
            <a:ext cx="1223962" cy="965200"/>
            <a:chOff x="249" y="962"/>
            <a:chExt cx="1062" cy="907"/>
          </a:xfrm>
        </p:grpSpPr>
        <p:pic>
          <p:nvPicPr>
            <p:cNvPr id="27693" name="Picture 5" descr="4way_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9" y="962"/>
              <a:ext cx="1062" cy="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94" name="Freeform 6" descr="DSC02454"/>
            <p:cNvSpPr>
              <a:spLocks/>
            </p:cNvSpPr>
            <p:nvPr/>
          </p:nvSpPr>
          <p:spPr bwMode="auto">
            <a:xfrm>
              <a:off x="517" y="1360"/>
              <a:ext cx="564" cy="352"/>
            </a:xfrm>
            <a:custGeom>
              <a:avLst/>
              <a:gdLst>
                <a:gd name="T0" fmla="*/ 0 w 564"/>
                <a:gd name="T1" fmla="*/ 160 h 352"/>
                <a:gd name="T2" fmla="*/ 352 w 564"/>
                <a:gd name="T3" fmla="*/ 0 h 352"/>
                <a:gd name="T4" fmla="*/ 564 w 564"/>
                <a:gd name="T5" fmla="*/ 208 h 352"/>
                <a:gd name="T6" fmla="*/ 240 w 564"/>
                <a:gd name="T7" fmla="*/ 352 h 352"/>
                <a:gd name="T8" fmla="*/ 0 w 564"/>
                <a:gd name="T9" fmla="*/ 160 h 3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4"/>
                <a:gd name="T16" fmla="*/ 0 h 352"/>
                <a:gd name="T17" fmla="*/ 564 w 564"/>
                <a:gd name="T18" fmla="*/ 352 h 3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4" h="352">
                  <a:moveTo>
                    <a:pt x="0" y="160"/>
                  </a:moveTo>
                  <a:lnTo>
                    <a:pt x="352" y="0"/>
                  </a:lnTo>
                  <a:lnTo>
                    <a:pt x="564" y="208"/>
                  </a:lnTo>
                  <a:lnTo>
                    <a:pt x="240" y="352"/>
                  </a:lnTo>
                  <a:lnTo>
                    <a:pt x="0" y="160"/>
                  </a:lnTo>
                  <a:close/>
                </a:path>
              </a:pathLst>
            </a:custGeom>
            <a:blipFill dpi="0" rotWithShape="0">
              <a:blip r:embed="rId4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sp>
        <p:nvSpPr>
          <p:cNvPr id="27652" name="Line 8"/>
          <p:cNvSpPr>
            <a:spLocks noChangeShapeType="1"/>
          </p:cNvSpPr>
          <p:nvPr/>
        </p:nvSpPr>
        <p:spPr bwMode="auto">
          <a:xfrm flipH="1" flipV="1">
            <a:off x="1677988" y="3459163"/>
            <a:ext cx="517525" cy="112236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53" name="Line 9"/>
          <p:cNvSpPr>
            <a:spLocks noChangeShapeType="1"/>
          </p:cNvSpPr>
          <p:nvPr/>
        </p:nvSpPr>
        <p:spPr bwMode="auto">
          <a:xfrm flipH="1" flipV="1">
            <a:off x="1966913" y="3454400"/>
            <a:ext cx="228600" cy="11271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54" name="Line 10"/>
          <p:cNvSpPr>
            <a:spLocks noChangeShapeType="1"/>
          </p:cNvSpPr>
          <p:nvPr/>
        </p:nvSpPr>
        <p:spPr bwMode="auto">
          <a:xfrm flipV="1">
            <a:off x="2195513" y="3451225"/>
            <a:ext cx="50800" cy="1130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55" name="Line 11"/>
          <p:cNvSpPr>
            <a:spLocks noChangeShapeType="1"/>
          </p:cNvSpPr>
          <p:nvPr/>
        </p:nvSpPr>
        <p:spPr bwMode="auto">
          <a:xfrm flipV="1">
            <a:off x="2195513" y="3452813"/>
            <a:ext cx="312737" cy="112871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7656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2565400"/>
            <a:ext cx="2519363" cy="12795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27657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88075" y="2565400"/>
            <a:ext cx="2519363" cy="12795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grpSp>
        <p:nvGrpSpPr>
          <p:cNvPr id="27658" name="Group 14"/>
          <p:cNvGrpSpPr>
            <a:grpSpLocks/>
          </p:cNvGrpSpPr>
          <p:nvPr/>
        </p:nvGrpSpPr>
        <p:grpSpPr bwMode="auto">
          <a:xfrm>
            <a:off x="3924300" y="1484313"/>
            <a:ext cx="1223963" cy="965200"/>
            <a:chOff x="249" y="962"/>
            <a:chExt cx="1062" cy="907"/>
          </a:xfrm>
        </p:grpSpPr>
        <p:pic>
          <p:nvPicPr>
            <p:cNvPr id="27691" name="Picture 15" descr="4way_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49" y="962"/>
              <a:ext cx="1062" cy="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92" name="Freeform 16" descr="DSC02454"/>
            <p:cNvSpPr>
              <a:spLocks/>
            </p:cNvSpPr>
            <p:nvPr/>
          </p:nvSpPr>
          <p:spPr bwMode="auto">
            <a:xfrm>
              <a:off x="517" y="1360"/>
              <a:ext cx="564" cy="352"/>
            </a:xfrm>
            <a:custGeom>
              <a:avLst/>
              <a:gdLst>
                <a:gd name="T0" fmla="*/ 0 w 564"/>
                <a:gd name="T1" fmla="*/ 160 h 352"/>
                <a:gd name="T2" fmla="*/ 352 w 564"/>
                <a:gd name="T3" fmla="*/ 0 h 352"/>
                <a:gd name="T4" fmla="*/ 564 w 564"/>
                <a:gd name="T5" fmla="*/ 208 h 352"/>
                <a:gd name="T6" fmla="*/ 240 w 564"/>
                <a:gd name="T7" fmla="*/ 352 h 352"/>
                <a:gd name="T8" fmla="*/ 0 w 564"/>
                <a:gd name="T9" fmla="*/ 160 h 3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4"/>
                <a:gd name="T16" fmla="*/ 0 h 352"/>
                <a:gd name="T17" fmla="*/ 564 w 564"/>
                <a:gd name="T18" fmla="*/ 352 h 3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4" h="352">
                  <a:moveTo>
                    <a:pt x="0" y="160"/>
                  </a:moveTo>
                  <a:lnTo>
                    <a:pt x="352" y="0"/>
                  </a:lnTo>
                  <a:lnTo>
                    <a:pt x="564" y="208"/>
                  </a:lnTo>
                  <a:lnTo>
                    <a:pt x="240" y="352"/>
                  </a:lnTo>
                  <a:lnTo>
                    <a:pt x="0" y="160"/>
                  </a:lnTo>
                  <a:close/>
                </a:path>
              </a:pathLst>
            </a:custGeom>
            <a:blipFill dpi="0" rotWithShape="0">
              <a:blip r:embed="rId4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grpSp>
        <p:nvGrpSpPr>
          <p:cNvPr id="27659" name="Group 17"/>
          <p:cNvGrpSpPr>
            <a:grpSpLocks/>
          </p:cNvGrpSpPr>
          <p:nvPr/>
        </p:nvGrpSpPr>
        <p:grpSpPr bwMode="auto">
          <a:xfrm>
            <a:off x="6835775" y="1484313"/>
            <a:ext cx="1223963" cy="965200"/>
            <a:chOff x="249" y="962"/>
            <a:chExt cx="1062" cy="907"/>
          </a:xfrm>
        </p:grpSpPr>
        <p:pic>
          <p:nvPicPr>
            <p:cNvPr id="27689" name="Picture 18" descr="4way_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49" y="962"/>
              <a:ext cx="1062" cy="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90" name="Freeform 19" descr="DSC02454"/>
            <p:cNvSpPr>
              <a:spLocks/>
            </p:cNvSpPr>
            <p:nvPr/>
          </p:nvSpPr>
          <p:spPr bwMode="auto">
            <a:xfrm>
              <a:off x="517" y="1360"/>
              <a:ext cx="564" cy="352"/>
            </a:xfrm>
            <a:custGeom>
              <a:avLst/>
              <a:gdLst>
                <a:gd name="T0" fmla="*/ 0 w 564"/>
                <a:gd name="T1" fmla="*/ 160 h 352"/>
                <a:gd name="T2" fmla="*/ 352 w 564"/>
                <a:gd name="T3" fmla="*/ 0 h 352"/>
                <a:gd name="T4" fmla="*/ 564 w 564"/>
                <a:gd name="T5" fmla="*/ 208 h 352"/>
                <a:gd name="T6" fmla="*/ 240 w 564"/>
                <a:gd name="T7" fmla="*/ 352 h 352"/>
                <a:gd name="T8" fmla="*/ 0 w 564"/>
                <a:gd name="T9" fmla="*/ 160 h 3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4"/>
                <a:gd name="T16" fmla="*/ 0 h 352"/>
                <a:gd name="T17" fmla="*/ 564 w 564"/>
                <a:gd name="T18" fmla="*/ 352 h 3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4" h="352">
                  <a:moveTo>
                    <a:pt x="0" y="160"/>
                  </a:moveTo>
                  <a:lnTo>
                    <a:pt x="352" y="0"/>
                  </a:lnTo>
                  <a:lnTo>
                    <a:pt x="564" y="208"/>
                  </a:lnTo>
                  <a:lnTo>
                    <a:pt x="240" y="352"/>
                  </a:lnTo>
                  <a:lnTo>
                    <a:pt x="0" y="160"/>
                  </a:lnTo>
                  <a:close/>
                </a:path>
              </a:pathLst>
            </a:custGeom>
            <a:blipFill dpi="0" rotWithShape="0">
              <a:blip r:embed="rId4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sp>
        <p:nvSpPr>
          <p:cNvPr id="27660" name="Oval 20"/>
          <p:cNvSpPr>
            <a:spLocks noChangeArrowheads="1"/>
          </p:cNvSpPr>
          <p:nvPr/>
        </p:nvSpPr>
        <p:spPr bwMode="auto">
          <a:xfrm>
            <a:off x="1570038" y="3203575"/>
            <a:ext cx="203200" cy="500063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7661" name="Oval 21"/>
          <p:cNvSpPr>
            <a:spLocks noChangeArrowheads="1"/>
          </p:cNvSpPr>
          <p:nvPr/>
        </p:nvSpPr>
        <p:spPr bwMode="auto">
          <a:xfrm>
            <a:off x="1868488" y="3205163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7662" name="Oval 22"/>
          <p:cNvSpPr>
            <a:spLocks noChangeArrowheads="1"/>
          </p:cNvSpPr>
          <p:nvPr/>
        </p:nvSpPr>
        <p:spPr bwMode="auto">
          <a:xfrm>
            <a:off x="2147888" y="3205163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7663" name="Oval 23"/>
          <p:cNvSpPr>
            <a:spLocks noChangeArrowheads="1"/>
          </p:cNvSpPr>
          <p:nvPr/>
        </p:nvSpPr>
        <p:spPr bwMode="auto">
          <a:xfrm>
            <a:off x="2408238" y="3205163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grpSp>
        <p:nvGrpSpPr>
          <p:cNvPr id="27664" name="Group 24"/>
          <p:cNvGrpSpPr>
            <a:grpSpLocks/>
          </p:cNvGrpSpPr>
          <p:nvPr/>
        </p:nvGrpSpPr>
        <p:grpSpPr bwMode="auto">
          <a:xfrm>
            <a:off x="2243138" y="3443288"/>
            <a:ext cx="3151187" cy="720725"/>
            <a:chOff x="1413" y="2169"/>
            <a:chExt cx="2033" cy="454"/>
          </a:xfrm>
        </p:grpSpPr>
        <p:sp>
          <p:nvSpPr>
            <p:cNvPr id="27684" name="Freeform 25"/>
            <p:cNvSpPr>
              <a:spLocks/>
            </p:cNvSpPr>
            <p:nvPr/>
          </p:nvSpPr>
          <p:spPr bwMode="auto">
            <a:xfrm>
              <a:off x="1413" y="2169"/>
              <a:ext cx="366" cy="408"/>
            </a:xfrm>
            <a:custGeom>
              <a:avLst/>
              <a:gdLst>
                <a:gd name="T0" fmla="*/ 0 w 366"/>
                <a:gd name="T1" fmla="*/ 0 h 449"/>
                <a:gd name="T2" fmla="*/ 130 w 366"/>
                <a:gd name="T3" fmla="*/ 376 h 449"/>
                <a:gd name="T4" fmla="*/ 366 w 366"/>
                <a:gd name="T5" fmla="*/ 440 h 449"/>
                <a:gd name="T6" fmla="*/ 0 60000 65536"/>
                <a:gd name="T7" fmla="*/ 0 60000 65536"/>
                <a:gd name="T8" fmla="*/ 0 60000 65536"/>
                <a:gd name="T9" fmla="*/ 0 w 366"/>
                <a:gd name="T10" fmla="*/ 0 h 449"/>
                <a:gd name="T11" fmla="*/ 366 w 366"/>
                <a:gd name="T12" fmla="*/ 449 h 4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6" h="449">
                  <a:moveTo>
                    <a:pt x="0" y="0"/>
                  </a:moveTo>
                  <a:cubicBezTo>
                    <a:pt x="34" y="151"/>
                    <a:pt x="69" y="303"/>
                    <a:pt x="130" y="376"/>
                  </a:cubicBezTo>
                  <a:cubicBezTo>
                    <a:pt x="191" y="449"/>
                    <a:pt x="278" y="444"/>
                    <a:pt x="366" y="44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27685" name="Freeform 26"/>
            <p:cNvSpPr>
              <a:spLocks/>
            </p:cNvSpPr>
            <p:nvPr/>
          </p:nvSpPr>
          <p:spPr bwMode="auto">
            <a:xfrm>
              <a:off x="1586" y="2169"/>
              <a:ext cx="185" cy="352"/>
            </a:xfrm>
            <a:custGeom>
              <a:avLst/>
              <a:gdLst>
                <a:gd name="T0" fmla="*/ 0 w 185"/>
                <a:gd name="T1" fmla="*/ 0 h 352"/>
                <a:gd name="T2" fmla="*/ 33 w 185"/>
                <a:gd name="T3" fmla="*/ 252 h 352"/>
                <a:gd name="T4" fmla="*/ 185 w 185"/>
                <a:gd name="T5" fmla="*/ 352 h 352"/>
                <a:gd name="T6" fmla="*/ 0 60000 65536"/>
                <a:gd name="T7" fmla="*/ 0 60000 65536"/>
                <a:gd name="T8" fmla="*/ 0 60000 65536"/>
                <a:gd name="T9" fmla="*/ 0 w 185"/>
                <a:gd name="T10" fmla="*/ 0 h 352"/>
                <a:gd name="T11" fmla="*/ 185 w 185"/>
                <a:gd name="T12" fmla="*/ 352 h 3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5" h="352">
                  <a:moveTo>
                    <a:pt x="0" y="0"/>
                  </a:moveTo>
                  <a:cubicBezTo>
                    <a:pt x="1" y="96"/>
                    <a:pt x="2" y="193"/>
                    <a:pt x="33" y="252"/>
                  </a:cubicBezTo>
                  <a:cubicBezTo>
                    <a:pt x="64" y="311"/>
                    <a:pt x="124" y="331"/>
                    <a:pt x="185" y="352"/>
                  </a:cubicBez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27686" name="Freeform 27"/>
            <p:cNvSpPr>
              <a:spLocks/>
            </p:cNvSpPr>
            <p:nvPr/>
          </p:nvSpPr>
          <p:spPr bwMode="auto">
            <a:xfrm>
              <a:off x="3119" y="2169"/>
              <a:ext cx="146" cy="363"/>
            </a:xfrm>
            <a:custGeom>
              <a:avLst/>
              <a:gdLst>
                <a:gd name="T0" fmla="*/ 146 w 146"/>
                <a:gd name="T1" fmla="*/ 0 h 374"/>
                <a:gd name="T2" fmla="*/ 112 w 146"/>
                <a:gd name="T3" fmla="*/ 312 h 374"/>
                <a:gd name="T4" fmla="*/ 0 w 146"/>
                <a:gd name="T5" fmla="*/ 372 h 374"/>
                <a:gd name="T6" fmla="*/ 0 60000 65536"/>
                <a:gd name="T7" fmla="*/ 0 60000 65536"/>
                <a:gd name="T8" fmla="*/ 0 60000 65536"/>
                <a:gd name="T9" fmla="*/ 0 w 146"/>
                <a:gd name="T10" fmla="*/ 0 h 374"/>
                <a:gd name="T11" fmla="*/ 146 w 146"/>
                <a:gd name="T12" fmla="*/ 374 h 3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74">
                  <a:moveTo>
                    <a:pt x="146" y="0"/>
                  </a:moveTo>
                  <a:cubicBezTo>
                    <a:pt x="141" y="125"/>
                    <a:pt x="136" y="250"/>
                    <a:pt x="112" y="312"/>
                  </a:cubicBezTo>
                  <a:cubicBezTo>
                    <a:pt x="88" y="374"/>
                    <a:pt x="44" y="373"/>
                    <a:pt x="0" y="372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27687" name="Freeform 28"/>
            <p:cNvSpPr>
              <a:spLocks/>
            </p:cNvSpPr>
            <p:nvPr/>
          </p:nvSpPr>
          <p:spPr bwMode="auto">
            <a:xfrm>
              <a:off x="3128" y="2169"/>
              <a:ext cx="318" cy="408"/>
            </a:xfrm>
            <a:custGeom>
              <a:avLst/>
              <a:gdLst>
                <a:gd name="T0" fmla="*/ 318 w 318"/>
                <a:gd name="T1" fmla="*/ 0 h 408"/>
                <a:gd name="T2" fmla="*/ 227 w 318"/>
                <a:gd name="T3" fmla="*/ 318 h 408"/>
                <a:gd name="T4" fmla="*/ 0 w 318"/>
                <a:gd name="T5" fmla="*/ 408 h 408"/>
                <a:gd name="T6" fmla="*/ 0 60000 65536"/>
                <a:gd name="T7" fmla="*/ 0 60000 65536"/>
                <a:gd name="T8" fmla="*/ 0 60000 65536"/>
                <a:gd name="T9" fmla="*/ 0 w 318"/>
                <a:gd name="T10" fmla="*/ 0 h 408"/>
                <a:gd name="T11" fmla="*/ 318 w 318"/>
                <a:gd name="T12" fmla="*/ 408 h 4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8" h="408">
                  <a:moveTo>
                    <a:pt x="318" y="0"/>
                  </a:moveTo>
                  <a:cubicBezTo>
                    <a:pt x="299" y="125"/>
                    <a:pt x="280" y="250"/>
                    <a:pt x="227" y="318"/>
                  </a:cubicBezTo>
                  <a:cubicBezTo>
                    <a:pt x="174" y="386"/>
                    <a:pt x="87" y="397"/>
                    <a:pt x="0" y="408"/>
                  </a:cubicBez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230429" name="Rectangle 29"/>
            <p:cNvSpPr>
              <a:spLocks noChangeArrowheads="1"/>
            </p:cNvSpPr>
            <p:nvPr/>
          </p:nvSpPr>
          <p:spPr bwMode="auto">
            <a:xfrm rot="5400000">
              <a:off x="2376" y="1870"/>
              <a:ext cx="145" cy="1360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50000">
                  <a:schemeClr val="bg2"/>
                </a:gs>
                <a:gs pos="100000">
                  <a:srgbClr val="80808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grpSp>
        <p:nvGrpSpPr>
          <p:cNvPr id="27665" name="Group 30"/>
          <p:cNvGrpSpPr>
            <a:grpSpLocks/>
          </p:cNvGrpSpPr>
          <p:nvPr/>
        </p:nvGrpSpPr>
        <p:grpSpPr bwMode="auto">
          <a:xfrm>
            <a:off x="5124450" y="3438525"/>
            <a:ext cx="3160713" cy="720725"/>
            <a:chOff x="1413" y="2169"/>
            <a:chExt cx="2033" cy="454"/>
          </a:xfrm>
        </p:grpSpPr>
        <p:sp>
          <p:nvSpPr>
            <p:cNvPr id="27679" name="Freeform 31"/>
            <p:cNvSpPr>
              <a:spLocks/>
            </p:cNvSpPr>
            <p:nvPr/>
          </p:nvSpPr>
          <p:spPr bwMode="auto">
            <a:xfrm>
              <a:off x="1413" y="2169"/>
              <a:ext cx="366" cy="408"/>
            </a:xfrm>
            <a:custGeom>
              <a:avLst/>
              <a:gdLst>
                <a:gd name="T0" fmla="*/ 0 w 366"/>
                <a:gd name="T1" fmla="*/ 0 h 449"/>
                <a:gd name="T2" fmla="*/ 130 w 366"/>
                <a:gd name="T3" fmla="*/ 376 h 449"/>
                <a:gd name="T4" fmla="*/ 366 w 366"/>
                <a:gd name="T5" fmla="*/ 440 h 449"/>
                <a:gd name="T6" fmla="*/ 0 60000 65536"/>
                <a:gd name="T7" fmla="*/ 0 60000 65536"/>
                <a:gd name="T8" fmla="*/ 0 60000 65536"/>
                <a:gd name="T9" fmla="*/ 0 w 366"/>
                <a:gd name="T10" fmla="*/ 0 h 449"/>
                <a:gd name="T11" fmla="*/ 366 w 366"/>
                <a:gd name="T12" fmla="*/ 449 h 4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6" h="449">
                  <a:moveTo>
                    <a:pt x="0" y="0"/>
                  </a:moveTo>
                  <a:cubicBezTo>
                    <a:pt x="34" y="151"/>
                    <a:pt x="69" y="303"/>
                    <a:pt x="130" y="376"/>
                  </a:cubicBezTo>
                  <a:cubicBezTo>
                    <a:pt x="191" y="449"/>
                    <a:pt x="278" y="444"/>
                    <a:pt x="366" y="44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27680" name="Freeform 32"/>
            <p:cNvSpPr>
              <a:spLocks/>
            </p:cNvSpPr>
            <p:nvPr/>
          </p:nvSpPr>
          <p:spPr bwMode="auto">
            <a:xfrm>
              <a:off x="1586" y="2169"/>
              <a:ext cx="185" cy="352"/>
            </a:xfrm>
            <a:custGeom>
              <a:avLst/>
              <a:gdLst>
                <a:gd name="T0" fmla="*/ 0 w 185"/>
                <a:gd name="T1" fmla="*/ 0 h 352"/>
                <a:gd name="T2" fmla="*/ 33 w 185"/>
                <a:gd name="T3" fmla="*/ 252 h 352"/>
                <a:gd name="T4" fmla="*/ 185 w 185"/>
                <a:gd name="T5" fmla="*/ 352 h 352"/>
                <a:gd name="T6" fmla="*/ 0 60000 65536"/>
                <a:gd name="T7" fmla="*/ 0 60000 65536"/>
                <a:gd name="T8" fmla="*/ 0 60000 65536"/>
                <a:gd name="T9" fmla="*/ 0 w 185"/>
                <a:gd name="T10" fmla="*/ 0 h 352"/>
                <a:gd name="T11" fmla="*/ 185 w 185"/>
                <a:gd name="T12" fmla="*/ 352 h 3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5" h="352">
                  <a:moveTo>
                    <a:pt x="0" y="0"/>
                  </a:moveTo>
                  <a:cubicBezTo>
                    <a:pt x="1" y="96"/>
                    <a:pt x="2" y="193"/>
                    <a:pt x="33" y="252"/>
                  </a:cubicBezTo>
                  <a:cubicBezTo>
                    <a:pt x="64" y="311"/>
                    <a:pt x="124" y="331"/>
                    <a:pt x="185" y="352"/>
                  </a:cubicBez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27681" name="Freeform 33"/>
            <p:cNvSpPr>
              <a:spLocks/>
            </p:cNvSpPr>
            <p:nvPr/>
          </p:nvSpPr>
          <p:spPr bwMode="auto">
            <a:xfrm>
              <a:off x="3119" y="2169"/>
              <a:ext cx="146" cy="363"/>
            </a:xfrm>
            <a:custGeom>
              <a:avLst/>
              <a:gdLst>
                <a:gd name="T0" fmla="*/ 146 w 146"/>
                <a:gd name="T1" fmla="*/ 0 h 374"/>
                <a:gd name="T2" fmla="*/ 112 w 146"/>
                <a:gd name="T3" fmla="*/ 312 h 374"/>
                <a:gd name="T4" fmla="*/ 0 w 146"/>
                <a:gd name="T5" fmla="*/ 372 h 374"/>
                <a:gd name="T6" fmla="*/ 0 60000 65536"/>
                <a:gd name="T7" fmla="*/ 0 60000 65536"/>
                <a:gd name="T8" fmla="*/ 0 60000 65536"/>
                <a:gd name="T9" fmla="*/ 0 w 146"/>
                <a:gd name="T10" fmla="*/ 0 h 374"/>
                <a:gd name="T11" fmla="*/ 146 w 146"/>
                <a:gd name="T12" fmla="*/ 374 h 3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74">
                  <a:moveTo>
                    <a:pt x="146" y="0"/>
                  </a:moveTo>
                  <a:cubicBezTo>
                    <a:pt x="141" y="125"/>
                    <a:pt x="136" y="250"/>
                    <a:pt x="112" y="312"/>
                  </a:cubicBezTo>
                  <a:cubicBezTo>
                    <a:pt x="88" y="374"/>
                    <a:pt x="44" y="373"/>
                    <a:pt x="0" y="372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27682" name="Freeform 34"/>
            <p:cNvSpPr>
              <a:spLocks/>
            </p:cNvSpPr>
            <p:nvPr/>
          </p:nvSpPr>
          <p:spPr bwMode="auto">
            <a:xfrm>
              <a:off x="3128" y="2169"/>
              <a:ext cx="318" cy="408"/>
            </a:xfrm>
            <a:custGeom>
              <a:avLst/>
              <a:gdLst>
                <a:gd name="T0" fmla="*/ 318 w 318"/>
                <a:gd name="T1" fmla="*/ 0 h 408"/>
                <a:gd name="T2" fmla="*/ 227 w 318"/>
                <a:gd name="T3" fmla="*/ 318 h 408"/>
                <a:gd name="T4" fmla="*/ 0 w 318"/>
                <a:gd name="T5" fmla="*/ 408 h 408"/>
                <a:gd name="T6" fmla="*/ 0 60000 65536"/>
                <a:gd name="T7" fmla="*/ 0 60000 65536"/>
                <a:gd name="T8" fmla="*/ 0 60000 65536"/>
                <a:gd name="T9" fmla="*/ 0 w 318"/>
                <a:gd name="T10" fmla="*/ 0 h 408"/>
                <a:gd name="T11" fmla="*/ 318 w 318"/>
                <a:gd name="T12" fmla="*/ 408 h 4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8" h="408">
                  <a:moveTo>
                    <a:pt x="318" y="0"/>
                  </a:moveTo>
                  <a:cubicBezTo>
                    <a:pt x="299" y="125"/>
                    <a:pt x="280" y="250"/>
                    <a:pt x="227" y="318"/>
                  </a:cubicBezTo>
                  <a:cubicBezTo>
                    <a:pt x="174" y="386"/>
                    <a:pt x="87" y="397"/>
                    <a:pt x="0" y="408"/>
                  </a:cubicBez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230435" name="Rectangle 35"/>
            <p:cNvSpPr>
              <a:spLocks noChangeArrowheads="1"/>
            </p:cNvSpPr>
            <p:nvPr/>
          </p:nvSpPr>
          <p:spPr bwMode="auto">
            <a:xfrm rot="5400000">
              <a:off x="2376" y="1870"/>
              <a:ext cx="145" cy="1360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50000">
                  <a:schemeClr val="bg2"/>
                </a:gs>
                <a:gs pos="100000">
                  <a:srgbClr val="80808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sp>
        <p:nvSpPr>
          <p:cNvPr id="27666" name="Oval 36"/>
          <p:cNvSpPr>
            <a:spLocks noChangeArrowheads="1"/>
          </p:cNvSpPr>
          <p:nvPr/>
        </p:nvSpPr>
        <p:spPr bwMode="auto">
          <a:xfrm>
            <a:off x="7900988" y="3201988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7667" name="Oval 37"/>
          <p:cNvSpPr>
            <a:spLocks noChangeArrowheads="1"/>
          </p:cNvSpPr>
          <p:nvPr/>
        </p:nvSpPr>
        <p:spPr bwMode="auto">
          <a:xfrm>
            <a:off x="8161338" y="3201988"/>
            <a:ext cx="203200" cy="5000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7668" name="Oval 38"/>
          <p:cNvSpPr>
            <a:spLocks noChangeArrowheads="1"/>
          </p:cNvSpPr>
          <p:nvPr/>
        </p:nvSpPr>
        <p:spPr bwMode="auto">
          <a:xfrm>
            <a:off x="5019675" y="3206750"/>
            <a:ext cx="203200" cy="500063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7669" name="Oval 39"/>
          <p:cNvSpPr>
            <a:spLocks noChangeArrowheads="1"/>
          </p:cNvSpPr>
          <p:nvPr/>
        </p:nvSpPr>
        <p:spPr bwMode="auto">
          <a:xfrm>
            <a:off x="5280025" y="3206750"/>
            <a:ext cx="203200" cy="500063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7670" name="Text Box 40"/>
          <p:cNvSpPr txBox="1">
            <a:spLocks noChangeArrowheads="1"/>
          </p:cNvSpPr>
          <p:nvPr/>
        </p:nvSpPr>
        <p:spPr bwMode="auto">
          <a:xfrm>
            <a:off x="3779838" y="4352925"/>
            <a:ext cx="4627562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marL="539750" lvl="1" indent="-360363" algn="l"/>
            <a:r>
              <a:rPr lang="ru-RU" altLang="ko-KR" sz="2000" b="1">
                <a:solidFill>
                  <a:schemeClr val="tx2"/>
                </a:solidFill>
                <a:latin typeface="Arial Unicode MS" pitchFamily="34" charset="-128"/>
              </a:rPr>
              <a:t>Управление</a:t>
            </a:r>
            <a:endParaRPr lang="en-US" altLang="ko-KR" sz="2000" b="1">
              <a:solidFill>
                <a:schemeClr val="tx2"/>
              </a:solidFill>
              <a:latin typeface="Arial Unicode MS" pitchFamily="34" charset="-128"/>
            </a:endParaRPr>
          </a:p>
          <a:p>
            <a:pPr marL="539750" lvl="1" indent="-360363" algn="l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   -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Клеммы: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F3-F4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, параллельное соединение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  <a:p>
            <a:pPr marL="539750" lvl="1" indent="-360363" algn="l"/>
            <a:r>
              <a:rPr lang="ru-RU" altLang="ko-KR" sz="2000" b="1">
                <a:solidFill>
                  <a:schemeClr val="tx2"/>
                </a:solidFill>
                <a:latin typeface="Arial Unicode MS" pitchFamily="34" charset="-128"/>
              </a:rPr>
              <a:t>Питание</a:t>
            </a:r>
            <a:endParaRPr lang="en-US" altLang="ko-KR" sz="2000" b="1">
              <a:solidFill>
                <a:schemeClr val="tx2"/>
              </a:solidFill>
              <a:latin typeface="Arial Unicode MS" pitchFamily="34" charset="-128"/>
            </a:endParaRPr>
          </a:p>
          <a:p>
            <a:pPr marL="539750" lvl="1" indent="-360363" algn="l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   -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Только к одному внутреннему блоку</a:t>
            </a:r>
            <a:endParaRPr lang="en-US" altLang="ko-KR" sz="1600" b="1">
              <a:solidFill>
                <a:srgbClr val="FF0000"/>
              </a:solidFill>
              <a:latin typeface="Arial Unicode MS" pitchFamily="34" charset="-128"/>
            </a:endParaRPr>
          </a:p>
        </p:txBody>
      </p:sp>
      <p:sp>
        <p:nvSpPr>
          <p:cNvPr id="27671" name="Text Box 41"/>
          <p:cNvSpPr txBox="1">
            <a:spLocks noChangeArrowheads="1"/>
          </p:cNvSpPr>
          <p:nvPr/>
        </p:nvSpPr>
        <p:spPr bwMode="auto">
          <a:xfrm>
            <a:off x="3654425" y="5962650"/>
            <a:ext cx="48895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marL="539750" lvl="1" indent="-360363" algn="l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V1-V2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нельзя соединять параллельно по ВБ</a:t>
            </a:r>
          </a:p>
          <a:p>
            <a:pPr marL="539750" lvl="1" indent="-360363"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во избежание выхода из строя трансформатора.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grpSp>
        <p:nvGrpSpPr>
          <p:cNvPr id="27672" name="Group 42"/>
          <p:cNvGrpSpPr>
            <a:grpSpLocks/>
          </p:cNvGrpSpPr>
          <p:nvPr/>
        </p:nvGrpSpPr>
        <p:grpSpPr bwMode="auto">
          <a:xfrm>
            <a:off x="3854450" y="5576888"/>
            <a:ext cx="2325688" cy="385762"/>
            <a:chOff x="3915" y="2688"/>
            <a:chExt cx="961" cy="243"/>
          </a:xfrm>
        </p:grpSpPr>
        <p:sp>
          <p:nvSpPr>
            <p:cNvPr id="27677" name="Rectangle 43"/>
            <p:cNvSpPr>
              <a:spLocks noChangeArrowheads="1"/>
            </p:cNvSpPr>
            <p:nvPr/>
          </p:nvSpPr>
          <p:spPr bwMode="auto">
            <a:xfrm>
              <a:off x="4014" y="2704"/>
              <a:ext cx="726" cy="22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27678" name="Text Box 44"/>
            <p:cNvSpPr txBox="1">
              <a:spLocks noChangeArrowheads="1"/>
            </p:cNvSpPr>
            <p:nvPr/>
          </p:nvSpPr>
          <p:spPr bwMode="auto">
            <a:xfrm>
              <a:off x="3915" y="2688"/>
              <a:ext cx="961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36000" rIns="36000" bIns="36000">
              <a:spAutoFit/>
            </a:bodyPr>
            <a:lstStyle/>
            <a:p>
              <a:pPr marL="539750" lvl="1" indent="-360363"/>
              <a:r>
                <a:rPr lang="ru-RU" altLang="ko-KR" sz="2000" b="1">
                  <a:solidFill>
                    <a:srgbClr val="FF0000"/>
                  </a:solidFill>
                  <a:latin typeface="Arial Unicode MS" pitchFamily="34" charset="-128"/>
                </a:rPr>
                <a:t>Внимание</a:t>
              </a:r>
              <a:endParaRPr lang="en-US" altLang="ko-KR" sz="1600" b="1">
                <a:solidFill>
                  <a:srgbClr val="FF0000"/>
                </a:solidFill>
                <a:latin typeface="Arial Unicode MS" pitchFamily="34" charset="-128"/>
              </a:endParaRPr>
            </a:p>
          </p:txBody>
        </p:sp>
      </p:grpSp>
      <p:sp>
        <p:nvSpPr>
          <p:cNvPr id="27673" name="Text Box 48"/>
          <p:cNvSpPr txBox="1">
            <a:spLocks noChangeArrowheads="1"/>
          </p:cNvSpPr>
          <p:nvPr/>
        </p:nvSpPr>
        <p:spPr bwMode="auto">
          <a:xfrm>
            <a:off x="636588" y="993775"/>
            <a:ext cx="58801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Монтаж</a:t>
            </a:r>
            <a:r>
              <a:rPr lang="en-US" altLang="ko-KR" sz="1800" b="1">
                <a:solidFill>
                  <a:schemeClr val="tx2"/>
                </a:solidFill>
                <a:latin typeface="Arial Unicode MS" pitchFamily="34" charset="-128"/>
              </a:rPr>
              <a:t> : </a:t>
            </a: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групповое управление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7674" name="AutoShape 49"/>
          <p:cNvSpPr>
            <a:spLocks noChangeArrowheads="1"/>
          </p:cNvSpPr>
          <p:nvPr/>
        </p:nvSpPr>
        <p:spPr bwMode="auto">
          <a:xfrm>
            <a:off x="1476375" y="4510088"/>
            <a:ext cx="1366838" cy="1439862"/>
          </a:xfrm>
          <a:prstGeom prst="roundRect">
            <a:avLst>
              <a:gd name="adj" fmla="val 9815"/>
            </a:avLst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altLang="ko-KR">
                <a:latin typeface="Arial Unicode MS" pitchFamily="34" charset="-128"/>
              </a:rPr>
              <a:t>Проводной</a:t>
            </a:r>
          </a:p>
          <a:p>
            <a:r>
              <a:rPr lang="ru-RU" altLang="ko-KR">
                <a:latin typeface="Arial Unicode MS" pitchFamily="34" charset="-128"/>
              </a:rPr>
              <a:t>пульт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27675" name="Rectangle 50"/>
          <p:cNvSpPr>
            <a:spLocks noChangeArrowheads="1"/>
          </p:cNvSpPr>
          <p:nvPr/>
        </p:nvSpPr>
        <p:spPr bwMode="auto">
          <a:xfrm>
            <a:off x="438150" y="1096963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54092" name="Text Box 108"/>
          <p:cNvSpPr txBox="1">
            <a:spLocks noChangeArrowheads="1"/>
          </p:cNvSpPr>
          <p:nvPr/>
        </p:nvSpPr>
        <p:spPr bwMode="auto">
          <a:xfrm>
            <a:off x="152400" y="73025"/>
            <a:ext cx="72913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Подключение пульта управления</a:t>
            </a:r>
            <a:endParaRPr lang="en-US" altLang="ko-KR" sz="36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43675" y="5632450"/>
            <a:ext cx="1728788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5599113"/>
            <a:ext cx="1773238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2911475" y="4697413"/>
            <a:ext cx="387350" cy="387350"/>
            <a:chOff x="1834" y="2959"/>
            <a:chExt cx="244" cy="244"/>
          </a:xfrm>
        </p:grpSpPr>
        <p:sp>
          <p:nvSpPr>
            <p:cNvPr id="28750" name="Oval 5"/>
            <p:cNvSpPr>
              <a:spLocks noChangeAspect="1" noChangeArrowheads="1"/>
            </p:cNvSpPr>
            <p:nvPr/>
          </p:nvSpPr>
          <p:spPr bwMode="auto">
            <a:xfrm>
              <a:off x="1834" y="2959"/>
              <a:ext cx="244" cy="2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28751" name="Oval 6"/>
            <p:cNvSpPr>
              <a:spLocks noChangeAspect="1" noChangeArrowheads="1"/>
            </p:cNvSpPr>
            <p:nvPr/>
          </p:nvSpPr>
          <p:spPr bwMode="auto">
            <a:xfrm>
              <a:off x="1876" y="3008"/>
              <a:ext cx="62" cy="61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28752" name="Oval 7"/>
            <p:cNvSpPr>
              <a:spLocks noChangeAspect="1" noChangeArrowheads="1"/>
            </p:cNvSpPr>
            <p:nvPr/>
          </p:nvSpPr>
          <p:spPr bwMode="auto">
            <a:xfrm>
              <a:off x="1968" y="3008"/>
              <a:ext cx="61" cy="6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28753" name="Oval 8"/>
            <p:cNvSpPr>
              <a:spLocks noChangeAspect="1" noChangeArrowheads="1"/>
            </p:cNvSpPr>
            <p:nvPr/>
          </p:nvSpPr>
          <p:spPr bwMode="auto">
            <a:xfrm>
              <a:off x="1968" y="3099"/>
              <a:ext cx="61" cy="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28754" name="Oval 9"/>
            <p:cNvSpPr>
              <a:spLocks noChangeAspect="1" noChangeArrowheads="1"/>
            </p:cNvSpPr>
            <p:nvPr/>
          </p:nvSpPr>
          <p:spPr bwMode="auto">
            <a:xfrm>
              <a:off x="1876" y="3099"/>
              <a:ext cx="62" cy="62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sp>
        <p:nvSpPr>
          <p:cNvPr id="28677" name="Oval 10"/>
          <p:cNvSpPr>
            <a:spLocks noChangeAspect="1" noChangeArrowheads="1"/>
          </p:cNvSpPr>
          <p:nvPr/>
        </p:nvSpPr>
        <p:spPr bwMode="auto">
          <a:xfrm>
            <a:off x="6299200" y="4600575"/>
            <a:ext cx="306388" cy="2889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678" name="Oval 11"/>
          <p:cNvSpPr>
            <a:spLocks noChangeAspect="1" noChangeArrowheads="1"/>
          </p:cNvSpPr>
          <p:nvPr/>
        </p:nvSpPr>
        <p:spPr bwMode="auto">
          <a:xfrm>
            <a:off x="6351588" y="4702175"/>
            <a:ext cx="90487" cy="90488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679" name="Oval 12"/>
          <p:cNvSpPr>
            <a:spLocks noChangeAspect="1" noChangeArrowheads="1"/>
          </p:cNvSpPr>
          <p:nvPr/>
        </p:nvSpPr>
        <p:spPr bwMode="auto">
          <a:xfrm>
            <a:off x="6472238" y="4702175"/>
            <a:ext cx="90487" cy="90488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680" name="Text Box 13"/>
          <p:cNvSpPr txBox="1">
            <a:spLocks noChangeArrowheads="1"/>
          </p:cNvSpPr>
          <p:nvPr/>
        </p:nvSpPr>
        <p:spPr bwMode="auto">
          <a:xfrm>
            <a:off x="1755775" y="1557338"/>
            <a:ext cx="517525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F1/F2</a:t>
            </a:r>
          </a:p>
        </p:txBody>
      </p:sp>
      <p:pic>
        <p:nvPicPr>
          <p:cNvPr id="28681" name="Picture 14" descr="4way_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1538" y="1844675"/>
            <a:ext cx="93662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39" name="Line 15"/>
          <p:cNvSpPr>
            <a:spLocks noChangeShapeType="1"/>
          </p:cNvSpPr>
          <p:nvPr/>
        </p:nvSpPr>
        <p:spPr bwMode="auto">
          <a:xfrm>
            <a:off x="1465263" y="1773238"/>
            <a:ext cx="1081087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31440" name="Line 16"/>
          <p:cNvSpPr>
            <a:spLocks noChangeShapeType="1"/>
          </p:cNvSpPr>
          <p:nvPr/>
        </p:nvSpPr>
        <p:spPr bwMode="auto">
          <a:xfrm>
            <a:off x="2546350" y="1773238"/>
            <a:ext cx="71438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31441" name="Line 17"/>
          <p:cNvSpPr>
            <a:spLocks noChangeShapeType="1"/>
          </p:cNvSpPr>
          <p:nvPr/>
        </p:nvSpPr>
        <p:spPr bwMode="auto">
          <a:xfrm flipV="1">
            <a:off x="2617788" y="1773238"/>
            <a:ext cx="71437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8685" name="Picture 18" descr="4way_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6575" y="1844675"/>
            <a:ext cx="93662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43" name="Line 19"/>
          <p:cNvSpPr>
            <a:spLocks noChangeShapeType="1"/>
          </p:cNvSpPr>
          <p:nvPr/>
        </p:nvSpPr>
        <p:spPr bwMode="auto">
          <a:xfrm>
            <a:off x="2689225" y="1773238"/>
            <a:ext cx="792163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31444" name="Line 20"/>
          <p:cNvSpPr>
            <a:spLocks noChangeShapeType="1"/>
          </p:cNvSpPr>
          <p:nvPr/>
        </p:nvSpPr>
        <p:spPr bwMode="auto">
          <a:xfrm>
            <a:off x="3481388" y="1773238"/>
            <a:ext cx="71437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31445" name="Line 21"/>
          <p:cNvSpPr>
            <a:spLocks noChangeShapeType="1"/>
          </p:cNvSpPr>
          <p:nvPr/>
        </p:nvSpPr>
        <p:spPr bwMode="auto">
          <a:xfrm flipV="1">
            <a:off x="3552825" y="1773238"/>
            <a:ext cx="71438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8689" name="Picture 22" descr="4way_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3200" y="1844675"/>
            <a:ext cx="93662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47" name="Line 23"/>
          <p:cNvSpPr>
            <a:spLocks noChangeShapeType="1"/>
          </p:cNvSpPr>
          <p:nvPr/>
        </p:nvSpPr>
        <p:spPr bwMode="auto">
          <a:xfrm>
            <a:off x="3625850" y="1773238"/>
            <a:ext cx="792163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31448" name="Line 24"/>
          <p:cNvSpPr>
            <a:spLocks noChangeShapeType="1"/>
          </p:cNvSpPr>
          <p:nvPr/>
        </p:nvSpPr>
        <p:spPr bwMode="auto">
          <a:xfrm>
            <a:off x="4418013" y="1773238"/>
            <a:ext cx="71437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31449" name="Line 25"/>
          <p:cNvSpPr>
            <a:spLocks noChangeShapeType="1"/>
          </p:cNvSpPr>
          <p:nvPr/>
        </p:nvSpPr>
        <p:spPr bwMode="auto">
          <a:xfrm flipV="1">
            <a:off x="4489450" y="1773238"/>
            <a:ext cx="71438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8693" name="Picture 26" descr="4way_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9825" y="1844675"/>
            <a:ext cx="93662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51" name="Line 27"/>
          <p:cNvSpPr>
            <a:spLocks noChangeShapeType="1"/>
          </p:cNvSpPr>
          <p:nvPr/>
        </p:nvSpPr>
        <p:spPr bwMode="auto">
          <a:xfrm>
            <a:off x="4562475" y="1773238"/>
            <a:ext cx="792163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31452" name="Line 28"/>
          <p:cNvSpPr>
            <a:spLocks noChangeShapeType="1"/>
          </p:cNvSpPr>
          <p:nvPr/>
        </p:nvSpPr>
        <p:spPr bwMode="auto">
          <a:xfrm>
            <a:off x="5354638" y="1773238"/>
            <a:ext cx="71437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31453" name="Line 29"/>
          <p:cNvSpPr>
            <a:spLocks noChangeShapeType="1"/>
          </p:cNvSpPr>
          <p:nvPr/>
        </p:nvSpPr>
        <p:spPr bwMode="auto">
          <a:xfrm flipV="1">
            <a:off x="5426075" y="1773238"/>
            <a:ext cx="71438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8697" name="Picture 30" descr="4way_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84863" y="1844675"/>
            <a:ext cx="93662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55" name="Line 31"/>
          <p:cNvSpPr>
            <a:spLocks noChangeShapeType="1"/>
          </p:cNvSpPr>
          <p:nvPr/>
        </p:nvSpPr>
        <p:spPr bwMode="auto">
          <a:xfrm>
            <a:off x="5497513" y="1773238"/>
            <a:ext cx="792162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31456" name="Line 32"/>
          <p:cNvSpPr>
            <a:spLocks noChangeShapeType="1"/>
          </p:cNvSpPr>
          <p:nvPr/>
        </p:nvSpPr>
        <p:spPr bwMode="auto">
          <a:xfrm>
            <a:off x="6289675" y="1773238"/>
            <a:ext cx="71438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700" name="Text Box 36"/>
          <p:cNvSpPr txBox="1">
            <a:spLocks noChangeArrowheads="1"/>
          </p:cNvSpPr>
          <p:nvPr/>
        </p:nvSpPr>
        <p:spPr bwMode="auto">
          <a:xfrm>
            <a:off x="493713" y="2781300"/>
            <a:ext cx="1287462" cy="27463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Наружный блок</a:t>
            </a:r>
            <a:endParaRPr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28701" name="Picture 37" descr="DVMP2 12HP_14HP"/>
          <p:cNvPicPr>
            <a:picLocks noChangeAspect="1" noChangeArrowheads="1"/>
          </p:cNvPicPr>
          <p:nvPr/>
        </p:nvPicPr>
        <p:blipFill>
          <a:blip r:embed="rId5">
            <a:lum bright="-10000" contrast="10000"/>
          </a:blip>
          <a:srcRect/>
          <a:stretch>
            <a:fillRect/>
          </a:stretch>
        </p:blipFill>
        <p:spPr bwMode="auto">
          <a:xfrm>
            <a:off x="755650" y="1557338"/>
            <a:ext cx="77787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2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35150" y="2708275"/>
            <a:ext cx="2951163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63" name="Rectangle 39"/>
          <p:cNvSpPr>
            <a:spLocks noChangeArrowheads="1"/>
          </p:cNvSpPr>
          <p:nvPr/>
        </p:nvSpPr>
        <p:spPr bwMode="auto">
          <a:xfrm>
            <a:off x="3708400" y="4292600"/>
            <a:ext cx="360363" cy="115252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chemeClr val="bg2"/>
              </a:gs>
              <a:gs pos="100000">
                <a:srgbClr val="80808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704" name="Line 40"/>
          <p:cNvSpPr>
            <a:spLocks noChangeShapeType="1"/>
          </p:cNvSpPr>
          <p:nvPr/>
        </p:nvSpPr>
        <p:spPr bwMode="auto">
          <a:xfrm>
            <a:off x="3348038" y="3644900"/>
            <a:ext cx="431800" cy="64770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705" name="Line 41"/>
          <p:cNvSpPr>
            <a:spLocks noChangeShapeType="1"/>
          </p:cNvSpPr>
          <p:nvPr/>
        </p:nvSpPr>
        <p:spPr bwMode="auto">
          <a:xfrm>
            <a:off x="3717925" y="3644900"/>
            <a:ext cx="142875" cy="6477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706" name="Line 42"/>
          <p:cNvSpPr>
            <a:spLocks noChangeShapeType="1"/>
          </p:cNvSpPr>
          <p:nvPr/>
        </p:nvSpPr>
        <p:spPr bwMode="auto">
          <a:xfrm flipH="1">
            <a:off x="3924300" y="3644900"/>
            <a:ext cx="142875" cy="647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707" name="Line 43"/>
          <p:cNvSpPr>
            <a:spLocks noChangeShapeType="1"/>
          </p:cNvSpPr>
          <p:nvPr/>
        </p:nvSpPr>
        <p:spPr bwMode="auto">
          <a:xfrm flipH="1">
            <a:off x="3995738" y="3644900"/>
            <a:ext cx="403225" cy="6477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708" name="Line 44"/>
          <p:cNvSpPr>
            <a:spLocks noChangeShapeType="1"/>
          </p:cNvSpPr>
          <p:nvPr/>
        </p:nvSpPr>
        <p:spPr bwMode="auto">
          <a:xfrm flipV="1">
            <a:off x="3348038" y="5445125"/>
            <a:ext cx="431800" cy="720725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709" name="Line 45"/>
          <p:cNvSpPr>
            <a:spLocks noChangeShapeType="1"/>
          </p:cNvSpPr>
          <p:nvPr/>
        </p:nvSpPr>
        <p:spPr bwMode="auto">
          <a:xfrm flipV="1">
            <a:off x="3717925" y="5445125"/>
            <a:ext cx="133350" cy="720725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710" name="Line 46"/>
          <p:cNvSpPr>
            <a:spLocks noChangeShapeType="1"/>
          </p:cNvSpPr>
          <p:nvPr/>
        </p:nvSpPr>
        <p:spPr bwMode="auto">
          <a:xfrm flipH="1" flipV="1">
            <a:off x="3924300" y="5445125"/>
            <a:ext cx="142875" cy="7207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711" name="Line 47"/>
          <p:cNvSpPr>
            <a:spLocks noChangeShapeType="1"/>
          </p:cNvSpPr>
          <p:nvPr/>
        </p:nvSpPr>
        <p:spPr bwMode="auto">
          <a:xfrm flipH="1" flipV="1">
            <a:off x="3995738" y="5445125"/>
            <a:ext cx="403225" cy="7207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712" name="Text Box 48"/>
          <p:cNvSpPr txBox="1">
            <a:spLocks noChangeArrowheads="1"/>
          </p:cNvSpPr>
          <p:nvPr/>
        </p:nvSpPr>
        <p:spPr bwMode="auto">
          <a:xfrm>
            <a:off x="2574925" y="4206875"/>
            <a:ext cx="1130300" cy="5175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4-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жильный </a:t>
            </a:r>
          </a:p>
          <a:p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кабель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8713" name="Oval 49"/>
          <p:cNvSpPr>
            <a:spLocks noChangeAspect="1" noChangeArrowheads="1"/>
          </p:cNvSpPr>
          <p:nvPr/>
        </p:nvSpPr>
        <p:spPr bwMode="auto">
          <a:xfrm>
            <a:off x="6299200" y="4941888"/>
            <a:ext cx="306388" cy="2889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714" name="Oval 50"/>
          <p:cNvSpPr>
            <a:spLocks noChangeAspect="1" noChangeArrowheads="1"/>
          </p:cNvSpPr>
          <p:nvPr/>
        </p:nvSpPr>
        <p:spPr bwMode="auto">
          <a:xfrm>
            <a:off x="6351588" y="5043488"/>
            <a:ext cx="90487" cy="904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715" name="Oval 51"/>
          <p:cNvSpPr>
            <a:spLocks noChangeAspect="1" noChangeArrowheads="1"/>
          </p:cNvSpPr>
          <p:nvPr/>
        </p:nvSpPr>
        <p:spPr bwMode="auto">
          <a:xfrm>
            <a:off x="6472238" y="5043488"/>
            <a:ext cx="90487" cy="9048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28716" name="Picture 5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4163" y="2708275"/>
            <a:ext cx="2951162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77" name="Rectangle 53"/>
          <p:cNvSpPr>
            <a:spLocks noChangeArrowheads="1"/>
          </p:cNvSpPr>
          <p:nvPr/>
        </p:nvSpPr>
        <p:spPr bwMode="auto">
          <a:xfrm>
            <a:off x="7164388" y="4292600"/>
            <a:ext cx="214312" cy="115252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chemeClr val="bg2"/>
              </a:gs>
              <a:gs pos="100000">
                <a:srgbClr val="80808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718" name="Line 54"/>
          <p:cNvSpPr>
            <a:spLocks noChangeShapeType="1"/>
          </p:cNvSpPr>
          <p:nvPr/>
        </p:nvSpPr>
        <p:spPr bwMode="auto">
          <a:xfrm>
            <a:off x="6877050" y="3644900"/>
            <a:ext cx="358775" cy="64770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719" name="Line 55"/>
          <p:cNvSpPr>
            <a:spLocks noChangeShapeType="1"/>
          </p:cNvSpPr>
          <p:nvPr/>
        </p:nvSpPr>
        <p:spPr bwMode="auto">
          <a:xfrm>
            <a:off x="7246938" y="3644900"/>
            <a:ext cx="60325" cy="6477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720" name="Line 56"/>
          <p:cNvSpPr>
            <a:spLocks noChangeShapeType="1"/>
          </p:cNvSpPr>
          <p:nvPr/>
        </p:nvSpPr>
        <p:spPr bwMode="auto">
          <a:xfrm flipH="1">
            <a:off x="7524750" y="3644900"/>
            <a:ext cx="71438" cy="647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721" name="Line 57"/>
          <p:cNvSpPr>
            <a:spLocks noChangeShapeType="1"/>
          </p:cNvSpPr>
          <p:nvPr/>
        </p:nvSpPr>
        <p:spPr bwMode="auto">
          <a:xfrm flipH="1">
            <a:off x="7596188" y="3644900"/>
            <a:ext cx="331787" cy="6477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722" name="Line 58"/>
          <p:cNvSpPr>
            <a:spLocks noChangeShapeType="1"/>
          </p:cNvSpPr>
          <p:nvPr/>
        </p:nvSpPr>
        <p:spPr bwMode="auto">
          <a:xfrm flipV="1">
            <a:off x="6877050" y="5445125"/>
            <a:ext cx="358775" cy="720725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723" name="Line 59"/>
          <p:cNvSpPr>
            <a:spLocks noChangeShapeType="1"/>
          </p:cNvSpPr>
          <p:nvPr/>
        </p:nvSpPr>
        <p:spPr bwMode="auto">
          <a:xfrm flipV="1">
            <a:off x="7246938" y="5445125"/>
            <a:ext cx="60325" cy="720725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724" name="Line 60"/>
          <p:cNvSpPr>
            <a:spLocks noChangeShapeType="1"/>
          </p:cNvSpPr>
          <p:nvPr/>
        </p:nvSpPr>
        <p:spPr bwMode="auto">
          <a:xfrm flipH="1" flipV="1">
            <a:off x="7524750" y="5445125"/>
            <a:ext cx="71438" cy="7207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725" name="Line 61"/>
          <p:cNvSpPr>
            <a:spLocks noChangeShapeType="1"/>
          </p:cNvSpPr>
          <p:nvPr/>
        </p:nvSpPr>
        <p:spPr bwMode="auto">
          <a:xfrm flipH="1" flipV="1">
            <a:off x="7596188" y="5445125"/>
            <a:ext cx="331787" cy="7207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726" name="Text Box 62"/>
          <p:cNvSpPr txBox="1">
            <a:spLocks noChangeArrowheads="1"/>
          </p:cNvSpPr>
          <p:nvPr/>
        </p:nvSpPr>
        <p:spPr bwMode="auto">
          <a:xfrm>
            <a:off x="5873750" y="4081463"/>
            <a:ext cx="1130300" cy="5175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2-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жильный </a:t>
            </a:r>
          </a:p>
          <a:p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кабель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31487" name="Rectangle 63"/>
          <p:cNvSpPr>
            <a:spLocks noChangeArrowheads="1"/>
          </p:cNvSpPr>
          <p:nvPr/>
        </p:nvSpPr>
        <p:spPr bwMode="auto">
          <a:xfrm>
            <a:off x="7453313" y="4292600"/>
            <a:ext cx="214312" cy="115252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chemeClr val="bg2"/>
              </a:gs>
              <a:gs pos="100000">
                <a:srgbClr val="80808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728" name="Oval 64"/>
          <p:cNvSpPr>
            <a:spLocks noChangeArrowheads="1"/>
          </p:cNvSpPr>
          <p:nvPr/>
        </p:nvSpPr>
        <p:spPr bwMode="auto">
          <a:xfrm>
            <a:off x="3282950" y="357346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729" name="Oval 65"/>
          <p:cNvSpPr>
            <a:spLocks noChangeArrowheads="1"/>
          </p:cNvSpPr>
          <p:nvPr/>
        </p:nvSpPr>
        <p:spPr bwMode="auto">
          <a:xfrm>
            <a:off x="3671888" y="357346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730" name="Oval 66"/>
          <p:cNvSpPr>
            <a:spLocks noChangeArrowheads="1"/>
          </p:cNvSpPr>
          <p:nvPr/>
        </p:nvSpPr>
        <p:spPr bwMode="auto">
          <a:xfrm>
            <a:off x="4003675" y="357346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731" name="Oval 67"/>
          <p:cNvSpPr>
            <a:spLocks noChangeArrowheads="1"/>
          </p:cNvSpPr>
          <p:nvPr/>
        </p:nvSpPr>
        <p:spPr bwMode="auto">
          <a:xfrm>
            <a:off x="4356100" y="357346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732" name="Oval 68"/>
          <p:cNvSpPr>
            <a:spLocks noChangeArrowheads="1"/>
          </p:cNvSpPr>
          <p:nvPr/>
        </p:nvSpPr>
        <p:spPr bwMode="auto">
          <a:xfrm>
            <a:off x="6811963" y="357346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733" name="Oval 69"/>
          <p:cNvSpPr>
            <a:spLocks noChangeArrowheads="1"/>
          </p:cNvSpPr>
          <p:nvPr/>
        </p:nvSpPr>
        <p:spPr bwMode="auto">
          <a:xfrm>
            <a:off x="7200900" y="357346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734" name="Oval 70"/>
          <p:cNvSpPr>
            <a:spLocks noChangeArrowheads="1"/>
          </p:cNvSpPr>
          <p:nvPr/>
        </p:nvSpPr>
        <p:spPr bwMode="auto">
          <a:xfrm>
            <a:off x="7532688" y="357346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735" name="Oval 71"/>
          <p:cNvSpPr>
            <a:spLocks noChangeArrowheads="1"/>
          </p:cNvSpPr>
          <p:nvPr/>
        </p:nvSpPr>
        <p:spPr bwMode="auto">
          <a:xfrm>
            <a:off x="7885113" y="357346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736" name="Oval 72"/>
          <p:cNvSpPr>
            <a:spLocks noChangeArrowheads="1"/>
          </p:cNvSpPr>
          <p:nvPr/>
        </p:nvSpPr>
        <p:spPr bwMode="auto">
          <a:xfrm>
            <a:off x="3276600" y="611822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737" name="Oval 73"/>
          <p:cNvSpPr>
            <a:spLocks noChangeArrowheads="1"/>
          </p:cNvSpPr>
          <p:nvPr/>
        </p:nvSpPr>
        <p:spPr bwMode="auto">
          <a:xfrm>
            <a:off x="3665538" y="611822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738" name="Oval 74"/>
          <p:cNvSpPr>
            <a:spLocks noChangeArrowheads="1"/>
          </p:cNvSpPr>
          <p:nvPr/>
        </p:nvSpPr>
        <p:spPr bwMode="auto">
          <a:xfrm>
            <a:off x="3997325" y="611822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739" name="Oval 75"/>
          <p:cNvSpPr>
            <a:spLocks noChangeArrowheads="1"/>
          </p:cNvSpPr>
          <p:nvPr/>
        </p:nvSpPr>
        <p:spPr bwMode="auto">
          <a:xfrm>
            <a:off x="4349750" y="611822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740" name="Oval 76"/>
          <p:cNvSpPr>
            <a:spLocks noChangeArrowheads="1"/>
          </p:cNvSpPr>
          <p:nvPr/>
        </p:nvSpPr>
        <p:spPr bwMode="auto">
          <a:xfrm>
            <a:off x="6805613" y="611822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741" name="Oval 77"/>
          <p:cNvSpPr>
            <a:spLocks noChangeArrowheads="1"/>
          </p:cNvSpPr>
          <p:nvPr/>
        </p:nvSpPr>
        <p:spPr bwMode="auto">
          <a:xfrm>
            <a:off x="7194550" y="611822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742" name="Oval 78"/>
          <p:cNvSpPr>
            <a:spLocks noChangeArrowheads="1"/>
          </p:cNvSpPr>
          <p:nvPr/>
        </p:nvSpPr>
        <p:spPr bwMode="auto">
          <a:xfrm>
            <a:off x="7526338" y="611822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743" name="Oval 79"/>
          <p:cNvSpPr>
            <a:spLocks noChangeArrowheads="1"/>
          </p:cNvSpPr>
          <p:nvPr/>
        </p:nvSpPr>
        <p:spPr bwMode="auto">
          <a:xfrm>
            <a:off x="7878763" y="611822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744" name="AutoShape 80"/>
          <p:cNvSpPr>
            <a:spLocks noChangeAspect="1" noChangeArrowheads="1"/>
          </p:cNvSpPr>
          <p:nvPr/>
        </p:nvSpPr>
        <p:spPr bwMode="auto">
          <a:xfrm>
            <a:off x="3525838" y="4508500"/>
            <a:ext cx="720725" cy="720725"/>
          </a:xfrm>
          <a:custGeom>
            <a:avLst/>
            <a:gdLst>
              <a:gd name="T0" fmla="*/ 360363 w 21600"/>
              <a:gd name="T1" fmla="*/ 0 h 21600"/>
              <a:gd name="T2" fmla="*/ 105539 w 21600"/>
              <a:gd name="T3" fmla="*/ 105539 h 21600"/>
              <a:gd name="T4" fmla="*/ 0 w 21600"/>
              <a:gd name="T5" fmla="*/ 360363 h 21600"/>
              <a:gd name="T6" fmla="*/ 105539 w 21600"/>
              <a:gd name="T7" fmla="*/ 615186 h 21600"/>
              <a:gd name="T8" fmla="*/ 360363 w 21600"/>
              <a:gd name="T9" fmla="*/ 720725 h 21600"/>
              <a:gd name="T10" fmla="*/ 615186 w 21600"/>
              <a:gd name="T11" fmla="*/ 615186 h 21600"/>
              <a:gd name="T12" fmla="*/ 720725 w 21600"/>
              <a:gd name="T13" fmla="*/ 360363 h 21600"/>
              <a:gd name="T14" fmla="*/ 615186 w 21600"/>
              <a:gd name="T15" fmla="*/ 10553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79999"/>
            </a:srgbClr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745" name="AutoShape 81"/>
          <p:cNvSpPr>
            <a:spLocks noChangeAspect="1" noChangeArrowheads="1"/>
          </p:cNvSpPr>
          <p:nvPr/>
        </p:nvSpPr>
        <p:spPr bwMode="auto">
          <a:xfrm>
            <a:off x="7045325" y="4508500"/>
            <a:ext cx="719138" cy="719138"/>
          </a:xfrm>
          <a:custGeom>
            <a:avLst/>
            <a:gdLst>
              <a:gd name="T0" fmla="*/ 359569 w 21600"/>
              <a:gd name="T1" fmla="*/ 0 h 21600"/>
              <a:gd name="T2" fmla="*/ 105307 w 21600"/>
              <a:gd name="T3" fmla="*/ 105307 h 21600"/>
              <a:gd name="T4" fmla="*/ 0 w 21600"/>
              <a:gd name="T5" fmla="*/ 359569 h 21600"/>
              <a:gd name="T6" fmla="*/ 105307 w 21600"/>
              <a:gd name="T7" fmla="*/ 613831 h 21600"/>
              <a:gd name="T8" fmla="*/ 359569 w 21600"/>
              <a:gd name="T9" fmla="*/ 719138 h 21600"/>
              <a:gd name="T10" fmla="*/ 613831 w 21600"/>
              <a:gd name="T11" fmla="*/ 613831 h 21600"/>
              <a:gd name="T12" fmla="*/ 719138 w 21600"/>
              <a:gd name="T13" fmla="*/ 359569 h 21600"/>
              <a:gd name="T14" fmla="*/ 613831 w 21600"/>
              <a:gd name="T15" fmla="*/ 10530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04" y="10800"/>
                </a:moveTo>
                <a:cubicBezTo>
                  <a:pt x="3004" y="15106"/>
                  <a:pt x="6494" y="18596"/>
                  <a:pt x="10800" y="18596"/>
                </a:cubicBezTo>
                <a:cubicBezTo>
                  <a:pt x="15106" y="18596"/>
                  <a:pt x="18596" y="15106"/>
                  <a:pt x="18596" y="10800"/>
                </a:cubicBezTo>
                <a:cubicBezTo>
                  <a:pt x="18596" y="6494"/>
                  <a:pt x="15106" y="3004"/>
                  <a:pt x="10800" y="3004"/>
                </a:cubicBezTo>
                <a:cubicBezTo>
                  <a:pt x="6494" y="3004"/>
                  <a:pt x="3004" y="6494"/>
                  <a:pt x="3004" y="10800"/>
                </a:cubicBezTo>
                <a:close/>
              </a:path>
            </a:pathLst>
          </a:custGeom>
          <a:solidFill>
            <a:srgbClr val="0000FF">
              <a:alpha val="79999"/>
            </a:srgbClr>
          </a:solidFill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747" name="AutoShape 85"/>
          <p:cNvSpPr>
            <a:spLocks noChangeArrowheads="1"/>
          </p:cNvSpPr>
          <p:nvPr/>
        </p:nvSpPr>
        <p:spPr bwMode="auto">
          <a:xfrm>
            <a:off x="1116013" y="4868863"/>
            <a:ext cx="1366837" cy="1439862"/>
          </a:xfrm>
          <a:prstGeom prst="roundRect">
            <a:avLst>
              <a:gd name="adj" fmla="val 9815"/>
            </a:avLst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altLang="ko-KR">
                <a:latin typeface="Arial Unicode MS" pitchFamily="34" charset="-128"/>
              </a:rPr>
              <a:t>Проводной</a:t>
            </a:r>
          </a:p>
          <a:p>
            <a:r>
              <a:rPr lang="ru-RU" altLang="ko-KR">
                <a:latin typeface="Arial Unicode MS" pitchFamily="34" charset="-128"/>
              </a:rPr>
              <a:t>Пульт</a:t>
            </a:r>
          </a:p>
          <a:p>
            <a:r>
              <a:rPr lang="ru-RU" altLang="ko-KR">
                <a:latin typeface="Arial Unicode MS" pitchFamily="34" charset="-128"/>
              </a:rPr>
              <a:t>управления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28748" name="Rectangle 86"/>
          <p:cNvSpPr>
            <a:spLocks noChangeArrowheads="1"/>
          </p:cNvSpPr>
          <p:nvPr/>
        </p:nvSpPr>
        <p:spPr bwMode="auto">
          <a:xfrm>
            <a:off x="438150" y="1096963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54092" name="Text Box 108"/>
          <p:cNvSpPr txBox="1">
            <a:spLocks noChangeArrowheads="1"/>
          </p:cNvSpPr>
          <p:nvPr/>
        </p:nvSpPr>
        <p:spPr bwMode="auto">
          <a:xfrm>
            <a:off x="152400" y="73025"/>
            <a:ext cx="72913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Подключение пульта управления</a:t>
            </a:r>
            <a:endParaRPr lang="en-US" altLang="ko-KR" sz="36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28757" name="Text Box 48"/>
          <p:cNvSpPr txBox="1">
            <a:spLocks noChangeArrowheads="1"/>
          </p:cNvSpPr>
          <p:nvPr/>
        </p:nvSpPr>
        <p:spPr bwMode="auto">
          <a:xfrm>
            <a:off x="636588" y="993775"/>
            <a:ext cx="74422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Монтаж</a:t>
            </a:r>
            <a:r>
              <a:rPr lang="en-US" altLang="ko-KR" sz="1800" b="1">
                <a:solidFill>
                  <a:schemeClr val="tx2"/>
                </a:solidFill>
                <a:latin typeface="Arial Unicode MS" pitchFamily="34" charset="-128"/>
              </a:rPr>
              <a:t> : </a:t>
            </a: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разделение кабеля питания и управления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신유선 Bot PC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2363" y="1989138"/>
            <a:ext cx="43211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699" name="Group 3"/>
          <p:cNvGrpSpPr>
            <a:grpSpLocks noChangeAspect="1"/>
          </p:cNvGrpSpPr>
          <p:nvPr/>
        </p:nvGrpSpPr>
        <p:grpSpPr bwMode="auto">
          <a:xfrm>
            <a:off x="7092950" y="3716338"/>
            <a:ext cx="1428750" cy="1511300"/>
            <a:chOff x="1837" y="1162"/>
            <a:chExt cx="2100" cy="2223"/>
          </a:xfrm>
        </p:grpSpPr>
        <p:pic>
          <p:nvPicPr>
            <p:cNvPr id="29721" name="Picture 4" descr="MWR-WS00_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37" y="1162"/>
              <a:ext cx="2100" cy="2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22" name="Picture 5" descr="MWR-WS00 LCD만"/>
            <p:cNvPicPr>
              <a:picLocks noChangeAspect="1" noChangeArrowheads="1"/>
            </p:cNvPicPr>
            <p:nvPr/>
          </p:nvPicPr>
          <p:blipFill>
            <a:blip r:embed="rId4">
              <a:lum bright="-10000"/>
            </a:blip>
            <a:srcRect/>
            <a:stretch>
              <a:fillRect/>
            </a:stretch>
          </p:blipFill>
          <p:spPr bwMode="auto">
            <a:xfrm>
              <a:off x="2154" y="1464"/>
              <a:ext cx="689" cy="1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700" name="Text Box 8"/>
          <p:cNvSpPr txBox="1">
            <a:spLocks noChangeArrowheads="1"/>
          </p:cNvSpPr>
          <p:nvPr/>
        </p:nvSpPr>
        <p:spPr bwMode="auto">
          <a:xfrm>
            <a:off x="7027863" y="2813050"/>
            <a:ext cx="1895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Датчик температуры</a:t>
            </a:r>
            <a:endParaRPr kumimoji="0"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9701" name="Text Box 9"/>
          <p:cNvSpPr txBox="1">
            <a:spLocks noChangeArrowheads="1"/>
          </p:cNvSpPr>
          <p:nvPr/>
        </p:nvSpPr>
        <p:spPr bwMode="auto">
          <a:xfrm>
            <a:off x="727075" y="2636838"/>
            <a:ext cx="15843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latinLnBrk="0"/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Разъем питания </a:t>
            </a:r>
          </a:p>
          <a:p>
            <a:pPr algn="r" latinLnBrk="0"/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и управления</a:t>
            </a:r>
            <a:endParaRPr kumimoji="0"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9702" name="Oval 10"/>
          <p:cNvSpPr>
            <a:spLocks noChangeArrowheads="1"/>
          </p:cNvSpPr>
          <p:nvPr/>
        </p:nvSpPr>
        <p:spPr bwMode="auto">
          <a:xfrm>
            <a:off x="5572125" y="2271713"/>
            <a:ext cx="193675" cy="4905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9703" name="Text Box 11"/>
          <p:cNvSpPr txBox="1">
            <a:spLocks noChangeArrowheads="1"/>
          </p:cNvSpPr>
          <p:nvPr/>
        </p:nvSpPr>
        <p:spPr bwMode="auto">
          <a:xfrm>
            <a:off x="160338" y="4968875"/>
            <a:ext cx="21653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latinLnBrk="0"/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Разъем  </a:t>
            </a:r>
          </a:p>
          <a:p>
            <a:pPr algn="r" latinLnBrk="0"/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перепрограммирования</a:t>
            </a:r>
            <a:endParaRPr kumimoji="0"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9704" name="Line 12"/>
          <p:cNvSpPr>
            <a:spLocks noChangeShapeType="1"/>
          </p:cNvSpPr>
          <p:nvPr/>
        </p:nvSpPr>
        <p:spPr bwMode="auto">
          <a:xfrm>
            <a:off x="2825750" y="5630863"/>
            <a:ext cx="1582738" cy="0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 type="triangle" w="lg" len="med"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9705" name="Line 13"/>
          <p:cNvSpPr>
            <a:spLocks noChangeShapeType="1"/>
          </p:cNvSpPr>
          <p:nvPr/>
        </p:nvSpPr>
        <p:spPr bwMode="auto">
          <a:xfrm flipH="1">
            <a:off x="6502400" y="2971800"/>
            <a:ext cx="57626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lg" len="med"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9706" name="Oval 14"/>
          <p:cNvSpPr>
            <a:spLocks noChangeArrowheads="1"/>
          </p:cNvSpPr>
          <p:nvPr/>
        </p:nvSpPr>
        <p:spPr bwMode="auto">
          <a:xfrm>
            <a:off x="6402388" y="2725738"/>
            <a:ext cx="193675" cy="4905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9707" name="Text Box 15"/>
          <p:cNvSpPr txBox="1">
            <a:spLocks noChangeArrowheads="1"/>
          </p:cNvSpPr>
          <p:nvPr/>
        </p:nvSpPr>
        <p:spPr bwMode="auto">
          <a:xfrm>
            <a:off x="7027863" y="3201988"/>
            <a:ext cx="203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Переключатель опций</a:t>
            </a:r>
            <a:endParaRPr kumimoji="0"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9708" name="Line 16"/>
          <p:cNvSpPr>
            <a:spLocks noChangeShapeType="1"/>
          </p:cNvSpPr>
          <p:nvPr/>
        </p:nvSpPr>
        <p:spPr bwMode="auto">
          <a:xfrm flipH="1" flipV="1">
            <a:off x="5662613" y="3357563"/>
            <a:ext cx="1416050" cy="31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lg" len="med"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9709" name="Line 17"/>
          <p:cNvSpPr>
            <a:spLocks noChangeShapeType="1"/>
          </p:cNvSpPr>
          <p:nvPr/>
        </p:nvSpPr>
        <p:spPr bwMode="auto">
          <a:xfrm flipH="1">
            <a:off x="5662613" y="2514600"/>
            <a:ext cx="0" cy="8429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lg" len="med"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9710" name="Line 18"/>
          <p:cNvSpPr>
            <a:spLocks noChangeShapeType="1"/>
          </p:cNvSpPr>
          <p:nvPr/>
        </p:nvSpPr>
        <p:spPr bwMode="auto">
          <a:xfrm>
            <a:off x="2252663" y="5229225"/>
            <a:ext cx="792162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lg" len="med"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9711" name="Oval 19"/>
          <p:cNvSpPr>
            <a:spLocks noChangeArrowheads="1"/>
          </p:cNvSpPr>
          <p:nvPr/>
        </p:nvSpPr>
        <p:spPr bwMode="auto">
          <a:xfrm>
            <a:off x="2944813" y="4983163"/>
            <a:ext cx="193675" cy="4905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9712" name="Line 20"/>
          <p:cNvSpPr>
            <a:spLocks noChangeShapeType="1"/>
          </p:cNvSpPr>
          <p:nvPr/>
        </p:nvSpPr>
        <p:spPr bwMode="auto">
          <a:xfrm>
            <a:off x="2252663" y="2900363"/>
            <a:ext cx="461962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lg" len="med"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9713" name="Oval 21"/>
          <p:cNvSpPr>
            <a:spLocks noChangeArrowheads="1"/>
          </p:cNvSpPr>
          <p:nvPr/>
        </p:nvSpPr>
        <p:spPr bwMode="auto">
          <a:xfrm>
            <a:off x="2614613" y="2654300"/>
            <a:ext cx="193675" cy="4905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9714" name="Text Box 22"/>
          <p:cNvSpPr txBox="1">
            <a:spLocks noChangeArrowheads="1"/>
          </p:cNvSpPr>
          <p:nvPr/>
        </p:nvSpPr>
        <p:spPr bwMode="auto">
          <a:xfrm>
            <a:off x="201613" y="5534025"/>
            <a:ext cx="208121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latinLnBrk="0"/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Батарея для хранения текущего времени</a:t>
            </a:r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 </a:t>
            </a:r>
            <a:endParaRPr kumimoji="0" lang="ru-RU" altLang="ko-KR" b="1">
              <a:solidFill>
                <a:schemeClr val="tx2"/>
              </a:solidFill>
              <a:latin typeface="Arial Unicode MS" pitchFamily="34" charset="-128"/>
            </a:endParaRPr>
          </a:p>
          <a:p>
            <a:pPr algn="r" latinLnBrk="0"/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(2</a:t>
            </a:r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 суток</a:t>
            </a:r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)</a:t>
            </a:r>
          </a:p>
        </p:txBody>
      </p:sp>
      <p:sp>
        <p:nvSpPr>
          <p:cNvPr id="29715" name="Line 23"/>
          <p:cNvSpPr>
            <a:spLocks noChangeShapeType="1"/>
          </p:cNvSpPr>
          <p:nvPr/>
        </p:nvSpPr>
        <p:spPr bwMode="auto">
          <a:xfrm flipV="1">
            <a:off x="2252663" y="5805488"/>
            <a:ext cx="12636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lg" len="med"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9716" name="Oval 24"/>
          <p:cNvSpPr>
            <a:spLocks noChangeArrowheads="1"/>
          </p:cNvSpPr>
          <p:nvPr/>
        </p:nvSpPr>
        <p:spPr bwMode="auto">
          <a:xfrm>
            <a:off x="3413125" y="4932363"/>
            <a:ext cx="193675" cy="4905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9717" name="Line 25"/>
          <p:cNvSpPr>
            <a:spLocks noChangeShapeType="1"/>
          </p:cNvSpPr>
          <p:nvPr/>
        </p:nvSpPr>
        <p:spPr bwMode="auto">
          <a:xfrm flipH="1">
            <a:off x="3516313" y="5216525"/>
            <a:ext cx="0" cy="5889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lg" len="med"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9718" name="Text Box 26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Особенности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9719" name="Rectangle 29"/>
          <p:cNvSpPr>
            <a:spLocks noChangeArrowheads="1"/>
          </p:cNvSpPr>
          <p:nvPr/>
        </p:nvSpPr>
        <p:spPr bwMode="auto">
          <a:xfrm>
            <a:off x="438150" y="1096963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05854" name="Text Box 30"/>
          <p:cNvSpPr txBox="1">
            <a:spLocks noChangeArrowheads="1"/>
          </p:cNvSpPr>
          <p:nvPr/>
        </p:nvSpPr>
        <p:spPr bwMode="auto">
          <a:xfrm>
            <a:off x="152400" y="73025"/>
            <a:ext cx="348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latin typeface="Arial Unicode MS" pitchFamily="34" charset="-128"/>
              </a:rPr>
              <a:t>01. MWR-WS00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77" name="Group 57"/>
          <p:cNvGraphicFramePr>
            <a:graphicFrameLocks noGrp="1"/>
          </p:cNvGraphicFramePr>
          <p:nvPr/>
        </p:nvGraphicFramePr>
        <p:xfrm>
          <a:off x="611188" y="2781300"/>
          <a:ext cx="7993062" cy="3465640"/>
        </p:xfrm>
        <a:graphic>
          <a:graphicData uri="http://schemas.openxmlformats.org/drawingml/2006/table">
            <a:tbl>
              <a:tblPr/>
              <a:tblGrid>
                <a:gridCol w="574675"/>
                <a:gridCol w="3457575"/>
                <a:gridCol w="3960812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Охлаждение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/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Обогрев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Только охлаждение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ИК пульт работает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ИК пульт не работает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            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Все сигналы с беспроводного пульта игнорируются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Установка :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Master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Установка: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Slave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Индикация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°C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Индикация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°F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Используется датчик температуры во внутреннем блоке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Используется датчик температуры в пульте управления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Не задействован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Усредненное значение температуры по датчикам в пульте и блоке.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Не задействован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Не задействован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SW8                   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Сервисный режим, мониторинг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Сервисный режим, установка параметров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0764" name="Rectangle 44"/>
          <p:cNvSpPr>
            <a:spLocks noChangeArrowheads="1"/>
          </p:cNvSpPr>
          <p:nvPr/>
        </p:nvSpPr>
        <p:spPr bwMode="auto">
          <a:xfrm>
            <a:off x="2411413" y="1557338"/>
            <a:ext cx="44164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>
                <a:solidFill>
                  <a:schemeClr val="tx2"/>
                </a:solidFill>
                <a:latin typeface="Arial Unicode MS" pitchFamily="34" charset="-128"/>
              </a:rPr>
              <a:t>Заводская уставка =</a:t>
            </a:r>
            <a:r>
              <a:rPr lang="en-US" altLang="ko-KR" sz="1600">
                <a:solidFill>
                  <a:schemeClr val="tx2"/>
                </a:solidFill>
                <a:latin typeface="Arial Unicode MS" pitchFamily="34" charset="-128"/>
              </a:rPr>
              <a:t> OFF </a:t>
            </a:r>
            <a:r>
              <a:rPr lang="ru-RU" altLang="ko-KR" sz="1600">
                <a:solidFill>
                  <a:schemeClr val="tx2"/>
                </a:solidFill>
                <a:latin typeface="Arial Unicode MS" pitchFamily="34" charset="-128"/>
              </a:rPr>
              <a:t>, кроме</a:t>
            </a:r>
            <a:r>
              <a:rPr lang="en-US" altLang="ko-KR" sz="1600">
                <a:solidFill>
                  <a:schemeClr val="tx2"/>
                </a:solidFill>
                <a:latin typeface="Arial Unicode MS" pitchFamily="34" charset="-128"/>
              </a:rPr>
              <a:t> SW1 </a:t>
            </a:r>
            <a:r>
              <a:rPr lang="ru-RU" altLang="ko-KR" sz="1600">
                <a:solidFill>
                  <a:schemeClr val="tx2"/>
                </a:solidFill>
                <a:latin typeface="Arial Unicode MS" pitchFamily="34" charset="-128"/>
              </a:rPr>
              <a:t>=</a:t>
            </a:r>
            <a:r>
              <a:rPr lang="en-US" altLang="ko-KR" sz="1600">
                <a:solidFill>
                  <a:schemeClr val="tx2"/>
                </a:solidFill>
                <a:latin typeface="Arial Unicode MS" pitchFamily="34" charset="-128"/>
              </a:rPr>
              <a:t> ON.</a:t>
            </a:r>
          </a:p>
        </p:txBody>
      </p:sp>
      <p:pic>
        <p:nvPicPr>
          <p:cNvPr id="30766" name="Picture 48" descr="DIP스위치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557338"/>
            <a:ext cx="1728787" cy="1090612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</p:spPr>
      </p:pic>
      <p:sp>
        <p:nvSpPr>
          <p:cNvPr id="30767" name="Text Box 49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Переключатель опций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30768" name="Rectangle 55"/>
          <p:cNvSpPr>
            <a:spLocks noChangeArrowheads="1"/>
          </p:cNvSpPr>
          <p:nvPr/>
        </p:nvSpPr>
        <p:spPr bwMode="auto">
          <a:xfrm>
            <a:off x="438150" y="1096963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07928" name="Text Box 56"/>
          <p:cNvSpPr txBox="1">
            <a:spLocks noChangeArrowheads="1"/>
          </p:cNvSpPr>
          <p:nvPr/>
        </p:nvSpPr>
        <p:spPr bwMode="auto">
          <a:xfrm>
            <a:off x="152400" y="73025"/>
            <a:ext cx="348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latin typeface="Arial Unicode MS" pitchFamily="34" charset="-128"/>
              </a:rPr>
              <a:t>01. MWR-WS00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9488" y="1531938"/>
            <a:ext cx="2592387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6327775" y="2900363"/>
            <a:ext cx="211613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2400" b="1">
                <a:solidFill>
                  <a:schemeClr val="tx2"/>
                </a:solidFill>
                <a:latin typeface="Arial Unicode MS" pitchFamily="34" charset="-128"/>
              </a:rPr>
              <a:t>MAIN address</a:t>
            </a: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6327775" y="2540000"/>
            <a:ext cx="2506663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2400" b="1">
                <a:solidFill>
                  <a:schemeClr val="tx2"/>
                </a:solidFill>
                <a:latin typeface="Arial Unicode MS" pitchFamily="34" charset="-128"/>
              </a:rPr>
              <a:t>RMC(1)  address</a:t>
            </a: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6327775" y="2181225"/>
            <a:ext cx="2506663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2400" b="1">
                <a:solidFill>
                  <a:schemeClr val="tx2"/>
                </a:solidFill>
                <a:latin typeface="Arial Unicode MS" pitchFamily="34" charset="-128"/>
              </a:rPr>
              <a:t>RMC(2)  address</a:t>
            </a:r>
          </a:p>
        </p:txBody>
      </p:sp>
      <p:sp>
        <p:nvSpPr>
          <p:cNvPr id="4102" name="AutoShape 8"/>
          <p:cNvSpPr>
            <a:spLocks/>
          </p:cNvSpPr>
          <p:nvPr/>
        </p:nvSpPr>
        <p:spPr bwMode="auto">
          <a:xfrm rot="-5400000">
            <a:off x="4024313" y="2160588"/>
            <a:ext cx="215900" cy="400050"/>
          </a:xfrm>
          <a:prstGeom prst="leftBrace">
            <a:avLst>
              <a:gd name="adj1" fmla="val 15441"/>
              <a:gd name="adj2" fmla="val 50000"/>
            </a:avLst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103" name="Line 9"/>
          <p:cNvSpPr>
            <a:spLocks noChangeShapeType="1"/>
          </p:cNvSpPr>
          <p:nvPr/>
        </p:nvSpPr>
        <p:spPr bwMode="auto">
          <a:xfrm>
            <a:off x="4124325" y="2540000"/>
            <a:ext cx="0" cy="5762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4104" name="Line 10"/>
          <p:cNvSpPr>
            <a:spLocks noChangeShapeType="1"/>
          </p:cNvSpPr>
          <p:nvPr/>
        </p:nvSpPr>
        <p:spPr bwMode="auto">
          <a:xfrm>
            <a:off x="4111625" y="3116263"/>
            <a:ext cx="221615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lg" len="med"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4105" name="Line 11"/>
          <p:cNvSpPr>
            <a:spLocks noChangeShapeType="1"/>
          </p:cNvSpPr>
          <p:nvPr/>
        </p:nvSpPr>
        <p:spPr bwMode="auto">
          <a:xfrm>
            <a:off x="5103813" y="2252663"/>
            <a:ext cx="0" cy="528637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4106" name="Line 12"/>
          <p:cNvSpPr>
            <a:spLocks noChangeShapeType="1"/>
          </p:cNvSpPr>
          <p:nvPr/>
        </p:nvSpPr>
        <p:spPr bwMode="auto">
          <a:xfrm>
            <a:off x="5103813" y="2786063"/>
            <a:ext cx="1223962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lg" len="med"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4107" name="Line 13"/>
          <p:cNvSpPr>
            <a:spLocks noChangeShapeType="1"/>
          </p:cNvSpPr>
          <p:nvPr/>
        </p:nvSpPr>
        <p:spPr bwMode="auto">
          <a:xfrm>
            <a:off x="5822950" y="2468563"/>
            <a:ext cx="504825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lg" len="med"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4108" name="Line 14"/>
          <p:cNvSpPr>
            <a:spLocks noChangeShapeType="1"/>
          </p:cNvSpPr>
          <p:nvPr/>
        </p:nvSpPr>
        <p:spPr bwMode="auto">
          <a:xfrm>
            <a:off x="5822950" y="2252663"/>
            <a:ext cx="0" cy="2159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188913" y="3716338"/>
            <a:ext cx="8712200" cy="1069975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  MAIN address    :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Физический адрес внутреннего блока.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  <a:p>
            <a:pPr algn="l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  RMC(1) address :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Выбор порта модуля интерфейса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MIM-B13A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для передачи информации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. </a:t>
            </a:r>
          </a:p>
          <a:p>
            <a:pPr algn="l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  RMC(2) address :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Адрес для группового управления.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4110" name="Picture 16" descr="DVM+2 1WAY PCB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32441">
            <a:off x="611188" y="1489075"/>
            <a:ext cx="2592387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1" name="Rectangle 17"/>
          <p:cNvSpPr>
            <a:spLocks noChangeArrowheads="1"/>
          </p:cNvSpPr>
          <p:nvPr/>
        </p:nvSpPr>
        <p:spPr bwMode="auto">
          <a:xfrm>
            <a:off x="1619250" y="1963738"/>
            <a:ext cx="936625" cy="288925"/>
          </a:xfrm>
          <a:prstGeom prst="rect">
            <a:avLst/>
          </a:prstGeom>
          <a:noFill/>
          <a:ln w="19050" algn="ctr">
            <a:solidFill>
              <a:srgbClr val="FFFF00"/>
            </a:solidFill>
            <a:prstDash val="sysDot"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112" name="Line 18"/>
          <p:cNvSpPr>
            <a:spLocks noChangeShapeType="1"/>
          </p:cNvSpPr>
          <p:nvPr/>
        </p:nvSpPr>
        <p:spPr bwMode="auto">
          <a:xfrm flipV="1">
            <a:off x="2555875" y="1820863"/>
            <a:ext cx="936625" cy="2159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4113" name="Text Box 26"/>
          <p:cNvSpPr txBox="1">
            <a:spLocks noChangeArrowheads="1"/>
          </p:cNvSpPr>
          <p:nvPr/>
        </p:nvSpPr>
        <p:spPr bwMode="auto">
          <a:xfrm>
            <a:off x="636588" y="882650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Установка адреса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36891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6370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latin typeface="Arial Unicode MS" pitchFamily="34" charset="-128"/>
              </a:rPr>
              <a:t>01. </a:t>
            </a:r>
            <a:r>
              <a:rPr lang="ru-RU" altLang="ko-KR" sz="3600" b="1">
                <a:latin typeface="Arial Unicode MS" pitchFamily="34" charset="-128"/>
              </a:rPr>
              <a:t>Плата внутреннего блока</a:t>
            </a:r>
            <a:endParaRPr lang="en-US" altLang="ko-KR" sz="3600" b="1">
              <a:latin typeface="Arial Unicode MS" pitchFamily="34" charset="-128"/>
            </a:endParaRPr>
          </a:p>
        </p:txBody>
      </p:sp>
      <p:sp>
        <p:nvSpPr>
          <p:cNvPr id="4115" name="Rectangle 29"/>
          <p:cNvSpPr>
            <a:spLocks noChangeArrowheads="1"/>
          </p:cNvSpPr>
          <p:nvPr/>
        </p:nvSpPr>
        <p:spPr bwMode="auto">
          <a:xfrm>
            <a:off x="438150" y="995363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809" name="Group 65"/>
          <p:cNvGraphicFramePr>
            <a:graphicFrameLocks noGrp="1"/>
          </p:cNvGraphicFramePr>
          <p:nvPr/>
        </p:nvGraphicFramePr>
        <p:xfrm>
          <a:off x="755650" y="1554163"/>
          <a:ext cx="7848600" cy="4572000"/>
        </p:xfrm>
        <a:graphic>
          <a:graphicData uri="http://schemas.openxmlformats.org/drawingml/2006/table">
            <a:tbl>
              <a:tblPr/>
              <a:tblGrid>
                <a:gridCol w="720725"/>
                <a:gridCol w="7127875"/>
              </a:tblGrid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Меню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Описание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Мониторинг и установка кода опций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Мониторинг и установка адреса группы 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RMC </a:t>
                      </a: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для внутреннего блока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Мониторинг параметров гидравлического контура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Установка температурной компенсации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для датчика пульта 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(-9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°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~ +9°)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Установка скорости вращения вентилятора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Установка 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режима работы 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EEV </a:t>
                      </a: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 режиме обогрева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Установка параметра индикации загрязнения фильтра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(1000</a:t>
                      </a: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ч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2000</a:t>
                      </a: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ч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Установка температурной компенсации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для датчика внутреннего блока в режиме обогрева 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(2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° ~ 5°)</a:t>
                      </a:r>
                      <a:endParaRPr kumimoji="1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Проверка 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уставок внутреннего блока для центрального управления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Проверка 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уставок внутреннего блока для насоса отвода конденсата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Проверка 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уставок внутреннего блока для электрического обогревателя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Проверка 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уставок внутреннего блока для водяного обогревателя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791" name="Text Box 47"/>
          <p:cNvSpPr txBox="1">
            <a:spLocks noChangeArrowheads="1"/>
          </p:cNvSpPr>
          <p:nvPr/>
        </p:nvSpPr>
        <p:spPr bwMode="auto">
          <a:xfrm>
            <a:off x="641350" y="949325"/>
            <a:ext cx="2830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solidFill>
                  <a:schemeClr val="tx2"/>
                </a:solidFill>
                <a:latin typeface="Arial Unicode MS" pitchFamily="34" charset="-128"/>
              </a:rPr>
              <a:t>Сервисный режим</a:t>
            </a:r>
            <a:endParaRPr lang="en-US" altLang="ko-KR" sz="24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406577" name="Text Box 49"/>
          <p:cNvSpPr txBox="1">
            <a:spLocks noChangeArrowheads="1"/>
          </p:cNvSpPr>
          <p:nvPr/>
        </p:nvSpPr>
        <p:spPr bwMode="auto">
          <a:xfrm>
            <a:off x="152400" y="73025"/>
            <a:ext cx="348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MWR-WS00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Line 2"/>
          <p:cNvSpPr>
            <a:spLocks noChangeShapeType="1"/>
          </p:cNvSpPr>
          <p:nvPr/>
        </p:nvSpPr>
        <p:spPr bwMode="auto">
          <a:xfrm>
            <a:off x="1912938" y="2762250"/>
            <a:ext cx="8636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07555" name="Line 3"/>
          <p:cNvSpPr>
            <a:spLocks noChangeShapeType="1"/>
          </p:cNvSpPr>
          <p:nvPr/>
        </p:nvSpPr>
        <p:spPr bwMode="auto">
          <a:xfrm>
            <a:off x="2776538" y="2762250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07556" name="Line 4"/>
          <p:cNvSpPr>
            <a:spLocks noChangeShapeType="1"/>
          </p:cNvSpPr>
          <p:nvPr/>
        </p:nvSpPr>
        <p:spPr bwMode="auto">
          <a:xfrm flipV="1">
            <a:off x="2849563" y="2762250"/>
            <a:ext cx="71437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07557" name="Line 5"/>
          <p:cNvSpPr>
            <a:spLocks noChangeShapeType="1"/>
          </p:cNvSpPr>
          <p:nvPr/>
        </p:nvSpPr>
        <p:spPr bwMode="auto">
          <a:xfrm>
            <a:off x="2921000" y="2762250"/>
            <a:ext cx="9366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07558" name="Line 6"/>
          <p:cNvSpPr>
            <a:spLocks noChangeShapeType="1"/>
          </p:cNvSpPr>
          <p:nvPr/>
        </p:nvSpPr>
        <p:spPr bwMode="auto">
          <a:xfrm>
            <a:off x="3857625" y="2762250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32775" name="Picture 7" descr="DVMP2 12HP_14HP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1270000" y="2617788"/>
            <a:ext cx="642938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7560" name="Line 8"/>
          <p:cNvSpPr>
            <a:spLocks noChangeShapeType="1"/>
          </p:cNvSpPr>
          <p:nvPr/>
        </p:nvSpPr>
        <p:spPr bwMode="auto">
          <a:xfrm flipV="1">
            <a:off x="2844800" y="3409950"/>
            <a:ext cx="0" cy="720725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32777" name="Picture 9" descr="MWR-WS00_2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2524125" y="3775075"/>
            <a:ext cx="6127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12" descr="4way_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44738" y="2876550"/>
            <a:ext cx="938212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1" name="Picture 13" descr="4way_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4238" y="2876550"/>
            <a:ext cx="93662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7566" name="Line 14"/>
          <p:cNvSpPr>
            <a:spLocks noChangeShapeType="1"/>
          </p:cNvSpPr>
          <p:nvPr/>
        </p:nvSpPr>
        <p:spPr bwMode="auto">
          <a:xfrm>
            <a:off x="5724525" y="2762250"/>
            <a:ext cx="8636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07567" name="Line 15"/>
          <p:cNvSpPr>
            <a:spLocks noChangeShapeType="1"/>
          </p:cNvSpPr>
          <p:nvPr/>
        </p:nvSpPr>
        <p:spPr bwMode="auto">
          <a:xfrm>
            <a:off x="6588125" y="2762250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07568" name="Line 16"/>
          <p:cNvSpPr>
            <a:spLocks noChangeShapeType="1"/>
          </p:cNvSpPr>
          <p:nvPr/>
        </p:nvSpPr>
        <p:spPr bwMode="auto">
          <a:xfrm flipV="1">
            <a:off x="6661150" y="2762250"/>
            <a:ext cx="71438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07569" name="Line 17"/>
          <p:cNvSpPr>
            <a:spLocks noChangeShapeType="1"/>
          </p:cNvSpPr>
          <p:nvPr/>
        </p:nvSpPr>
        <p:spPr bwMode="auto">
          <a:xfrm>
            <a:off x="6732588" y="2762250"/>
            <a:ext cx="9366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07570" name="Line 18"/>
          <p:cNvSpPr>
            <a:spLocks noChangeShapeType="1"/>
          </p:cNvSpPr>
          <p:nvPr/>
        </p:nvSpPr>
        <p:spPr bwMode="auto">
          <a:xfrm>
            <a:off x="7669213" y="2762250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32787" name="Picture 19" descr="DVMP2 12HP_14HP"/>
          <p:cNvPicPr>
            <a:picLocks noChangeAspect="1" noChangeArrowheads="1"/>
          </p:cNvPicPr>
          <p:nvPr/>
        </p:nvPicPr>
        <p:blipFill>
          <a:blip r:embed="rId5">
            <a:lum bright="-10000" contrast="10000"/>
          </a:blip>
          <a:srcRect/>
          <a:stretch>
            <a:fillRect/>
          </a:stretch>
        </p:blipFill>
        <p:spPr bwMode="auto">
          <a:xfrm>
            <a:off x="5081588" y="2617788"/>
            <a:ext cx="642937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7572" name="Line 20"/>
          <p:cNvSpPr>
            <a:spLocks noChangeShapeType="1"/>
          </p:cNvSpPr>
          <p:nvPr/>
        </p:nvSpPr>
        <p:spPr bwMode="auto">
          <a:xfrm flipV="1">
            <a:off x="6656388" y="3409950"/>
            <a:ext cx="0" cy="720725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07573" name="Line 21"/>
          <p:cNvSpPr>
            <a:spLocks noChangeShapeType="1"/>
          </p:cNvSpPr>
          <p:nvPr/>
        </p:nvSpPr>
        <p:spPr bwMode="auto">
          <a:xfrm>
            <a:off x="6656388" y="3411538"/>
            <a:ext cx="144462" cy="21590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07574" name="Line 22"/>
          <p:cNvSpPr>
            <a:spLocks noChangeShapeType="1"/>
          </p:cNvSpPr>
          <p:nvPr/>
        </p:nvSpPr>
        <p:spPr bwMode="auto">
          <a:xfrm flipH="1" flipV="1">
            <a:off x="6800850" y="3627438"/>
            <a:ext cx="863600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07575" name="Line 23"/>
          <p:cNvSpPr>
            <a:spLocks noChangeShapeType="1"/>
          </p:cNvSpPr>
          <p:nvPr/>
        </p:nvSpPr>
        <p:spPr bwMode="auto">
          <a:xfrm flipV="1">
            <a:off x="7667625" y="3409950"/>
            <a:ext cx="73025" cy="217488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32792" name="Picture 24" descr="MWR-WS00_2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6335713" y="3775075"/>
            <a:ext cx="6127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93" name="Picture 25" descr="4way_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6325" y="2876550"/>
            <a:ext cx="938213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94" name="Picture 26" descr="4way_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2876550"/>
            <a:ext cx="93662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1655763" y="4449763"/>
            <a:ext cx="2487612" cy="5810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600">
                <a:solidFill>
                  <a:schemeClr val="tx2"/>
                </a:solidFill>
                <a:latin typeface="Arial Unicode MS" pitchFamily="34" charset="-128"/>
              </a:rPr>
              <a:t>Все сервисные режимы </a:t>
            </a:r>
          </a:p>
          <a:p>
            <a:r>
              <a:rPr lang="ru-RU" altLang="ko-KR" sz="1600">
                <a:solidFill>
                  <a:schemeClr val="tx2"/>
                </a:solidFill>
                <a:latin typeface="Arial Unicode MS" pitchFamily="34" charset="-128"/>
              </a:rPr>
              <a:t>поддерживаются</a:t>
            </a:r>
            <a:r>
              <a:rPr lang="en-US" altLang="ko-KR" sz="1600">
                <a:solidFill>
                  <a:schemeClr val="tx2"/>
                </a:solidFill>
                <a:latin typeface="Arial Unicode MS" pitchFamily="34" charset="-128"/>
              </a:rPr>
              <a:t>.</a:t>
            </a:r>
          </a:p>
        </p:txBody>
      </p:sp>
      <p:sp>
        <p:nvSpPr>
          <p:cNvPr id="32797" name="Rectangle 29"/>
          <p:cNvSpPr>
            <a:spLocks noChangeArrowheads="1"/>
          </p:cNvSpPr>
          <p:nvPr/>
        </p:nvSpPr>
        <p:spPr bwMode="auto">
          <a:xfrm>
            <a:off x="1284288" y="1909763"/>
            <a:ext cx="2987675" cy="5810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>
                <a:solidFill>
                  <a:schemeClr val="tx2"/>
                </a:solidFill>
                <a:latin typeface="Arial Unicode MS" pitchFamily="34" charset="-128"/>
              </a:rPr>
              <a:t>DVM Plus III</a:t>
            </a:r>
            <a:r>
              <a:rPr lang="ru-RU" altLang="ko-KR" sz="1600">
                <a:solidFill>
                  <a:schemeClr val="tx2"/>
                </a:solidFill>
                <a:latin typeface="Arial Unicode MS" pitchFamily="34" charset="-128"/>
              </a:rPr>
              <a:t>,</a:t>
            </a:r>
          </a:p>
          <a:p>
            <a:r>
              <a:rPr lang="en-US" altLang="ko-KR" sz="1600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lang="ru-RU" altLang="ko-KR" sz="1600">
                <a:solidFill>
                  <a:schemeClr val="tx2"/>
                </a:solidFill>
                <a:latin typeface="Arial Unicode MS" pitchFamily="34" charset="-128"/>
              </a:rPr>
              <a:t>индивидуальное управление</a:t>
            </a:r>
            <a:endParaRPr lang="en-US" altLang="ko-KR" sz="1600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407583" name="Text Box 31"/>
          <p:cNvSpPr txBox="1">
            <a:spLocks noChangeArrowheads="1"/>
          </p:cNvSpPr>
          <p:nvPr/>
        </p:nvSpPr>
        <p:spPr bwMode="auto">
          <a:xfrm>
            <a:off x="152400" y="73025"/>
            <a:ext cx="348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MWR-WS00</a:t>
            </a:r>
          </a:p>
        </p:txBody>
      </p:sp>
      <p:sp>
        <p:nvSpPr>
          <p:cNvPr id="32801" name="Text Box 47"/>
          <p:cNvSpPr txBox="1">
            <a:spLocks noChangeArrowheads="1"/>
          </p:cNvSpPr>
          <p:nvPr/>
        </p:nvSpPr>
        <p:spPr bwMode="auto">
          <a:xfrm>
            <a:off x="641350" y="949325"/>
            <a:ext cx="2830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solidFill>
                  <a:schemeClr val="tx2"/>
                </a:solidFill>
                <a:latin typeface="Arial Unicode MS" pitchFamily="34" charset="-128"/>
              </a:rPr>
              <a:t>Сервисный режим</a:t>
            </a:r>
            <a:endParaRPr lang="en-US" altLang="ko-KR" sz="24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32802" name="Rectangle 29"/>
          <p:cNvSpPr>
            <a:spLocks noChangeArrowheads="1"/>
          </p:cNvSpPr>
          <p:nvPr/>
        </p:nvSpPr>
        <p:spPr bwMode="auto">
          <a:xfrm>
            <a:off x="5200650" y="1882775"/>
            <a:ext cx="2368550" cy="5810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>
                <a:solidFill>
                  <a:schemeClr val="tx2"/>
                </a:solidFill>
                <a:latin typeface="Arial Unicode MS" pitchFamily="34" charset="-128"/>
              </a:rPr>
              <a:t>DVM Plus III</a:t>
            </a:r>
            <a:r>
              <a:rPr lang="ru-RU" altLang="ko-KR" sz="1600">
                <a:solidFill>
                  <a:schemeClr val="tx2"/>
                </a:solidFill>
                <a:latin typeface="Arial Unicode MS" pitchFamily="34" charset="-128"/>
              </a:rPr>
              <a:t>,</a:t>
            </a:r>
          </a:p>
          <a:p>
            <a:r>
              <a:rPr lang="en-US" altLang="ko-KR" sz="1600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lang="ru-RU" altLang="ko-KR" sz="1600">
                <a:solidFill>
                  <a:schemeClr val="tx2"/>
                </a:solidFill>
                <a:latin typeface="Arial Unicode MS" pitchFamily="34" charset="-128"/>
              </a:rPr>
              <a:t>групповое управление</a:t>
            </a:r>
            <a:endParaRPr lang="en-US" altLang="ko-KR" sz="1600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32803" name="Rectangle 27"/>
          <p:cNvSpPr>
            <a:spLocks noChangeArrowheads="1"/>
          </p:cNvSpPr>
          <p:nvPr/>
        </p:nvSpPr>
        <p:spPr bwMode="auto">
          <a:xfrm>
            <a:off x="5186363" y="4475163"/>
            <a:ext cx="3213100" cy="8255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600">
                <a:solidFill>
                  <a:schemeClr val="tx2"/>
                </a:solidFill>
                <a:latin typeface="Arial Unicode MS" pitchFamily="34" charset="-128"/>
              </a:rPr>
              <a:t>Поддерживается только режим </a:t>
            </a:r>
          </a:p>
          <a:p>
            <a:r>
              <a:rPr lang="ru-RU" altLang="ko-KR" sz="1600">
                <a:solidFill>
                  <a:schemeClr val="tx2"/>
                </a:solidFill>
                <a:latin typeface="Arial Unicode MS" pitchFamily="34" charset="-128"/>
              </a:rPr>
              <a:t>компенсации температуры </a:t>
            </a:r>
          </a:p>
          <a:p>
            <a:r>
              <a:rPr lang="ru-RU" altLang="ko-KR" sz="1600">
                <a:solidFill>
                  <a:schemeClr val="tx2"/>
                </a:solidFill>
                <a:latin typeface="Arial Unicode MS" pitchFamily="34" charset="-128"/>
              </a:rPr>
              <a:t>в пульте управления</a:t>
            </a:r>
            <a:endParaRPr lang="en-US" altLang="ko-KR" sz="1600">
              <a:solidFill>
                <a:schemeClr val="tx2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WR-WS00_2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873125" y="1484313"/>
            <a:ext cx="2316163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348038" y="2420938"/>
            <a:ext cx="4392612" cy="9477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ko-KR" sz="1600">
                <a:solidFill>
                  <a:schemeClr val="tx2"/>
                </a:solidFill>
                <a:latin typeface="Arial Unicode MS" pitchFamily="34" charset="-128"/>
                <a:cs typeface="Arial" pitchFamily="34" charset="0"/>
              </a:rPr>
              <a:t>Для входа в сервисный режим нажмите кнопки: </a:t>
            </a:r>
            <a:r>
              <a:rPr lang="en-US" altLang="ko-KR" sz="1600">
                <a:solidFill>
                  <a:srgbClr val="000099"/>
                </a:solidFill>
                <a:latin typeface="Arial Unicode MS" pitchFamily="34" charset="-128"/>
                <a:cs typeface="Arial" pitchFamily="34" charset="0"/>
              </a:rPr>
              <a:t>Hr., Min, temperature DOWN ▽ </a:t>
            </a:r>
            <a:r>
              <a:rPr lang="ru-RU" altLang="ko-KR" sz="1600">
                <a:solidFill>
                  <a:srgbClr val="000099"/>
                </a:solidFill>
                <a:latin typeface="Arial Unicode MS" pitchFamily="34" charset="-128"/>
                <a:cs typeface="Arial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ru-RU" altLang="ko-KR" sz="1600">
                <a:solidFill>
                  <a:schemeClr val="tx2"/>
                </a:solidFill>
                <a:latin typeface="Arial Unicode MS" pitchFamily="34" charset="-128"/>
                <a:cs typeface="Arial" pitchFamily="34" charset="0"/>
              </a:rPr>
              <a:t>и удерживайте в течение 5 сек.</a:t>
            </a:r>
            <a:endParaRPr lang="en-US" altLang="ko-KR" sz="1600">
              <a:solidFill>
                <a:schemeClr val="tx2"/>
              </a:solidFill>
              <a:latin typeface="Arial Unicode MS" pitchFamily="34" charset="-128"/>
              <a:cs typeface="Arial" pitchFamily="34" charset="0"/>
            </a:endParaRPr>
          </a:p>
        </p:txBody>
      </p:sp>
      <p:graphicFrame>
        <p:nvGraphicFramePr>
          <p:cNvPr id="33825" name="Group 33"/>
          <p:cNvGraphicFramePr>
            <a:graphicFrameLocks noGrp="1"/>
          </p:cNvGraphicFramePr>
          <p:nvPr/>
        </p:nvGraphicFramePr>
        <p:xfrm>
          <a:off x="828675" y="4140200"/>
          <a:ext cx="7415213" cy="2237931"/>
        </p:xfrm>
        <a:graphic>
          <a:graphicData uri="http://schemas.openxmlformats.org/drawingml/2006/table">
            <a:tbl>
              <a:tblPr/>
              <a:tblGrid>
                <a:gridCol w="647700"/>
                <a:gridCol w="3887788"/>
                <a:gridCol w="2879725"/>
              </a:tblGrid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Меню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Описание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Индикация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172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01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SW 8 OFF :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мониторинг кода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опций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SW 8 ON  :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установка кода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опций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Код </a:t>
                      </a: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опций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Задает параметры управления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внутреннего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блока</a:t>
                      </a:r>
                      <a:endParaRPr kumimoji="1" lang="ru-RU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(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пример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.  0d7800-198091).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GB" altLang="ko-K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3810" name="Picture 18" descr="신유선 옵션코드 디스플레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4581525"/>
            <a:ext cx="2592388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3" name="Picture 21" descr="손 그림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8775" y="2397125"/>
            <a:ext cx="2143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4" name="Picture 22" descr="손 그림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24125" y="2411413"/>
            <a:ext cx="2143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5" name="Picture 23" descr="손 그림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9625" y="2819400"/>
            <a:ext cx="2143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8600" name="Text Box 24"/>
          <p:cNvSpPr txBox="1">
            <a:spLocks noChangeArrowheads="1"/>
          </p:cNvSpPr>
          <p:nvPr/>
        </p:nvSpPr>
        <p:spPr bwMode="auto">
          <a:xfrm>
            <a:off x="152400" y="73025"/>
            <a:ext cx="348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MWR-WS00</a:t>
            </a:r>
          </a:p>
        </p:txBody>
      </p:sp>
      <p:sp>
        <p:nvSpPr>
          <p:cNvPr id="33818" name="Text Box 47"/>
          <p:cNvSpPr txBox="1">
            <a:spLocks noChangeArrowheads="1"/>
          </p:cNvSpPr>
          <p:nvPr/>
        </p:nvSpPr>
        <p:spPr bwMode="auto">
          <a:xfrm>
            <a:off x="641350" y="949325"/>
            <a:ext cx="2830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solidFill>
                  <a:schemeClr val="tx2"/>
                </a:solidFill>
                <a:latin typeface="Arial Unicode MS" pitchFamily="34" charset="-128"/>
              </a:rPr>
              <a:t>Сервисный режим</a:t>
            </a:r>
            <a:endParaRPr lang="en-US" altLang="ko-KR" sz="2400" b="1">
              <a:solidFill>
                <a:schemeClr val="tx2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56" name="Group 56"/>
          <p:cNvGraphicFramePr>
            <a:graphicFrameLocks noGrp="1"/>
          </p:cNvGraphicFramePr>
          <p:nvPr/>
        </p:nvGraphicFramePr>
        <p:xfrm>
          <a:off x="827088" y="1557338"/>
          <a:ext cx="7416800" cy="4464051"/>
        </p:xfrm>
        <a:graphic>
          <a:graphicData uri="http://schemas.openxmlformats.org/drawingml/2006/table">
            <a:tbl>
              <a:tblPr/>
              <a:tblGrid>
                <a:gridCol w="647700"/>
                <a:gridCol w="3960812"/>
                <a:gridCol w="2808288"/>
              </a:tblGrid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Меню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Описание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Индикация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2087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02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SW 8 OFF :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мониторинг адреса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MAIN/RMC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внутреннего блока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SW 8 ON  : 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Установка адреса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RMC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внутреннего блока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GB" altLang="ko-K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03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SW 8 OFF/ON :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гидравлический контур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72000" marR="72000" marT="72000" marB="7200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GB" altLang="ko-K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4836" name="Picture 20" descr="신유선 실내기주소 디스플레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5788" y="2008188"/>
            <a:ext cx="245745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7" name="Line 21"/>
          <p:cNvSpPr>
            <a:spLocks noChangeShapeType="1"/>
          </p:cNvSpPr>
          <p:nvPr/>
        </p:nvSpPr>
        <p:spPr bwMode="auto">
          <a:xfrm>
            <a:off x="6426200" y="3278188"/>
            <a:ext cx="0" cy="288925"/>
          </a:xfrm>
          <a:prstGeom prst="line">
            <a:avLst/>
          </a:prstGeom>
          <a:noFill/>
          <a:ln w="19050">
            <a:solidFill>
              <a:srgbClr val="00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4838" name="Rectangle 22"/>
          <p:cNvSpPr>
            <a:spLocks noChangeArrowheads="1"/>
          </p:cNvSpPr>
          <p:nvPr/>
        </p:nvSpPr>
        <p:spPr bwMode="auto">
          <a:xfrm>
            <a:off x="5489575" y="3522663"/>
            <a:ext cx="955675" cy="2603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b="1">
                <a:solidFill>
                  <a:srgbClr val="800000"/>
                </a:solidFill>
                <a:latin typeface="Arial Unicode MS" pitchFamily="34" charset="-128"/>
                <a:cs typeface="Arial" pitchFamily="34" charset="0"/>
              </a:rPr>
              <a:t>MAIN </a:t>
            </a:r>
            <a:r>
              <a:rPr lang="ru-RU" altLang="ko-KR" sz="1100" b="1">
                <a:solidFill>
                  <a:srgbClr val="800000"/>
                </a:solidFill>
                <a:latin typeface="Arial Unicode MS" pitchFamily="34" charset="-128"/>
                <a:cs typeface="Arial" pitchFamily="34" charset="0"/>
              </a:rPr>
              <a:t>адрес</a:t>
            </a:r>
            <a:endParaRPr lang="en-US" altLang="ko-KR" sz="1100" b="1">
              <a:solidFill>
                <a:srgbClr val="800000"/>
              </a:solidFill>
              <a:latin typeface="Arial Unicode MS" pitchFamily="34" charset="-128"/>
              <a:cs typeface="Arial" pitchFamily="34" charset="0"/>
            </a:endParaRPr>
          </a:p>
        </p:txBody>
      </p:sp>
      <p:sp>
        <p:nvSpPr>
          <p:cNvPr id="34839" name="Rectangle 23"/>
          <p:cNvSpPr>
            <a:spLocks noChangeArrowheads="1"/>
          </p:cNvSpPr>
          <p:nvPr/>
        </p:nvSpPr>
        <p:spPr bwMode="auto">
          <a:xfrm>
            <a:off x="6964363" y="3505200"/>
            <a:ext cx="1133475" cy="4286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100" b="1">
                <a:solidFill>
                  <a:srgbClr val="800000"/>
                </a:solidFill>
                <a:latin typeface="Arial Unicode MS" pitchFamily="34" charset="-128"/>
                <a:cs typeface="Arial" pitchFamily="34" charset="0"/>
              </a:rPr>
              <a:t>RMC (2) </a:t>
            </a:r>
            <a:r>
              <a:rPr lang="ru-RU" altLang="ko-KR" sz="1100" b="1">
                <a:solidFill>
                  <a:srgbClr val="800000"/>
                </a:solidFill>
                <a:latin typeface="Arial Unicode MS" pitchFamily="34" charset="-128"/>
                <a:cs typeface="Arial" pitchFamily="34" charset="0"/>
              </a:rPr>
              <a:t>адрес</a:t>
            </a:r>
            <a:endParaRPr lang="en-US" altLang="ko-KR" sz="1100" b="1">
              <a:solidFill>
                <a:srgbClr val="800000"/>
              </a:solidFill>
              <a:latin typeface="Arial Unicode MS" pitchFamily="34" charset="-128"/>
              <a:cs typeface="Arial" pitchFamily="34" charset="0"/>
            </a:endParaRPr>
          </a:p>
          <a:p>
            <a:pPr algn="l"/>
            <a:r>
              <a:rPr lang="en-US" altLang="ko-KR" sz="1100" b="1">
                <a:solidFill>
                  <a:srgbClr val="800000"/>
                </a:solidFill>
                <a:latin typeface="Arial Unicode MS" pitchFamily="34" charset="-128"/>
                <a:cs typeface="Arial" pitchFamily="34" charset="0"/>
              </a:rPr>
              <a:t>RMC (1) </a:t>
            </a:r>
            <a:r>
              <a:rPr lang="ru-RU" altLang="ko-KR" sz="1100" b="1">
                <a:solidFill>
                  <a:srgbClr val="800000"/>
                </a:solidFill>
                <a:latin typeface="Arial Unicode MS" pitchFamily="34" charset="-128"/>
                <a:cs typeface="Arial" pitchFamily="34" charset="0"/>
              </a:rPr>
              <a:t>адрес</a:t>
            </a:r>
            <a:endParaRPr lang="en-US" altLang="ko-KR" sz="1100" b="1">
              <a:solidFill>
                <a:srgbClr val="800000"/>
              </a:solidFill>
              <a:latin typeface="Arial Unicode MS" pitchFamily="34" charset="-128"/>
              <a:cs typeface="Arial" pitchFamily="34" charset="0"/>
            </a:endParaRPr>
          </a:p>
        </p:txBody>
      </p:sp>
      <p:sp>
        <p:nvSpPr>
          <p:cNvPr id="34842" name="Line 26"/>
          <p:cNvSpPr>
            <a:spLocks noChangeShapeType="1"/>
          </p:cNvSpPr>
          <p:nvPr/>
        </p:nvSpPr>
        <p:spPr bwMode="auto">
          <a:xfrm>
            <a:off x="6623050" y="3284538"/>
            <a:ext cx="0" cy="519112"/>
          </a:xfrm>
          <a:prstGeom prst="line">
            <a:avLst/>
          </a:prstGeom>
          <a:noFill/>
          <a:ln w="1905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843" name="Line 27"/>
          <p:cNvSpPr>
            <a:spLocks noChangeShapeType="1"/>
          </p:cNvSpPr>
          <p:nvPr/>
        </p:nvSpPr>
        <p:spPr bwMode="auto">
          <a:xfrm>
            <a:off x="6732588" y="3284538"/>
            <a:ext cx="0" cy="360362"/>
          </a:xfrm>
          <a:prstGeom prst="line">
            <a:avLst/>
          </a:prstGeom>
          <a:noFill/>
          <a:ln w="1905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844" name="Line 28"/>
          <p:cNvSpPr>
            <a:spLocks noChangeShapeType="1"/>
          </p:cNvSpPr>
          <p:nvPr/>
        </p:nvSpPr>
        <p:spPr bwMode="auto">
          <a:xfrm>
            <a:off x="6732588" y="3644900"/>
            <a:ext cx="287337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4845" name="Line 29"/>
          <p:cNvSpPr>
            <a:spLocks noChangeShapeType="1"/>
          </p:cNvSpPr>
          <p:nvPr/>
        </p:nvSpPr>
        <p:spPr bwMode="auto">
          <a:xfrm>
            <a:off x="6624638" y="3805238"/>
            <a:ext cx="395287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34846" name="Picture 30" descr="신유선 사이클 디스플레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25" y="4149725"/>
            <a:ext cx="2528888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47" name="Line 31"/>
          <p:cNvSpPr>
            <a:spLocks noChangeShapeType="1"/>
          </p:cNvSpPr>
          <p:nvPr/>
        </p:nvSpPr>
        <p:spPr bwMode="auto">
          <a:xfrm>
            <a:off x="6348413" y="5467350"/>
            <a:ext cx="0" cy="288925"/>
          </a:xfrm>
          <a:prstGeom prst="line">
            <a:avLst/>
          </a:prstGeom>
          <a:noFill/>
          <a:ln w="19050">
            <a:solidFill>
              <a:schemeClr val="tx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4848" name="Rectangle 32"/>
          <p:cNvSpPr>
            <a:spLocks noChangeArrowheads="1"/>
          </p:cNvSpPr>
          <p:nvPr/>
        </p:nvSpPr>
        <p:spPr bwMode="auto">
          <a:xfrm>
            <a:off x="5954713" y="5683250"/>
            <a:ext cx="592137" cy="27463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 b="1">
                <a:solidFill>
                  <a:srgbClr val="800000"/>
                </a:solidFill>
                <a:latin typeface="Arial Unicode MS" pitchFamily="34" charset="-128"/>
                <a:cs typeface="Arial" pitchFamily="34" charset="0"/>
              </a:rPr>
              <a:t>Меню</a:t>
            </a:r>
            <a:endParaRPr lang="en-US" altLang="ko-KR" sz="1200" b="1">
              <a:solidFill>
                <a:srgbClr val="800000"/>
              </a:solidFill>
              <a:latin typeface="Arial Unicode MS" pitchFamily="34" charset="-128"/>
              <a:cs typeface="Arial" pitchFamily="34" charset="0"/>
            </a:endParaRPr>
          </a:p>
        </p:txBody>
      </p:sp>
      <p:sp>
        <p:nvSpPr>
          <p:cNvPr id="34849" name="Line 33"/>
          <p:cNvSpPr>
            <a:spLocks noChangeShapeType="1"/>
          </p:cNvSpPr>
          <p:nvPr/>
        </p:nvSpPr>
        <p:spPr bwMode="auto">
          <a:xfrm>
            <a:off x="6635750" y="5467350"/>
            <a:ext cx="0" cy="288925"/>
          </a:xfrm>
          <a:prstGeom prst="line">
            <a:avLst/>
          </a:prstGeom>
          <a:noFill/>
          <a:ln w="19050">
            <a:solidFill>
              <a:schemeClr val="tx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4850" name="Rectangle 34"/>
          <p:cNvSpPr>
            <a:spLocks noChangeArrowheads="1"/>
          </p:cNvSpPr>
          <p:nvPr/>
        </p:nvSpPr>
        <p:spPr bwMode="auto">
          <a:xfrm>
            <a:off x="6470650" y="5683250"/>
            <a:ext cx="733425" cy="27463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 b="1">
                <a:solidFill>
                  <a:srgbClr val="800000"/>
                </a:solidFill>
                <a:latin typeface="Arial Unicode MS" pitchFamily="34" charset="-128"/>
                <a:cs typeface="Arial" pitchFamily="34" charset="0"/>
              </a:rPr>
              <a:t>Данные</a:t>
            </a:r>
            <a:endParaRPr lang="en-US" altLang="ko-KR" sz="1200" b="1">
              <a:solidFill>
                <a:srgbClr val="800000"/>
              </a:solidFill>
              <a:latin typeface="Arial Unicode MS" pitchFamily="34" charset="-128"/>
              <a:cs typeface="Arial" pitchFamily="34" charset="0"/>
            </a:endParaRPr>
          </a:p>
        </p:txBody>
      </p:sp>
      <p:graphicFrame>
        <p:nvGraphicFramePr>
          <p:cNvPr id="34878" name="Group 62"/>
          <p:cNvGraphicFramePr>
            <a:graphicFrameLocks noGrp="1"/>
          </p:cNvGraphicFramePr>
          <p:nvPr/>
        </p:nvGraphicFramePr>
        <p:xfrm>
          <a:off x="1835150" y="4365625"/>
          <a:ext cx="3095625" cy="1188720"/>
        </p:xfrm>
        <a:graphic>
          <a:graphicData uri="http://schemas.openxmlformats.org/drawingml/2006/table">
            <a:tbl>
              <a:tblPr/>
              <a:tblGrid>
                <a:gridCol w="731838"/>
                <a:gridCol w="2363787"/>
              </a:tblGrid>
              <a:tr h="19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Меню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Данные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Комнатная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температура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Темп. на входе испарителя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Темп. на выходе испарителя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Шаг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EEV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9655" name="Text Box 55"/>
          <p:cNvSpPr txBox="1">
            <a:spLocks noChangeArrowheads="1"/>
          </p:cNvSpPr>
          <p:nvPr/>
        </p:nvSpPr>
        <p:spPr bwMode="auto">
          <a:xfrm>
            <a:off x="152400" y="73025"/>
            <a:ext cx="348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MWR-WS00</a:t>
            </a:r>
          </a:p>
        </p:txBody>
      </p:sp>
      <p:sp>
        <p:nvSpPr>
          <p:cNvPr id="34873" name="Text Box 47"/>
          <p:cNvSpPr txBox="1">
            <a:spLocks noChangeArrowheads="1"/>
          </p:cNvSpPr>
          <p:nvPr/>
        </p:nvSpPr>
        <p:spPr bwMode="auto">
          <a:xfrm>
            <a:off x="641350" y="949325"/>
            <a:ext cx="2830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solidFill>
                  <a:schemeClr val="tx2"/>
                </a:solidFill>
                <a:latin typeface="Arial Unicode MS" pitchFamily="34" charset="-128"/>
              </a:rPr>
              <a:t>Сервисный режим</a:t>
            </a:r>
            <a:endParaRPr lang="en-US" altLang="ko-KR" sz="2400" b="1">
              <a:solidFill>
                <a:schemeClr val="tx2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80" name="Group 40"/>
          <p:cNvGraphicFramePr>
            <a:graphicFrameLocks noGrp="1"/>
          </p:cNvGraphicFramePr>
          <p:nvPr/>
        </p:nvGraphicFramePr>
        <p:xfrm>
          <a:off x="806450" y="1557338"/>
          <a:ext cx="7510463" cy="4321493"/>
        </p:xfrm>
        <a:graphic>
          <a:graphicData uri="http://schemas.openxmlformats.org/drawingml/2006/table">
            <a:tbl>
              <a:tblPr/>
              <a:tblGrid>
                <a:gridCol w="822325"/>
                <a:gridCol w="3879850"/>
                <a:gridCol w="2808288"/>
              </a:tblGrid>
              <a:tr h="29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Меню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Описание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Индикация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1973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04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SW 8 OFF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: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проверка значения компенсации датчика температуры в пульте управления.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</a:t>
                      </a: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                   </a:t>
                      </a: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SW 8 ON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: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установка значения компенсации датчика температуры в пульте управления.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 </a:t>
                      </a: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Индикация температуры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 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Измеренная температура + компенсация.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GB" altLang="ko-K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05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SW 8 OFF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: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проверка компенсации скорости  </a:t>
                      </a: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                   вентилятора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.</a:t>
                      </a: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SW 8 ON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  :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установка компенсации </a:t>
                      </a: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                   скорости вентилятора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.</a:t>
                      </a: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0 :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Стандартное значение скорости.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1 :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Повышенная скорость на 1 ступень.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2 :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Отмена компенсации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GB" altLang="ko-K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5862" name="Picture 22" descr="신유선 온도보상 디스플레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7850" y="1974850"/>
            <a:ext cx="252095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63" name="Line 23"/>
          <p:cNvSpPr>
            <a:spLocks noChangeShapeType="1"/>
          </p:cNvSpPr>
          <p:nvPr/>
        </p:nvSpPr>
        <p:spPr bwMode="auto">
          <a:xfrm>
            <a:off x="6759575" y="3276600"/>
            <a:ext cx="0" cy="287338"/>
          </a:xfrm>
          <a:prstGeom prst="line">
            <a:avLst/>
          </a:prstGeom>
          <a:noFill/>
          <a:ln w="19050">
            <a:solidFill>
              <a:srgbClr val="00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864" name="Rectangle 24"/>
          <p:cNvSpPr>
            <a:spLocks noChangeArrowheads="1"/>
          </p:cNvSpPr>
          <p:nvPr/>
        </p:nvSpPr>
        <p:spPr bwMode="auto">
          <a:xfrm>
            <a:off x="6122988" y="3498850"/>
            <a:ext cx="1735137" cy="27463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>
                <a:solidFill>
                  <a:schemeClr val="tx2"/>
                </a:solidFill>
                <a:latin typeface="Arial Unicode MS" pitchFamily="34" charset="-128"/>
                <a:cs typeface="Arial" pitchFamily="34" charset="0"/>
              </a:rPr>
              <a:t>Компенсация</a:t>
            </a:r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  <a:cs typeface="Arial" pitchFamily="34" charset="0"/>
              </a:rPr>
              <a:t> (-9~9℃)</a:t>
            </a:r>
          </a:p>
        </p:txBody>
      </p:sp>
      <p:pic>
        <p:nvPicPr>
          <p:cNvPr id="35865" name="Picture 25" descr="신유선 RPM보정 디스플레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7850" y="3933825"/>
            <a:ext cx="2573338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6791325" y="5281613"/>
            <a:ext cx="0" cy="287337"/>
          </a:xfrm>
          <a:prstGeom prst="line">
            <a:avLst/>
          </a:prstGeom>
          <a:noFill/>
          <a:ln w="19050">
            <a:solidFill>
              <a:srgbClr val="00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5900738" y="5499100"/>
            <a:ext cx="2030412" cy="27463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>
                <a:solidFill>
                  <a:schemeClr val="tx2"/>
                </a:solidFill>
                <a:latin typeface="Arial Unicode MS" pitchFamily="34" charset="-128"/>
                <a:cs typeface="Arial" pitchFamily="34" charset="0"/>
              </a:rPr>
              <a:t>Компенсация ВКЛ / ВЫКЛ</a:t>
            </a:r>
            <a:endParaRPr lang="en-US" altLang="ko-KR" sz="1200">
              <a:solidFill>
                <a:schemeClr val="tx2"/>
              </a:solidFill>
              <a:latin typeface="Arial Unicode MS" pitchFamily="34" charset="-128"/>
              <a:cs typeface="Arial" pitchFamily="34" charset="0"/>
            </a:endParaRPr>
          </a:p>
        </p:txBody>
      </p:sp>
      <p:sp>
        <p:nvSpPr>
          <p:cNvPr id="410652" name="Text Box 28"/>
          <p:cNvSpPr txBox="1">
            <a:spLocks noChangeArrowheads="1"/>
          </p:cNvSpPr>
          <p:nvPr/>
        </p:nvSpPr>
        <p:spPr bwMode="auto">
          <a:xfrm>
            <a:off x="152400" y="73025"/>
            <a:ext cx="348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MWR-WS00</a:t>
            </a:r>
          </a:p>
        </p:txBody>
      </p:sp>
      <p:sp>
        <p:nvSpPr>
          <p:cNvPr id="35870" name="Text Box 47"/>
          <p:cNvSpPr txBox="1">
            <a:spLocks noChangeArrowheads="1"/>
          </p:cNvSpPr>
          <p:nvPr/>
        </p:nvSpPr>
        <p:spPr bwMode="auto">
          <a:xfrm>
            <a:off x="641350" y="949325"/>
            <a:ext cx="2830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solidFill>
                  <a:schemeClr val="tx2"/>
                </a:solidFill>
                <a:latin typeface="Arial Unicode MS" pitchFamily="34" charset="-128"/>
              </a:rPr>
              <a:t>Сервисный режим</a:t>
            </a:r>
            <a:endParaRPr lang="en-US" altLang="ko-KR" sz="2400" b="1">
              <a:solidFill>
                <a:schemeClr val="tx2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1678" name="Group 30"/>
          <p:cNvGraphicFramePr>
            <a:graphicFrameLocks noGrp="1"/>
          </p:cNvGraphicFramePr>
          <p:nvPr/>
        </p:nvGraphicFramePr>
        <p:xfrm>
          <a:off x="806450" y="1557338"/>
          <a:ext cx="7510463" cy="4392613"/>
        </p:xfrm>
        <a:graphic>
          <a:graphicData uri="http://schemas.openxmlformats.org/drawingml/2006/table">
            <a:tbl>
              <a:tblPr/>
              <a:tblGrid>
                <a:gridCol w="822325"/>
                <a:gridCol w="3879850"/>
                <a:gridCol w="2808288"/>
              </a:tblGrid>
              <a:tr h="29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Меню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Описание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Индикация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2082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06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SW 8 OFF: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Проверка режима работы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EEV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в режиме обогрева.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                 </a:t>
                      </a:r>
                      <a:endParaRPr kumimoji="1" lang="ru-RU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SW 8 ON :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Установка режима работы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EEV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в режиме обогрева.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</a:t>
                      </a: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0 :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Заводская уставка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.</a:t>
                      </a: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1 : 0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/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80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шагов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.</a:t>
                      </a: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2 : 80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шагов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.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GB" altLang="ko-K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SW 8 OFF: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Проверка периода индикации загрязнения фильтра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.</a:t>
                      </a: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SW 8 ON :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Установка периода индикации загрязнения фильтра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.</a:t>
                      </a: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Период работы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:</a:t>
                      </a: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0000 :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Заводская уставка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.</a:t>
                      </a: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1000 :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через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1000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часов работы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.</a:t>
                      </a: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2000 :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через 2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000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часов работы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.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GB" altLang="ko-K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6886" name="Rectangle 22"/>
          <p:cNvSpPr>
            <a:spLocks noChangeArrowheads="1"/>
          </p:cNvSpPr>
          <p:nvPr/>
        </p:nvSpPr>
        <p:spPr bwMode="auto">
          <a:xfrm>
            <a:off x="6162675" y="3403600"/>
            <a:ext cx="161448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>
                <a:solidFill>
                  <a:schemeClr val="tx2"/>
                </a:solidFill>
                <a:latin typeface="Arial Unicode MS" pitchFamily="34" charset="-128"/>
                <a:cs typeface="Arial" pitchFamily="34" charset="0"/>
              </a:rPr>
              <a:t>Режим работы</a:t>
            </a:r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  <a:cs typeface="Arial" pitchFamily="34" charset="0"/>
              </a:rPr>
              <a:t> EEV </a:t>
            </a:r>
            <a:endParaRPr lang="ru-RU" altLang="ko-KR" sz="1200">
              <a:solidFill>
                <a:schemeClr val="tx2"/>
              </a:solidFill>
              <a:latin typeface="Arial Unicode MS" pitchFamily="34" charset="-128"/>
              <a:cs typeface="Arial" pitchFamily="34" charset="0"/>
            </a:endParaRPr>
          </a:p>
          <a:p>
            <a:r>
              <a:rPr lang="ru-RU" altLang="ko-KR" sz="1200">
                <a:solidFill>
                  <a:schemeClr val="tx2"/>
                </a:solidFill>
                <a:latin typeface="Arial Unicode MS" pitchFamily="34" charset="-128"/>
                <a:cs typeface="Arial" pitchFamily="34" charset="0"/>
              </a:rPr>
              <a:t>в режиме </a:t>
            </a:r>
            <a:r>
              <a:rPr lang="ru-RU" altLang="ko-KR" sz="12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обогрева</a:t>
            </a:r>
            <a:endParaRPr lang="en-US" altLang="ko-KR" sz="1200">
              <a:solidFill>
                <a:schemeClr val="tx2"/>
              </a:solidFill>
              <a:latin typeface="Arial Unicode MS" pitchFamily="34" charset="-128"/>
              <a:cs typeface="Arial" pitchFamily="34" charset="0"/>
            </a:endParaRPr>
          </a:p>
        </p:txBody>
      </p:sp>
      <p:pic>
        <p:nvPicPr>
          <p:cNvPr id="36887" name="Picture 23" descr="신유선 실내기EEV 디스플레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7375" y="1979613"/>
            <a:ext cx="249555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8" name="Line 24"/>
          <p:cNvSpPr>
            <a:spLocks noChangeShapeType="1"/>
          </p:cNvSpPr>
          <p:nvPr/>
        </p:nvSpPr>
        <p:spPr bwMode="auto">
          <a:xfrm>
            <a:off x="6777038" y="3165475"/>
            <a:ext cx="0" cy="287338"/>
          </a:xfrm>
          <a:prstGeom prst="line">
            <a:avLst/>
          </a:prstGeom>
          <a:noFill/>
          <a:ln w="19050">
            <a:solidFill>
              <a:srgbClr val="00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36889" name="Picture 25" descr="신유선 필터교체디스플레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8325" y="4067175"/>
            <a:ext cx="25400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90" name="Rectangle 26"/>
          <p:cNvSpPr>
            <a:spLocks noChangeArrowheads="1"/>
          </p:cNvSpPr>
          <p:nvPr/>
        </p:nvSpPr>
        <p:spPr bwMode="auto">
          <a:xfrm>
            <a:off x="5754688" y="5589588"/>
            <a:ext cx="2528887" cy="2746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>
                <a:solidFill>
                  <a:schemeClr val="tx2"/>
                </a:solidFill>
                <a:latin typeface="Arial Unicode MS" pitchFamily="34" charset="-128"/>
                <a:cs typeface="Arial" pitchFamily="34" charset="0"/>
              </a:rPr>
              <a:t>Индикация загрязнения </a:t>
            </a:r>
            <a:r>
              <a:rPr lang="ru-RU" altLang="ko-KR" sz="12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фильтра</a:t>
            </a:r>
            <a:endParaRPr lang="en-US" altLang="ko-KR" sz="1200">
              <a:solidFill>
                <a:schemeClr val="tx2"/>
              </a:solidFill>
              <a:latin typeface="Arial Unicode MS" pitchFamily="34" charset="-128"/>
              <a:cs typeface="Arial" pitchFamily="34" charset="0"/>
            </a:endParaRPr>
          </a:p>
        </p:txBody>
      </p:sp>
      <p:sp>
        <p:nvSpPr>
          <p:cNvPr id="36891" name="Line 27"/>
          <p:cNvSpPr>
            <a:spLocks noChangeShapeType="1"/>
          </p:cNvSpPr>
          <p:nvPr/>
        </p:nvSpPr>
        <p:spPr bwMode="auto">
          <a:xfrm>
            <a:off x="6543675" y="5327650"/>
            <a:ext cx="0" cy="287338"/>
          </a:xfrm>
          <a:prstGeom prst="line">
            <a:avLst/>
          </a:prstGeom>
          <a:noFill/>
          <a:ln w="19050">
            <a:solidFill>
              <a:srgbClr val="00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1676" name="Text Box 28"/>
          <p:cNvSpPr txBox="1">
            <a:spLocks noChangeArrowheads="1"/>
          </p:cNvSpPr>
          <p:nvPr/>
        </p:nvSpPr>
        <p:spPr bwMode="auto">
          <a:xfrm>
            <a:off x="152400" y="73025"/>
            <a:ext cx="348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MWR-WS00</a:t>
            </a:r>
          </a:p>
        </p:txBody>
      </p:sp>
      <p:sp>
        <p:nvSpPr>
          <p:cNvPr id="36894" name="Text Box 47"/>
          <p:cNvSpPr txBox="1">
            <a:spLocks noChangeArrowheads="1"/>
          </p:cNvSpPr>
          <p:nvPr/>
        </p:nvSpPr>
        <p:spPr bwMode="auto">
          <a:xfrm>
            <a:off x="641350" y="949325"/>
            <a:ext cx="2830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solidFill>
                  <a:schemeClr val="tx2"/>
                </a:solidFill>
                <a:latin typeface="Arial Unicode MS" pitchFamily="34" charset="-128"/>
              </a:rPr>
              <a:t>Сервисный режим</a:t>
            </a:r>
            <a:endParaRPr lang="en-US" altLang="ko-KR" sz="2400" b="1">
              <a:solidFill>
                <a:schemeClr val="tx2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2706" name="Group 34"/>
          <p:cNvGraphicFramePr>
            <a:graphicFrameLocks noGrp="1"/>
          </p:cNvGraphicFramePr>
          <p:nvPr/>
        </p:nvGraphicFramePr>
        <p:xfrm>
          <a:off x="806450" y="1484313"/>
          <a:ext cx="7510463" cy="5184777"/>
        </p:xfrm>
        <a:graphic>
          <a:graphicData uri="http://schemas.openxmlformats.org/drawingml/2006/table">
            <a:tbl>
              <a:tblPr/>
              <a:tblGrid>
                <a:gridCol w="822325"/>
                <a:gridCol w="3879850"/>
                <a:gridCol w="2808288"/>
              </a:tblGrid>
              <a:tr h="29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Меню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Описание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Индикация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193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SW 8 OFF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: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Проверка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значения компенсации температуры на внутреннем блоке в режиме обогрева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SW 8 ON  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: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Установка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значения компенсации температуры на внутреннем блоке в режиме обогрева</a:t>
                      </a: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  <a:sym typeface="Wingdings" pitchFamily="2" charset="2"/>
                        </a:rPr>
                        <a:t>0 :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  <a:sym typeface="Wingdings" pitchFamily="2" charset="2"/>
                        </a:rPr>
                        <a:t>Заводская уставка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  <a:sym typeface="Wingdings" pitchFamily="2" charset="2"/>
                        </a:rPr>
                        <a:t>.</a:t>
                      </a: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  <a:sym typeface="Wingdings" pitchFamily="2" charset="2"/>
                        </a:rPr>
                        <a:t>1 :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  <a:sym typeface="Wingdings" pitchFamily="2" charset="2"/>
                        </a:rPr>
                        <a:t>Уставка с пульта управления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  <a:sym typeface="Wingdings" pitchFamily="2" charset="2"/>
                        </a:rPr>
                        <a:t> : -9°C ~ 9°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GB" altLang="ko-K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39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09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SW 8 OFF / ON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: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Проверка возможности центрального управления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.</a:t>
                      </a: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0: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Центральное управление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возможно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1: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Центральное управление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невозможно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GB" altLang="ko-K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12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SW 8 OFF / ON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: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Управление дренажной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помпой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0: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Управление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действует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1: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Управление не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действует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GB" altLang="ko-K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7914" name="Picture 26" descr="신유선 난방온도보상 디스플레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1843088"/>
            <a:ext cx="252095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5430838" y="3270250"/>
            <a:ext cx="1201737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>
                <a:solidFill>
                  <a:schemeClr val="tx2"/>
                </a:solidFill>
                <a:latin typeface="Arial Unicode MS" pitchFamily="34" charset="-128"/>
                <a:cs typeface="Arial" pitchFamily="34" charset="0"/>
              </a:rPr>
              <a:t>Установка </a:t>
            </a:r>
          </a:p>
          <a:p>
            <a:r>
              <a:rPr lang="ru-RU" altLang="ko-KR" sz="1200">
                <a:solidFill>
                  <a:schemeClr val="tx2"/>
                </a:solidFill>
                <a:latin typeface="Arial Unicode MS" pitchFamily="34" charset="-128"/>
                <a:cs typeface="Arial" pitchFamily="34" charset="0"/>
              </a:rPr>
              <a:t>активирована</a:t>
            </a:r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  <a:cs typeface="Arial" pitchFamily="34" charset="0"/>
              </a:rPr>
              <a:t>.</a:t>
            </a:r>
          </a:p>
        </p:txBody>
      </p:sp>
      <p:sp>
        <p:nvSpPr>
          <p:cNvPr id="37916" name="Line 28"/>
          <p:cNvSpPr>
            <a:spLocks noChangeShapeType="1"/>
          </p:cNvSpPr>
          <p:nvPr/>
        </p:nvSpPr>
        <p:spPr bwMode="auto">
          <a:xfrm flipH="1">
            <a:off x="6311900" y="3124200"/>
            <a:ext cx="173038" cy="171450"/>
          </a:xfrm>
          <a:prstGeom prst="line">
            <a:avLst/>
          </a:prstGeom>
          <a:noFill/>
          <a:ln w="19050">
            <a:solidFill>
              <a:srgbClr val="00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6738938" y="3286125"/>
            <a:ext cx="1128712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>
                <a:solidFill>
                  <a:schemeClr val="tx2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Компенсация</a:t>
            </a:r>
            <a:endParaRPr lang="ru-RU" altLang="ko-KR" sz="1200">
              <a:solidFill>
                <a:schemeClr val="tx2"/>
              </a:solidFill>
              <a:latin typeface="Arial Unicode MS" pitchFamily="34" charset="-128"/>
              <a:cs typeface="Arial" pitchFamily="34" charset="0"/>
            </a:endParaRPr>
          </a:p>
          <a:p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  <a:cs typeface="Arial" pitchFamily="34" charset="0"/>
              </a:rPr>
              <a:t> -9</a:t>
            </a:r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  <a:cs typeface="Times New Roman" pitchFamily="18" charset="0"/>
              </a:rPr>
              <a:t>°C~9</a:t>
            </a:r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°C</a:t>
            </a:r>
          </a:p>
        </p:txBody>
      </p:sp>
      <p:sp>
        <p:nvSpPr>
          <p:cNvPr id="37918" name="Line 30"/>
          <p:cNvSpPr>
            <a:spLocks noChangeShapeType="1"/>
          </p:cNvSpPr>
          <p:nvPr/>
        </p:nvSpPr>
        <p:spPr bwMode="auto">
          <a:xfrm>
            <a:off x="6759575" y="3149600"/>
            <a:ext cx="195263" cy="168275"/>
          </a:xfrm>
          <a:prstGeom prst="line">
            <a:avLst/>
          </a:prstGeom>
          <a:noFill/>
          <a:ln w="19050">
            <a:solidFill>
              <a:srgbClr val="00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37919" name="Picture 31" descr="신유선 중앙제어 여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6738" y="3730625"/>
            <a:ext cx="249713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20" name="Picture 32" descr="신유선 드레인 여부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22925" y="5172075"/>
            <a:ext cx="2520950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705" name="Text Box 33"/>
          <p:cNvSpPr txBox="1">
            <a:spLocks noChangeArrowheads="1"/>
          </p:cNvSpPr>
          <p:nvPr/>
        </p:nvSpPr>
        <p:spPr bwMode="auto">
          <a:xfrm>
            <a:off x="152400" y="73025"/>
            <a:ext cx="348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MWR-WS00</a:t>
            </a:r>
          </a:p>
        </p:txBody>
      </p:sp>
      <p:sp>
        <p:nvSpPr>
          <p:cNvPr id="37923" name="Text Box 47"/>
          <p:cNvSpPr txBox="1">
            <a:spLocks noChangeArrowheads="1"/>
          </p:cNvSpPr>
          <p:nvPr/>
        </p:nvSpPr>
        <p:spPr bwMode="auto">
          <a:xfrm>
            <a:off x="641350" y="949325"/>
            <a:ext cx="2830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solidFill>
                  <a:schemeClr val="tx2"/>
                </a:solidFill>
                <a:latin typeface="Arial Unicode MS" pitchFamily="34" charset="-128"/>
              </a:rPr>
              <a:t>Сервисный режим</a:t>
            </a:r>
            <a:endParaRPr lang="en-US" altLang="ko-KR" sz="2400" b="1">
              <a:solidFill>
                <a:schemeClr val="tx2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41" name="Group 29"/>
          <p:cNvGraphicFramePr>
            <a:graphicFrameLocks noGrp="1"/>
          </p:cNvGraphicFramePr>
          <p:nvPr/>
        </p:nvGraphicFramePr>
        <p:xfrm>
          <a:off x="806450" y="1557338"/>
          <a:ext cx="7510463" cy="3527426"/>
        </p:xfrm>
        <a:graphic>
          <a:graphicData uri="http://schemas.openxmlformats.org/drawingml/2006/table">
            <a:tbl>
              <a:tblPr/>
              <a:tblGrid>
                <a:gridCol w="822325"/>
                <a:gridCol w="3879850"/>
                <a:gridCol w="2808288"/>
              </a:tblGrid>
              <a:tr h="29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Меню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Описание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Индикация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1649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SW 8 OFF / ON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: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Электрический нагреватель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.</a:t>
                      </a: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0: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Управление действует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1: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Управление не действует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GB" altLang="ko-K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8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SW 8 OFF / ON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: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Водяной нагреватель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0: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Управление действует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1: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Управление не действует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GB" altLang="ko-K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8934" name="Picture 22" descr="신유선 전기히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1663" y="1916113"/>
            <a:ext cx="2490787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5" name="Picture 23" descr="신유선 온수 히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3578225"/>
            <a:ext cx="247015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720" name="Text Box 24"/>
          <p:cNvSpPr txBox="1">
            <a:spLocks noChangeArrowheads="1"/>
          </p:cNvSpPr>
          <p:nvPr/>
        </p:nvSpPr>
        <p:spPr bwMode="auto">
          <a:xfrm>
            <a:off x="152400" y="73025"/>
            <a:ext cx="348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MWR-WS00</a:t>
            </a:r>
          </a:p>
        </p:txBody>
      </p:sp>
      <p:sp>
        <p:nvSpPr>
          <p:cNvPr id="38938" name="Text Box 47"/>
          <p:cNvSpPr txBox="1">
            <a:spLocks noChangeArrowheads="1"/>
          </p:cNvSpPr>
          <p:nvPr/>
        </p:nvSpPr>
        <p:spPr bwMode="auto">
          <a:xfrm>
            <a:off x="641350" y="949325"/>
            <a:ext cx="2830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solidFill>
                  <a:schemeClr val="tx2"/>
                </a:solidFill>
                <a:latin typeface="Arial Unicode MS" pitchFamily="34" charset="-128"/>
              </a:rPr>
              <a:t>Сервисный режим</a:t>
            </a:r>
            <a:endParaRPr lang="en-US" altLang="ko-KR" sz="2400" b="1">
              <a:solidFill>
                <a:schemeClr val="tx2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5556" name="Group 4"/>
          <p:cNvGraphicFramePr>
            <a:graphicFrameLocks noGrp="1"/>
          </p:cNvGraphicFramePr>
          <p:nvPr/>
        </p:nvGraphicFramePr>
        <p:xfrm>
          <a:off x="806450" y="1557338"/>
          <a:ext cx="7510463" cy="3527426"/>
        </p:xfrm>
        <a:graphic>
          <a:graphicData uri="http://schemas.openxmlformats.org/drawingml/2006/table">
            <a:tbl>
              <a:tblPr/>
              <a:tblGrid>
                <a:gridCol w="822325"/>
                <a:gridCol w="3951288"/>
                <a:gridCol w="2736850"/>
              </a:tblGrid>
              <a:tr h="29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Меню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Описание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Индикация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1649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Количество подключенных внутренних</a:t>
                      </a:r>
                      <a:endParaRPr kumimoji="1" lang="ru-RU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" pitchFamily="34" charset="0"/>
                        </a:rPr>
                        <a:t>блоков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(</a:t>
                      </a: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пример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: 16 </a:t>
                      </a: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шт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)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GB" altLang="ko-K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8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Версия программного обеспечения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</a:t>
                      </a:r>
                      <a:endParaRPr kumimoji="1" lang="ru-RU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(</a:t>
                      </a: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пример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: </a:t>
                      </a:r>
                      <a:r>
                        <a:rPr kumimoji="1" lang="en-GB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DB91-00427B)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GB" altLang="ko-K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9958" name="Picture 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8663" y="2039938"/>
            <a:ext cx="230505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9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8663" y="3670300"/>
            <a:ext cx="230505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720" name="Text Box 24"/>
          <p:cNvSpPr txBox="1">
            <a:spLocks noChangeArrowheads="1"/>
          </p:cNvSpPr>
          <p:nvPr/>
        </p:nvSpPr>
        <p:spPr bwMode="auto">
          <a:xfrm>
            <a:off x="152400" y="73025"/>
            <a:ext cx="348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MWR-WS00</a:t>
            </a:r>
          </a:p>
        </p:txBody>
      </p:sp>
      <p:sp>
        <p:nvSpPr>
          <p:cNvPr id="39962" name="Text Box 47"/>
          <p:cNvSpPr txBox="1">
            <a:spLocks noChangeArrowheads="1"/>
          </p:cNvSpPr>
          <p:nvPr/>
        </p:nvSpPr>
        <p:spPr bwMode="auto">
          <a:xfrm>
            <a:off x="641350" y="949325"/>
            <a:ext cx="2830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solidFill>
                  <a:schemeClr val="tx2"/>
                </a:solidFill>
                <a:latin typeface="Arial Unicode MS" pitchFamily="34" charset="-128"/>
              </a:rPr>
              <a:t>Сервисный режим</a:t>
            </a:r>
            <a:endParaRPr lang="en-US" altLang="ko-KR" sz="2400" b="1">
              <a:solidFill>
                <a:schemeClr val="tx2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Line 2"/>
          <p:cNvSpPr>
            <a:spLocks noChangeShapeType="1"/>
          </p:cNvSpPr>
          <p:nvPr/>
        </p:nvSpPr>
        <p:spPr bwMode="auto">
          <a:xfrm>
            <a:off x="1228725" y="1773238"/>
            <a:ext cx="12239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6579" name="Line 3"/>
          <p:cNvSpPr>
            <a:spLocks noChangeShapeType="1"/>
          </p:cNvSpPr>
          <p:nvPr/>
        </p:nvSpPr>
        <p:spPr bwMode="auto">
          <a:xfrm>
            <a:off x="2452688" y="1773238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6580" name="Line 4"/>
          <p:cNvSpPr>
            <a:spLocks noChangeShapeType="1"/>
          </p:cNvSpPr>
          <p:nvPr/>
        </p:nvSpPr>
        <p:spPr bwMode="auto">
          <a:xfrm flipV="1">
            <a:off x="2525713" y="1773238"/>
            <a:ext cx="71437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6581" name="Line 5"/>
          <p:cNvSpPr>
            <a:spLocks noChangeShapeType="1"/>
          </p:cNvSpPr>
          <p:nvPr/>
        </p:nvSpPr>
        <p:spPr bwMode="auto">
          <a:xfrm>
            <a:off x="2597150" y="1773238"/>
            <a:ext cx="12239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6582" name="Line 6"/>
          <p:cNvSpPr>
            <a:spLocks noChangeShapeType="1"/>
          </p:cNvSpPr>
          <p:nvPr/>
        </p:nvSpPr>
        <p:spPr bwMode="auto">
          <a:xfrm>
            <a:off x="3821113" y="1773238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6583" name="Line 7"/>
          <p:cNvSpPr>
            <a:spLocks noChangeShapeType="1"/>
          </p:cNvSpPr>
          <p:nvPr/>
        </p:nvSpPr>
        <p:spPr bwMode="auto">
          <a:xfrm flipH="1">
            <a:off x="5292725" y="1773238"/>
            <a:ext cx="69850" cy="28733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40968" name="Picture 8" descr="DVMP2 12HP_14HP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900113" y="1484313"/>
            <a:ext cx="68897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85" name="Line 9"/>
          <p:cNvSpPr>
            <a:spLocks noChangeShapeType="1"/>
          </p:cNvSpPr>
          <p:nvPr/>
        </p:nvSpPr>
        <p:spPr bwMode="auto">
          <a:xfrm flipV="1">
            <a:off x="2525713" y="2563813"/>
            <a:ext cx="0" cy="57785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6586" name="Line 10"/>
          <p:cNvSpPr>
            <a:spLocks noChangeShapeType="1"/>
          </p:cNvSpPr>
          <p:nvPr/>
        </p:nvSpPr>
        <p:spPr bwMode="auto">
          <a:xfrm>
            <a:off x="2525713" y="2565400"/>
            <a:ext cx="144462" cy="21590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6587" name="Line 11"/>
          <p:cNvSpPr>
            <a:spLocks noChangeShapeType="1"/>
          </p:cNvSpPr>
          <p:nvPr/>
        </p:nvSpPr>
        <p:spPr bwMode="auto">
          <a:xfrm flipH="1" flipV="1">
            <a:off x="2670175" y="2781300"/>
            <a:ext cx="1149350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6588" name="Line 12"/>
          <p:cNvSpPr>
            <a:spLocks noChangeShapeType="1"/>
          </p:cNvSpPr>
          <p:nvPr/>
        </p:nvSpPr>
        <p:spPr bwMode="auto">
          <a:xfrm>
            <a:off x="3895725" y="2563813"/>
            <a:ext cx="144463" cy="21590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6589" name="Line 13"/>
          <p:cNvSpPr>
            <a:spLocks noChangeShapeType="1"/>
          </p:cNvSpPr>
          <p:nvPr/>
        </p:nvSpPr>
        <p:spPr bwMode="auto">
          <a:xfrm flipV="1">
            <a:off x="3824288" y="2563813"/>
            <a:ext cx="73025" cy="217487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6590" name="Line 14"/>
          <p:cNvSpPr>
            <a:spLocks noChangeShapeType="1"/>
          </p:cNvSpPr>
          <p:nvPr/>
        </p:nvSpPr>
        <p:spPr bwMode="auto">
          <a:xfrm flipH="1" flipV="1">
            <a:off x="4037013" y="2781300"/>
            <a:ext cx="1152525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6591" name="Line 15"/>
          <p:cNvSpPr>
            <a:spLocks noChangeShapeType="1"/>
          </p:cNvSpPr>
          <p:nvPr/>
        </p:nvSpPr>
        <p:spPr bwMode="auto">
          <a:xfrm flipV="1">
            <a:off x="5187950" y="2563813"/>
            <a:ext cx="73025" cy="217487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40976" name="Group 16"/>
          <p:cNvGrpSpPr>
            <a:grpSpLocks/>
          </p:cNvGrpSpPr>
          <p:nvPr/>
        </p:nvGrpSpPr>
        <p:grpSpPr bwMode="auto">
          <a:xfrm>
            <a:off x="649288" y="4292600"/>
            <a:ext cx="1512887" cy="2119313"/>
            <a:chOff x="636" y="2349"/>
            <a:chExt cx="953" cy="1335"/>
          </a:xfrm>
        </p:grpSpPr>
        <p:pic>
          <p:nvPicPr>
            <p:cNvPr id="41013" name="Picture 17" descr="신유선 Bot PC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6" y="2349"/>
              <a:ext cx="953" cy="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14" name="AutoShape 18"/>
            <p:cNvSpPr>
              <a:spLocks noChangeArrowheads="1"/>
            </p:cNvSpPr>
            <p:nvPr/>
          </p:nvSpPr>
          <p:spPr bwMode="auto">
            <a:xfrm>
              <a:off x="1287" y="2378"/>
              <a:ext cx="137" cy="182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41015" name="Freeform 19"/>
            <p:cNvSpPr>
              <a:spLocks/>
            </p:cNvSpPr>
            <p:nvPr/>
          </p:nvSpPr>
          <p:spPr bwMode="auto">
            <a:xfrm>
              <a:off x="657" y="2523"/>
              <a:ext cx="908" cy="816"/>
            </a:xfrm>
            <a:custGeom>
              <a:avLst/>
              <a:gdLst>
                <a:gd name="T0" fmla="*/ 0 w 862"/>
                <a:gd name="T1" fmla="*/ 771 h 771"/>
                <a:gd name="T2" fmla="*/ 635 w 862"/>
                <a:gd name="T3" fmla="*/ 0 h 771"/>
                <a:gd name="T4" fmla="*/ 726 w 862"/>
                <a:gd name="T5" fmla="*/ 0 h 771"/>
                <a:gd name="T6" fmla="*/ 862 w 862"/>
                <a:gd name="T7" fmla="*/ 771 h 771"/>
                <a:gd name="T8" fmla="*/ 0 w 862"/>
                <a:gd name="T9" fmla="*/ 771 h 7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2"/>
                <a:gd name="T16" fmla="*/ 0 h 771"/>
                <a:gd name="T17" fmla="*/ 862 w 862"/>
                <a:gd name="T18" fmla="*/ 771 h 7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2" h="771">
                  <a:moveTo>
                    <a:pt x="0" y="771"/>
                  </a:moveTo>
                  <a:lnTo>
                    <a:pt x="635" y="0"/>
                  </a:lnTo>
                  <a:lnTo>
                    <a:pt x="726" y="0"/>
                  </a:lnTo>
                  <a:lnTo>
                    <a:pt x="862" y="771"/>
                  </a:lnTo>
                  <a:lnTo>
                    <a:pt x="0" y="771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2">
                    <a:alpha val="60001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pic>
          <p:nvPicPr>
            <p:cNvPr id="41016" name="Picture 20" descr="DIP스위치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8" y="3280"/>
              <a:ext cx="907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41025" name="Group 65"/>
          <p:cNvGraphicFramePr>
            <a:graphicFrameLocks noGrp="1"/>
          </p:cNvGraphicFramePr>
          <p:nvPr>
            <p:ph/>
          </p:nvPr>
        </p:nvGraphicFramePr>
        <p:xfrm>
          <a:off x="2700338" y="4292600"/>
          <a:ext cx="5832475" cy="2167482"/>
        </p:xfrm>
        <a:graphic>
          <a:graphicData uri="http://schemas.openxmlformats.org/drawingml/2006/table">
            <a:tbl>
              <a:tblPr/>
              <a:tblGrid>
                <a:gridCol w="627062"/>
                <a:gridCol w="523875"/>
                <a:gridCol w="4681538"/>
              </a:tblGrid>
              <a:tr h="1444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DIP SW</a:t>
                      </a: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Описание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16986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SW5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Используется датчик Т внутреннего блока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Используется датчик Т пульта управления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SW6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Резерв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Используется усредненное значение температуры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переключатель 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SW5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=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ON)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Используется датчик блока в наименьшим адресом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MAIN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или блока, выбранного случайным образом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6620" name="Text Box 44"/>
          <p:cNvSpPr txBox="1">
            <a:spLocks noChangeArrowheads="1"/>
          </p:cNvSpPr>
          <p:nvPr/>
        </p:nvSpPr>
        <p:spPr bwMode="auto">
          <a:xfrm>
            <a:off x="3203575" y="3179763"/>
            <a:ext cx="5329238" cy="825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 latinLnBrk="0"/>
            <a:r>
              <a:rPr kumimoji="0"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Все подключенные внутренние блоки контролируются по  датчику температуры в пульте управляются</a:t>
            </a:r>
            <a:r>
              <a:rPr kumimoji="0" lang="ru-RU" altLang="ko-KR" sz="1600">
                <a:latin typeface="Arial Unicode MS" pitchFamily="34" charset="-128"/>
              </a:rPr>
              <a:t> </a:t>
            </a:r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.</a:t>
            </a:r>
          </a:p>
        </p:txBody>
      </p:sp>
      <p:sp>
        <p:nvSpPr>
          <p:cNvPr id="41001" name="Rectangle 45"/>
          <p:cNvSpPr>
            <a:spLocks noChangeArrowheads="1"/>
          </p:cNvSpPr>
          <p:nvPr/>
        </p:nvSpPr>
        <p:spPr bwMode="auto">
          <a:xfrm>
            <a:off x="1403350" y="5764213"/>
            <a:ext cx="360363" cy="719137"/>
          </a:xfrm>
          <a:prstGeom prst="rect">
            <a:avLst/>
          </a:prstGeom>
          <a:solidFill>
            <a:srgbClr val="FF0000">
              <a:alpha val="20000"/>
            </a:srgbClr>
          </a:solidFill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1003" name="Text Box 47"/>
          <p:cNvSpPr txBox="1">
            <a:spLocks noChangeArrowheads="1"/>
          </p:cNvSpPr>
          <p:nvPr/>
        </p:nvSpPr>
        <p:spPr bwMode="auto">
          <a:xfrm>
            <a:off x="568325" y="974725"/>
            <a:ext cx="67357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kumimoji="0" lang="ru-RU" altLang="ko-KR" sz="2400" b="1">
                <a:solidFill>
                  <a:schemeClr val="tx2"/>
                </a:solidFill>
                <a:latin typeface="Arial Unicode MS" pitchFamily="34" charset="-128"/>
              </a:rPr>
              <a:t>Контроль температуры встроенным датчиком</a:t>
            </a:r>
            <a:endParaRPr kumimoji="0" lang="en-US" altLang="ko-KR" sz="24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41004" name="Picture 48" descr="4wa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51038" y="1906588"/>
            <a:ext cx="1150937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5" name="Picture 49" descr="4wa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4850" y="1906588"/>
            <a:ext cx="1150938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6" name="Picture 50" descr="4wa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3275" y="1906588"/>
            <a:ext cx="1150938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7" name="Line 51"/>
          <p:cNvSpPr>
            <a:spLocks noChangeShapeType="1"/>
          </p:cNvSpPr>
          <p:nvPr/>
        </p:nvSpPr>
        <p:spPr bwMode="auto">
          <a:xfrm flipV="1">
            <a:off x="2597150" y="2420938"/>
            <a:ext cx="0" cy="649287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008" name="Line 52"/>
          <p:cNvSpPr>
            <a:spLocks noChangeShapeType="1"/>
          </p:cNvSpPr>
          <p:nvPr/>
        </p:nvSpPr>
        <p:spPr bwMode="auto">
          <a:xfrm flipV="1">
            <a:off x="2670175" y="2420938"/>
            <a:ext cx="1150938" cy="649287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009" name="Line 53"/>
          <p:cNvSpPr>
            <a:spLocks noChangeShapeType="1"/>
          </p:cNvSpPr>
          <p:nvPr/>
        </p:nvSpPr>
        <p:spPr bwMode="auto">
          <a:xfrm flipV="1">
            <a:off x="2813050" y="2420938"/>
            <a:ext cx="2447925" cy="6477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36630" name="Line 54"/>
          <p:cNvSpPr>
            <a:spLocks noChangeShapeType="1"/>
          </p:cNvSpPr>
          <p:nvPr/>
        </p:nvSpPr>
        <p:spPr bwMode="auto">
          <a:xfrm>
            <a:off x="5364163" y="1773238"/>
            <a:ext cx="8636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41011" name="Picture 55" descr="MWR-WS00_2"/>
          <p:cNvPicPr>
            <a:picLocks noChangeAspect="1" noChangeArrowheads="1"/>
          </p:cNvPicPr>
          <p:nvPr/>
        </p:nvPicPr>
        <p:blipFill>
          <a:blip r:embed="rId6">
            <a:lum bright="-10000" contrast="20000"/>
          </a:blip>
          <a:srcRect/>
          <a:stretch>
            <a:fillRect/>
          </a:stretch>
        </p:blipFill>
        <p:spPr bwMode="auto">
          <a:xfrm>
            <a:off x="2124075" y="3141663"/>
            <a:ext cx="817563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2" name="Picture 56" descr="DVMP2 12HP_14HP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6227763" y="1484313"/>
            <a:ext cx="68897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720" name="Text Box 24"/>
          <p:cNvSpPr txBox="1">
            <a:spLocks noChangeArrowheads="1"/>
          </p:cNvSpPr>
          <p:nvPr/>
        </p:nvSpPr>
        <p:spPr bwMode="auto">
          <a:xfrm>
            <a:off x="152400" y="73025"/>
            <a:ext cx="348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MWR-WS00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4"/>
          <p:cNvSpPr>
            <a:spLocks noChangeShapeType="1"/>
          </p:cNvSpPr>
          <p:nvPr/>
        </p:nvSpPr>
        <p:spPr bwMode="auto">
          <a:xfrm flipH="1" flipV="1">
            <a:off x="2011363" y="4524375"/>
            <a:ext cx="77787" cy="1476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3" name="Line 5"/>
          <p:cNvSpPr>
            <a:spLocks noChangeShapeType="1"/>
          </p:cNvSpPr>
          <p:nvPr/>
        </p:nvSpPr>
        <p:spPr bwMode="auto">
          <a:xfrm flipV="1">
            <a:off x="2089150" y="4524375"/>
            <a:ext cx="77788" cy="1476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4" name="Line 7"/>
          <p:cNvSpPr>
            <a:spLocks noChangeShapeType="1"/>
          </p:cNvSpPr>
          <p:nvPr/>
        </p:nvSpPr>
        <p:spPr bwMode="auto">
          <a:xfrm flipH="1" flipV="1">
            <a:off x="3586163" y="4524375"/>
            <a:ext cx="77787" cy="1476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5" name="Line 8"/>
          <p:cNvSpPr>
            <a:spLocks noChangeShapeType="1"/>
          </p:cNvSpPr>
          <p:nvPr/>
        </p:nvSpPr>
        <p:spPr bwMode="auto">
          <a:xfrm flipV="1">
            <a:off x="3663950" y="4524375"/>
            <a:ext cx="79375" cy="1476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6" name="Line 9"/>
          <p:cNvSpPr>
            <a:spLocks noChangeShapeType="1"/>
          </p:cNvSpPr>
          <p:nvPr/>
        </p:nvSpPr>
        <p:spPr bwMode="auto">
          <a:xfrm flipV="1">
            <a:off x="2182813" y="4524375"/>
            <a:ext cx="14033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7" name="Line 10"/>
          <p:cNvSpPr>
            <a:spLocks noChangeShapeType="1"/>
          </p:cNvSpPr>
          <p:nvPr/>
        </p:nvSpPr>
        <p:spPr bwMode="auto">
          <a:xfrm flipH="1" flipV="1">
            <a:off x="5068888" y="4524375"/>
            <a:ext cx="77787" cy="1476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8" name="Line 11"/>
          <p:cNvSpPr>
            <a:spLocks noChangeShapeType="1"/>
          </p:cNvSpPr>
          <p:nvPr/>
        </p:nvSpPr>
        <p:spPr bwMode="auto">
          <a:xfrm flipV="1">
            <a:off x="3743325" y="4524375"/>
            <a:ext cx="132556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9" name="Line 12"/>
          <p:cNvSpPr>
            <a:spLocks noChangeShapeType="1"/>
          </p:cNvSpPr>
          <p:nvPr/>
        </p:nvSpPr>
        <p:spPr bwMode="auto">
          <a:xfrm flipV="1">
            <a:off x="5146675" y="4524375"/>
            <a:ext cx="79375" cy="1476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Line 13"/>
          <p:cNvSpPr>
            <a:spLocks noChangeShapeType="1"/>
          </p:cNvSpPr>
          <p:nvPr/>
        </p:nvSpPr>
        <p:spPr bwMode="auto">
          <a:xfrm flipH="1" flipV="1">
            <a:off x="6394450" y="4524375"/>
            <a:ext cx="77788" cy="1476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1" name="Line 14"/>
          <p:cNvSpPr>
            <a:spLocks noChangeShapeType="1"/>
          </p:cNvSpPr>
          <p:nvPr/>
        </p:nvSpPr>
        <p:spPr bwMode="auto">
          <a:xfrm flipV="1">
            <a:off x="5226050" y="4524375"/>
            <a:ext cx="1168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2" name="AutoShape 19"/>
          <p:cNvSpPr>
            <a:spLocks noChangeArrowheads="1"/>
          </p:cNvSpPr>
          <p:nvPr/>
        </p:nvSpPr>
        <p:spPr bwMode="auto">
          <a:xfrm>
            <a:off x="1689100" y="5080000"/>
            <a:ext cx="828675" cy="2936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ko-KR" sz="1200" b="1">
                <a:latin typeface="Arial Unicode MS" pitchFamily="34" charset="-128"/>
              </a:rPr>
              <a:t>Main : 00</a:t>
            </a:r>
          </a:p>
        </p:txBody>
      </p:sp>
      <p:sp>
        <p:nvSpPr>
          <p:cNvPr id="5133" name="AutoShape 20"/>
          <p:cNvSpPr>
            <a:spLocks noChangeArrowheads="1"/>
          </p:cNvSpPr>
          <p:nvPr/>
        </p:nvSpPr>
        <p:spPr bwMode="auto">
          <a:xfrm>
            <a:off x="3187700" y="5080000"/>
            <a:ext cx="828675" cy="2936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ko-KR" sz="1200" b="1">
                <a:latin typeface="Arial Unicode MS" pitchFamily="34" charset="-128"/>
              </a:rPr>
              <a:t>Main : 01</a:t>
            </a:r>
          </a:p>
        </p:txBody>
      </p:sp>
      <p:sp>
        <p:nvSpPr>
          <p:cNvPr id="5134" name="AutoShape 21"/>
          <p:cNvSpPr>
            <a:spLocks noChangeArrowheads="1"/>
          </p:cNvSpPr>
          <p:nvPr/>
        </p:nvSpPr>
        <p:spPr bwMode="auto">
          <a:xfrm>
            <a:off x="4746625" y="5080000"/>
            <a:ext cx="828675" cy="2936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ko-KR" sz="1200" b="1">
                <a:latin typeface="Arial Unicode MS" pitchFamily="34" charset="-128"/>
              </a:rPr>
              <a:t>Main : 02</a:t>
            </a:r>
          </a:p>
        </p:txBody>
      </p:sp>
      <p:sp>
        <p:nvSpPr>
          <p:cNvPr id="5135" name="AutoShape 22"/>
          <p:cNvSpPr>
            <a:spLocks noChangeArrowheads="1"/>
          </p:cNvSpPr>
          <p:nvPr/>
        </p:nvSpPr>
        <p:spPr bwMode="auto">
          <a:xfrm>
            <a:off x="6069013" y="5080000"/>
            <a:ext cx="828675" cy="2936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ko-KR" sz="1200" b="1">
                <a:latin typeface="Arial Unicode MS" pitchFamily="34" charset="-128"/>
              </a:rPr>
              <a:t>Main : 03</a:t>
            </a:r>
          </a:p>
        </p:txBody>
      </p:sp>
      <p:sp>
        <p:nvSpPr>
          <p:cNvPr id="5136" name="Line 23"/>
          <p:cNvSpPr>
            <a:spLocks noChangeShapeType="1"/>
          </p:cNvSpPr>
          <p:nvPr/>
        </p:nvSpPr>
        <p:spPr bwMode="auto">
          <a:xfrm flipH="1" flipV="1">
            <a:off x="1987550" y="5595938"/>
            <a:ext cx="76200" cy="1603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7" name="Line 24"/>
          <p:cNvSpPr>
            <a:spLocks noChangeShapeType="1"/>
          </p:cNvSpPr>
          <p:nvPr/>
        </p:nvSpPr>
        <p:spPr bwMode="auto">
          <a:xfrm flipV="1">
            <a:off x="2063750" y="5595938"/>
            <a:ext cx="76200" cy="1603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Line 25"/>
          <p:cNvSpPr>
            <a:spLocks noChangeShapeType="1"/>
          </p:cNvSpPr>
          <p:nvPr/>
        </p:nvSpPr>
        <p:spPr bwMode="auto">
          <a:xfrm flipV="1">
            <a:off x="1450975" y="5595938"/>
            <a:ext cx="53657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Line 26"/>
          <p:cNvSpPr>
            <a:spLocks noChangeShapeType="1"/>
          </p:cNvSpPr>
          <p:nvPr/>
        </p:nvSpPr>
        <p:spPr bwMode="auto">
          <a:xfrm flipH="1" flipV="1">
            <a:off x="3532188" y="5595938"/>
            <a:ext cx="76200" cy="1603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Line 27"/>
          <p:cNvSpPr>
            <a:spLocks noChangeShapeType="1"/>
          </p:cNvSpPr>
          <p:nvPr/>
        </p:nvSpPr>
        <p:spPr bwMode="auto">
          <a:xfrm flipV="1">
            <a:off x="3608388" y="5595938"/>
            <a:ext cx="76200" cy="1603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1" name="Line 28"/>
          <p:cNvSpPr>
            <a:spLocks noChangeShapeType="1"/>
          </p:cNvSpPr>
          <p:nvPr/>
        </p:nvSpPr>
        <p:spPr bwMode="auto">
          <a:xfrm flipV="1">
            <a:off x="2155825" y="5595938"/>
            <a:ext cx="137636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2" name="Line 29"/>
          <p:cNvSpPr>
            <a:spLocks noChangeShapeType="1"/>
          </p:cNvSpPr>
          <p:nvPr/>
        </p:nvSpPr>
        <p:spPr bwMode="auto">
          <a:xfrm flipH="1" flipV="1">
            <a:off x="4986338" y="5595938"/>
            <a:ext cx="76200" cy="1603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3" name="Line 30"/>
          <p:cNvSpPr>
            <a:spLocks noChangeShapeType="1"/>
          </p:cNvSpPr>
          <p:nvPr/>
        </p:nvSpPr>
        <p:spPr bwMode="auto">
          <a:xfrm flipV="1">
            <a:off x="3684588" y="5595938"/>
            <a:ext cx="13017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4" name="Line 31"/>
          <p:cNvSpPr>
            <a:spLocks noChangeShapeType="1"/>
          </p:cNvSpPr>
          <p:nvPr/>
        </p:nvSpPr>
        <p:spPr bwMode="auto">
          <a:xfrm flipV="1">
            <a:off x="5062538" y="5595938"/>
            <a:ext cx="76200" cy="1603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5" name="Line 32"/>
          <p:cNvSpPr>
            <a:spLocks noChangeShapeType="1"/>
          </p:cNvSpPr>
          <p:nvPr/>
        </p:nvSpPr>
        <p:spPr bwMode="auto">
          <a:xfrm flipH="1" flipV="1">
            <a:off x="6284913" y="5595938"/>
            <a:ext cx="76200" cy="1603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6" name="Line 33"/>
          <p:cNvSpPr>
            <a:spLocks noChangeShapeType="1"/>
          </p:cNvSpPr>
          <p:nvPr/>
        </p:nvSpPr>
        <p:spPr bwMode="auto">
          <a:xfrm flipV="1">
            <a:off x="5138738" y="5595938"/>
            <a:ext cx="114617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7" name="AutoShape 38"/>
          <p:cNvSpPr>
            <a:spLocks noChangeArrowheads="1"/>
          </p:cNvSpPr>
          <p:nvPr/>
        </p:nvSpPr>
        <p:spPr bwMode="auto">
          <a:xfrm>
            <a:off x="1660525" y="6092825"/>
            <a:ext cx="828675" cy="2936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ko-KR" sz="1200" b="1">
                <a:latin typeface="Arial Unicode MS" pitchFamily="34" charset="-128"/>
              </a:rPr>
              <a:t>Main : 00</a:t>
            </a:r>
          </a:p>
        </p:txBody>
      </p:sp>
      <p:sp>
        <p:nvSpPr>
          <p:cNvPr id="5148" name="AutoShape 39"/>
          <p:cNvSpPr>
            <a:spLocks noChangeArrowheads="1"/>
          </p:cNvSpPr>
          <p:nvPr/>
        </p:nvSpPr>
        <p:spPr bwMode="auto">
          <a:xfrm>
            <a:off x="3130550" y="6092825"/>
            <a:ext cx="828675" cy="2936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ko-KR" sz="1200" b="1">
                <a:latin typeface="Arial Unicode MS" pitchFamily="34" charset="-128"/>
              </a:rPr>
              <a:t>Main : 00</a:t>
            </a:r>
          </a:p>
        </p:txBody>
      </p:sp>
      <p:sp>
        <p:nvSpPr>
          <p:cNvPr id="5149" name="AutoShape 40"/>
          <p:cNvSpPr>
            <a:spLocks noChangeArrowheads="1"/>
          </p:cNvSpPr>
          <p:nvPr/>
        </p:nvSpPr>
        <p:spPr bwMode="auto">
          <a:xfrm>
            <a:off x="4657725" y="6092825"/>
            <a:ext cx="828675" cy="2936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ko-KR" sz="1200" b="1">
                <a:latin typeface="Arial Unicode MS" pitchFamily="34" charset="-128"/>
              </a:rPr>
              <a:t>Main : 02</a:t>
            </a:r>
          </a:p>
        </p:txBody>
      </p:sp>
      <p:sp>
        <p:nvSpPr>
          <p:cNvPr id="5150" name="AutoShape 41"/>
          <p:cNvSpPr>
            <a:spLocks noChangeArrowheads="1"/>
          </p:cNvSpPr>
          <p:nvPr/>
        </p:nvSpPr>
        <p:spPr bwMode="auto">
          <a:xfrm>
            <a:off x="5959475" y="6094413"/>
            <a:ext cx="828675" cy="29368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ko-KR" sz="1200" b="1">
                <a:latin typeface="Arial Unicode MS" pitchFamily="34" charset="-128"/>
              </a:rPr>
              <a:t>Main : 03</a:t>
            </a:r>
          </a:p>
        </p:txBody>
      </p:sp>
      <p:sp>
        <p:nvSpPr>
          <p:cNvPr id="5151" name="Line 42"/>
          <p:cNvSpPr>
            <a:spLocks noChangeShapeType="1"/>
          </p:cNvSpPr>
          <p:nvPr/>
        </p:nvSpPr>
        <p:spPr bwMode="auto">
          <a:xfrm>
            <a:off x="2552700" y="5353050"/>
            <a:ext cx="509588" cy="4857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52" name="Line 43"/>
          <p:cNvSpPr>
            <a:spLocks noChangeShapeType="1"/>
          </p:cNvSpPr>
          <p:nvPr/>
        </p:nvSpPr>
        <p:spPr bwMode="auto">
          <a:xfrm flipH="1">
            <a:off x="2609850" y="5353050"/>
            <a:ext cx="452438" cy="4857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53" name="Text Box 44"/>
          <p:cNvSpPr txBox="1">
            <a:spLocks noChangeArrowheads="1"/>
          </p:cNvSpPr>
          <p:nvPr/>
        </p:nvSpPr>
        <p:spPr bwMode="auto">
          <a:xfrm>
            <a:off x="3100388" y="5316538"/>
            <a:ext cx="1436687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200" b="1">
                <a:solidFill>
                  <a:srgbClr val="FF0000"/>
                </a:solidFill>
                <a:latin typeface="Arial Unicode MS" pitchFamily="34" charset="-128"/>
              </a:rPr>
              <a:t>Нарушение связи</a:t>
            </a:r>
            <a:endParaRPr lang="en-US" altLang="ko-KR" sz="1200" b="1">
              <a:solidFill>
                <a:srgbClr val="FF0000"/>
              </a:solidFill>
              <a:latin typeface="Arial Unicode MS" pitchFamily="34" charset="-128"/>
            </a:endParaRPr>
          </a:p>
        </p:txBody>
      </p:sp>
      <p:sp>
        <p:nvSpPr>
          <p:cNvPr id="5154" name="Rectangle 45"/>
          <p:cNvSpPr>
            <a:spLocks noChangeArrowheads="1"/>
          </p:cNvSpPr>
          <p:nvPr/>
        </p:nvSpPr>
        <p:spPr bwMode="auto">
          <a:xfrm>
            <a:off x="1762125" y="6138863"/>
            <a:ext cx="2092325" cy="19367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155" name="Text Box 46"/>
          <p:cNvSpPr txBox="1">
            <a:spLocks noChangeArrowheads="1"/>
          </p:cNvSpPr>
          <p:nvPr/>
        </p:nvSpPr>
        <p:spPr bwMode="auto">
          <a:xfrm>
            <a:off x="395288" y="1412875"/>
            <a:ext cx="8748712" cy="9429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altLang="ko-KR">
                <a:latin typeface="Arial Unicode MS" pitchFamily="34" charset="-128"/>
              </a:rPr>
              <a:t> </a:t>
            </a:r>
            <a:r>
              <a:rPr lang="ru-RU" altLang="ko-KR">
                <a:latin typeface="Arial Unicode MS" pitchFamily="34" charset="-128"/>
              </a:rPr>
              <a:t>Каждый внутренний блок в системе должен обладать уникальным адресом.</a:t>
            </a:r>
            <a:endParaRPr lang="en-US" altLang="ko-KR">
              <a:latin typeface="Arial Unicode MS" pitchFamily="34" charset="-128"/>
            </a:endParaRPr>
          </a:p>
          <a:p>
            <a:pPr algn="l">
              <a:buFont typeface="Wingdings" pitchFamily="2" charset="2"/>
              <a:buChar char="§"/>
            </a:pPr>
            <a:r>
              <a:rPr lang="en-US" altLang="ko-KR">
                <a:latin typeface="Arial Unicode MS" pitchFamily="34" charset="-128"/>
              </a:rPr>
              <a:t> </a:t>
            </a:r>
            <a:r>
              <a:rPr lang="ru-RU" altLang="ko-KR">
                <a:latin typeface="Arial Unicode MS" pitchFamily="34" charset="-128"/>
              </a:rPr>
              <a:t>Диапазон адресов</a:t>
            </a:r>
            <a:r>
              <a:rPr lang="en-US" altLang="ko-KR">
                <a:latin typeface="Arial Unicode MS" pitchFamily="34" charset="-128"/>
              </a:rPr>
              <a:t> : DVM Plus 3 (00~63), DVM Plus 2</a:t>
            </a:r>
            <a:r>
              <a:rPr lang="ru-RU" altLang="ko-KR">
                <a:latin typeface="Arial Unicode MS" pitchFamily="34" charset="-128"/>
              </a:rPr>
              <a:t> </a:t>
            </a:r>
            <a:r>
              <a:rPr lang="en-US" altLang="ko-KR">
                <a:latin typeface="Arial Unicode MS" pitchFamily="34" charset="-128"/>
              </a:rPr>
              <a:t>(00~47)</a:t>
            </a:r>
          </a:p>
          <a:p>
            <a:pPr algn="l">
              <a:buFont typeface="Wingdings" pitchFamily="2" charset="2"/>
              <a:buChar char="§"/>
            </a:pPr>
            <a:r>
              <a:rPr lang="en-US" altLang="ko-KR">
                <a:latin typeface="Arial Unicode MS" pitchFamily="34" charset="-128"/>
              </a:rPr>
              <a:t> </a:t>
            </a:r>
            <a:r>
              <a:rPr lang="ru-RU" altLang="ko-KR">
                <a:latin typeface="Arial Unicode MS" pitchFamily="34" charset="-128"/>
              </a:rPr>
              <a:t>При повторении основного адреса в системе связь между наружным и внутренними блоками будет  </a:t>
            </a:r>
          </a:p>
          <a:p>
            <a:pPr algn="l">
              <a:buFont typeface="Wingdings" pitchFamily="2" charset="2"/>
              <a:buNone/>
            </a:pPr>
            <a:r>
              <a:rPr lang="ru-RU" altLang="ko-KR">
                <a:latin typeface="Arial Unicode MS" pitchFamily="34" charset="-128"/>
              </a:rPr>
              <a:t>   нарушена.</a:t>
            </a:r>
            <a:endParaRPr lang="en-US" altLang="ko-KR">
              <a:latin typeface="Arial Unicode MS" pitchFamily="34" charset="-128"/>
            </a:endParaRPr>
          </a:p>
        </p:txBody>
      </p:sp>
      <p:pic>
        <p:nvPicPr>
          <p:cNvPr id="5156" name="Picture 55" descr="DVM+II_si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9650" y="4221163"/>
            <a:ext cx="515938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7" name="Picture 56" descr="DVM+II_si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1238" y="5187950"/>
            <a:ext cx="515937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59" name="Line 67"/>
          <p:cNvSpPr>
            <a:spLocks noChangeShapeType="1"/>
          </p:cNvSpPr>
          <p:nvPr/>
        </p:nvSpPr>
        <p:spPr bwMode="auto">
          <a:xfrm flipV="1">
            <a:off x="1479550" y="4548188"/>
            <a:ext cx="53657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160" name="Picture 84" descr="DVM+2 HSP LSP PC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4375" y="2205038"/>
            <a:ext cx="30956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61" name="Rectangle 85"/>
          <p:cNvSpPr>
            <a:spLocks noChangeArrowheads="1"/>
          </p:cNvSpPr>
          <p:nvPr/>
        </p:nvSpPr>
        <p:spPr bwMode="auto">
          <a:xfrm>
            <a:off x="3995738" y="2925763"/>
            <a:ext cx="484187" cy="3206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162" name="Rectangle 88"/>
          <p:cNvSpPr>
            <a:spLocks noChangeArrowheads="1"/>
          </p:cNvSpPr>
          <p:nvPr/>
        </p:nvSpPr>
        <p:spPr bwMode="auto">
          <a:xfrm>
            <a:off x="3924300" y="2708275"/>
            <a:ext cx="623888" cy="215900"/>
          </a:xfrm>
          <a:prstGeom prst="rect">
            <a:avLst/>
          </a:prstGeom>
          <a:solidFill>
            <a:srgbClr val="3366FF"/>
          </a:soli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solidFill>
                  <a:schemeClr val="bg1"/>
                </a:solidFill>
                <a:latin typeface="Arial Unicode MS" pitchFamily="34" charset="-128"/>
              </a:rPr>
              <a:t>MAIN</a:t>
            </a:r>
          </a:p>
        </p:txBody>
      </p:sp>
      <p:sp>
        <p:nvSpPr>
          <p:cNvPr id="5163" name="Text Box 89"/>
          <p:cNvSpPr txBox="1">
            <a:spLocks noChangeArrowheads="1"/>
          </p:cNvSpPr>
          <p:nvPr/>
        </p:nvSpPr>
        <p:spPr bwMode="auto">
          <a:xfrm>
            <a:off x="3225800" y="3203575"/>
            <a:ext cx="658813" cy="244475"/>
          </a:xfrm>
          <a:prstGeom prst="rect">
            <a:avLst/>
          </a:prstGeom>
          <a:solidFill>
            <a:srgbClr val="BBE0E3"/>
          </a:solidFill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000" b="1">
                <a:latin typeface="Arial Unicode MS" pitchFamily="34" charset="-128"/>
              </a:rPr>
              <a:t>Десятки</a:t>
            </a:r>
            <a:endParaRPr lang="en-US" altLang="ko-KR" sz="1000" b="1">
              <a:latin typeface="Arial Unicode MS" pitchFamily="34" charset="-128"/>
            </a:endParaRPr>
          </a:p>
        </p:txBody>
      </p:sp>
      <p:sp>
        <p:nvSpPr>
          <p:cNvPr id="5164" name="Text Box 90"/>
          <p:cNvSpPr txBox="1">
            <a:spLocks noChangeArrowheads="1"/>
          </p:cNvSpPr>
          <p:nvPr/>
        </p:nvSpPr>
        <p:spPr bwMode="auto">
          <a:xfrm>
            <a:off x="4559300" y="3203575"/>
            <a:ext cx="717550" cy="244475"/>
          </a:xfrm>
          <a:prstGeom prst="rect">
            <a:avLst/>
          </a:prstGeom>
          <a:solidFill>
            <a:srgbClr val="BBE0E3"/>
          </a:solidFill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000" b="1">
                <a:latin typeface="Arial Unicode MS" pitchFamily="34" charset="-128"/>
              </a:rPr>
              <a:t>Единицы</a:t>
            </a:r>
            <a:endParaRPr lang="en-US" altLang="ko-KR" sz="1000" b="1">
              <a:latin typeface="Arial Unicode MS" pitchFamily="34" charset="-128"/>
            </a:endParaRPr>
          </a:p>
        </p:txBody>
      </p:sp>
      <p:pic>
        <p:nvPicPr>
          <p:cNvPr id="5165" name="Picture 91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425" y="453707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6" name="Picture 92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455136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7" name="Picture 93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5000" y="458152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8" name="Picture 94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250" y="458152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9" name="Picture 95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7813" y="5676900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70" name="Picture 96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566102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71" name="Picture 97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566102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72" name="Picture 98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8988" y="56340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73" name="Text Box 99"/>
          <p:cNvSpPr txBox="1">
            <a:spLocks noChangeArrowheads="1"/>
          </p:cNvSpPr>
          <p:nvPr/>
        </p:nvSpPr>
        <p:spPr bwMode="auto">
          <a:xfrm>
            <a:off x="3451225" y="2227263"/>
            <a:ext cx="2443163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&lt; </a:t>
            </a:r>
            <a:r>
              <a:rPr lang="ru-RU" altLang="ko-KR" sz="1200" b="1">
                <a:latin typeface="Arial Unicode MS" pitchFamily="34" charset="-128"/>
              </a:rPr>
              <a:t>канальный внутренний блок</a:t>
            </a:r>
            <a:r>
              <a:rPr lang="en-US" altLang="ko-KR" sz="1200" b="1">
                <a:latin typeface="Arial Unicode MS" pitchFamily="34" charset="-128"/>
              </a:rPr>
              <a:t> &gt;</a:t>
            </a:r>
          </a:p>
        </p:txBody>
      </p:sp>
      <p:sp>
        <p:nvSpPr>
          <p:cNvPr id="5174" name="Rectangle 102"/>
          <p:cNvSpPr>
            <a:spLocks noChangeArrowheads="1"/>
          </p:cNvSpPr>
          <p:nvPr/>
        </p:nvSpPr>
        <p:spPr bwMode="auto">
          <a:xfrm>
            <a:off x="438150" y="981075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36891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6370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latin typeface="Arial Unicode MS" pitchFamily="34" charset="-128"/>
              </a:rPr>
              <a:t>01. </a:t>
            </a:r>
            <a:r>
              <a:rPr lang="ru-RU" altLang="ko-KR" sz="3600" b="1">
                <a:latin typeface="Arial Unicode MS" pitchFamily="34" charset="-128"/>
              </a:rPr>
              <a:t>Плата внутреннего блока</a:t>
            </a:r>
            <a:endParaRPr lang="en-US" altLang="ko-KR" sz="3600" b="1">
              <a:latin typeface="Arial Unicode MS" pitchFamily="34" charset="-128"/>
            </a:endParaRPr>
          </a:p>
        </p:txBody>
      </p:sp>
      <p:sp>
        <p:nvSpPr>
          <p:cNvPr id="5178" name="Text Box 26"/>
          <p:cNvSpPr txBox="1">
            <a:spLocks noChangeArrowheads="1"/>
          </p:cNvSpPr>
          <p:nvPr/>
        </p:nvSpPr>
        <p:spPr bwMode="auto">
          <a:xfrm>
            <a:off x="636588" y="882650"/>
            <a:ext cx="53197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Установка адреса: основной адрес (</a:t>
            </a:r>
            <a:r>
              <a:rPr lang="en-US" altLang="ko-KR" sz="1800" b="1">
                <a:solidFill>
                  <a:schemeClr val="tx2"/>
                </a:solidFill>
                <a:latin typeface="Arial Unicode MS" pitchFamily="34" charset="-128"/>
              </a:rPr>
              <a:t>Main)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Line 2"/>
          <p:cNvSpPr>
            <a:spLocks noChangeShapeType="1"/>
          </p:cNvSpPr>
          <p:nvPr/>
        </p:nvSpPr>
        <p:spPr bwMode="auto">
          <a:xfrm>
            <a:off x="1228725" y="1644650"/>
            <a:ext cx="12239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7603" name="Line 3"/>
          <p:cNvSpPr>
            <a:spLocks noChangeShapeType="1"/>
          </p:cNvSpPr>
          <p:nvPr/>
        </p:nvSpPr>
        <p:spPr bwMode="auto">
          <a:xfrm>
            <a:off x="2452688" y="1644650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7604" name="Line 4"/>
          <p:cNvSpPr>
            <a:spLocks noChangeShapeType="1"/>
          </p:cNvSpPr>
          <p:nvPr/>
        </p:nvSpPr>
        <p:spPr bwMode="auto">
          <a:xfrm flipV="1">
            <a:off x="2525713" y="1644650"/>
            <a:ext cx="71437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7605" name="Line 5"/>
          <p:cNvSpPr>
            <a:spLocks noChangeShapeType="1"/>
          </p:cNvSpPr>
          <p:nvPr/>
        </p:nvSpPr>
        <p:spPr bwMode="auto">
          <a:xfrm>
            <a:off x="2597150" y="1644650"/>
            <a:ext cx="12239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7606" name="Line 6"/>
          <p:cNvSpPr>
            <a:spLocks noChangeShapeType="1"/>
          </p:cNvSpPr>
          <p:nvPr/>
        </p:nvSpPr>
        <p:spPr bwMode="auto">
          <a:xfrm>
            <a:off x="3821113" y="1644650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41991" name="Picture 7" descr="DVMP2 12HP_14HP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900113" y="1355725"/>
            <a:ext cx="68897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568325" y="846138"/>
            <a:ext cx="58943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kumimoji="0" lang="ru-RU" altLang="ko-KR" sz="2400" b="1">
                <a:solidFill>
                  <a:schemeClr val="tx2"/>
                </a:solidFill>
                <a:latin typeface="Arial Unicode MS" pitchFamily="34" charset="-128"/>
              </a:rPr>
              <a:t>Отсутствие связи с проводным пультом</a:t>
            </a:r>
            <a:endParaRPr kumimoji="0" lang="en-US" altLang="ko-KR" sz="24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41995" name="Picture 11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1038" y="1778000"/>
            <a:ext cx="1150937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Picture 12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9625" y="1778000"/>
            <a:ext cx="1150938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7" name="Picture 13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778000"/>
            <a:ext cx="1150937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7614" name="Line 14"/>
          <p:cNvSpPr>
            <a:spLocks noChangeShapeType="1"/>
          </p:cNvSpPr>
          <p:nvPr/>
        </p:nvSpPr>
        <p:spPr bwMode="auto">
          <a:xfrm flipV="1">
            <a:off x="3924300" y="1644650"/>
            <a:ext cx="71438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7615" name="Line 15"/>
          <p:cNvSpPr>
            <a:spLocks noChangeShapeType="1"/>
          </p:cNvSpPr>
          <p:nvPr/>
        </p:nvSpPr>
        <p:spPr bwMode="auto">
          <a:xfrm>
            <a:off x="3995738" y="1644650"/>
            <a:ext cx="12239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7616" name="Line 16"/>
          <p:cNvSpPr>
            <a:spLocks noChangeShapeType="1"/>
          </p:cNvSpPr>
          <p:nvPr/>
        </p:nvSpPr>
        <p:spPr bwMode="auto">
          <a:xfrm>
            <a:off x="5219700" y="1644650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37617" name="Text Box 17"/>
          <p:cNvSpPr txBox="1">
            <a:spLocks noChangeArrowheads="1"/>
          </p:cNvSpPr>
          <p:nvPr/>
        </p:nvSpPr>
        <p:spPr bwMode="auto">
          <a:xfrm>
            <a:off x="611188" y="3390900"/>
            <a:ext cx="7920037" cy="2168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 latinLnBrk="0"/>
            <a:r>
              <a:rPr kumimoji="0"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Сигнал отсутствует более</a:t>
            </a:r>
            <a:r>
              <a:rPr kumimoji="0" lang="en-US" altLang="ko-KR" sz="1800" b="1">
                <a:solidFill>
                  <a:schemeClr val="tx2"/>
                </a:solidFill>
                <a:latin typeface="Arial Unicode MS" pitchFamily="34" charset="-128"/>
              </a:rPr>
              <a:t> 3 </a:t>
            </a:r>
            <a:r>
              <a:rPr kumimoji="0"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минут:</a:t>
            </a:r>
            <a:r>
              <a:rPr kumimoji="0" lang="en-US" altLang="ko-KR" sz="1800">
                <a:solidFill>
                  <a:schemeClr val="tx2"/>
                </a:solidFill>
                <a:latin typeface="Arial Unicode MS" pitchFamily="34" charset="-128"/>
              </a:rPr>
              <a:t> </a:t>
            </a:r>
          </a:p>
          <a:p>
            <a:pPr algn="l" latinLnBrk="0"/>
            <a:r>
              <a:rPr kumimoji="0" lang="en-US" altLang="ko-KR" sz="1800">
                <a:solidFill>
                  <a:schemeClr val="tx2"/>
                </a:solidFill>
                <a:latin typeface="Arial Unicode MS" pitchFamily="34" charset="-128"/>
              </a:rPr>
              <a:t>     </a:t>
            </a:r>
            <a:r>
              <a:rPr kumimoji="0" lang="en-US" altLang="ko-KR" sz="1600">
                <a:solidFill>
                  <a:schemeClr val="tx2"/>
                </a:solidFill>
                <a:latin typeface="Arial Unicode MS" pitchFamily="34" charset="-128"/>
              </a:rPr>
              <a:t>1. </a:t>
            </a:r>
            <a:r>
              <a:rPr kumimoji="0" lang="ru-RU" altLang="ko-KR" sz="1600">
                <a:solidFill>
                  <a:schemeClr val="tx2"/>
                </a:solidFill>
                <a:latin typeface="Arial Unicode MS" pitchFamily="34" charset="-128"/>
              </a:rPr>
              <a:t>Внутренний блок</a:t>
            </a:r>
            <a:r>
              <a:rPr kumimoji="0" lang="en-US" altLang="ko-KR" sz="1600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kumimoji="0" lang="ru-RU" altLang="ko-KR" sz="1600">
                <a:solidFill>
                  <a:schemeClr val="tx2"/>
                </a:solidFill>
                <a:latin typeface="Arial Unicode MS" pitchFamily="34" charset="-128"/>
              </a:rPr>
              <a:t>работает по встроенному датчику температуры.</a:t>
            </a:r>
            <a:endParaRPr kumimoji="0" lang="en-US" altLang="ko-KR" sz="1600">
              <a:solidFill>
                <a:schemeClr val="tx2"/>
              </a:solidFill>
              <a:latin typeface="Arial Unicode MS" pitchFamily="34" charset="-128"/>
            </a:endParaRPr>
          </a:p>
          <a:p>
            <a:pPr algn="l" latinLnBrk="0"/>
            <a:r>
              <a:rPr kumimoji="0" lang="en-US" altLang="ko-KR" sz="1600">
                <a:solidFill>
                  <a:schemeClr val="tx2"/>
                </a:solidFill>
                <a:latin typeface="Arial Unicode MS" pitchFamily="34" charset="-128"/>
              </a:rPr>
              <a:t>     2. </a:t>
            </a:r>
            <a:r>
              <a:rPr kumimoji="0" lang="ru-RU" altLang="ko-KR" sz="1600">
                <a:solidFill>
                  <a:schemeClr val="tx2"/>
                </a:solidFill>
                <a:latin typeface="Arial Unicode MS" pitchFamily="34" charset="-128"/>
              </a:rPr>
              <a:t>Внутренний блок устанавливает значение компенсации в режиме обогрева в соответствии с положением </a:t>
            </a:r>
            <a:r>
              <a:rPr kumimoji="0" lang="en-US" altLang="ko-KR" sz="1600">
                <a:solidFill>
                  <a:schemeClr val="tx2"/>
                </a:solidFill>
                <a:latin typeface="Arial Unicode MS" pitchFamily="34" charset="-128"/>
              </a:rPr>
              <a:t> K5 </a:t>
            </a:r>
            <a:r>
              <a:rPr kumimoji="0" lang="ru-RU" altLang="ko-KR" sz="1600">
                <a:solidFill>
                  <a:schemeClr val="tx2"/>
                </a:solidFill>
                <a:latin typeface="Arial Unicode MS" pitchFamily="34" charset="-128"/>
              </a:rPr>
              <a:t>на плате управления</a:t>
            </a:r>
            <a:r>
              <a:rPr kumimoji="0" lang="en-US" altLang="ko-KR" sz="1600">
                <a:solidFill>
                  <a:schemeClr val="tx2"/>
                </a:solidFill>
                <a:latin typeface="Arial Unicode MS" pitchFamily="34" charset="-128"/>
              </a:rPr>
              <a:t>. </a:t>
            </a:r>
            <a:endParaRPr kumimoji="0" lang="ru-RU" altLang="ko-KR" sz="1600">
              <a:solidFill>
                <a:schemeClr val="tx2"/>
              </a:solidFill>
              <a:latin typeface="Arial" pitchFamily="34" charset="0"/>
              <a:ea typeface="굴림" pitchFamily="34" charset="-127"/>
            </a:endParaRPr>
          </a:p>
          <a:p>
            <a:pPr algn="l" latinLnBrk="0"/>
            <a:endParaRPr kumimoji="0" lang="en-US" altLang="ko-KR" sz="1600">
              <a:solidFill>
                <a:schemeClr val="tx2"/>
              </a:solidFill>
              <a:latin typeface="Arial" pitchFamily="34" charset="0"/>
              <a:ea typeface="굴림" pitchFamily="34" charset="-127"/>
            </a:endParaRPr>
          </a:p>
          <a:p>
            <a:pPr algn="l" latinLnBrk="0"/>
            <a:r>
              <a:rPr kumimoji="0"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Сигнал восстановлен:</a:t>
            </a:r>
            <a:r>
              <a:rPr kumimoji="0" lang="en-US" altLang="ko-KR" sz="1800">
                <a:solidFill>
                  <a:schemeClr val="tx2"/>
                </a:solidFill>
                <a:latin typeface="Arial Unicode MS" pitchFamily="34" charset="-128"/>
              </a:rPr>
              <a:t> </a:t>
            </a:r>
          </a:p>
          <a:p>
            <a:pPr algn="l" latinLnBrk="0"/>
            <a:r>
              <a:rPr kumimoji="0" lang="en-US" altLang="ko-KR" sz="1800">
                <a:solidFill>
                  <a:schemeClr val="tx2"/>
                </a:solidFill>
                <a:latin typeface="Arial Unicode MS" pitchFamily="34" charset="-128"/>
              </a:rPr>
              <a:t>     </a:t>
            </a:r>
            <a:r>
              <a:rPr kumimoji="0" lang="en-US" altLang="ko-KR" sz="1600">
                <a:solidFill>
                  <a:schemeClr val="tx2"/>
                </a:solidFill>
                <a:latin typeface="Arial Unicode MS" pitchFamily="34" charset="-128"/>
              </a:rPr>
              <a:t>1. </a:t>
            </a:r>
            <a:r>
              <a:rPr kumimoji="0" lang="ru-RU" altLang="ko-KR" sz="1600">
                <a:solidFill>
                  <a:schemeClr val="tx2"/>
                </a:solidFill>
                <a:latin typeface="Arial Unicode MS" pitchFamily="34" charset="-128"/>
              </a:rPr>
              <a:t>Внутренний блок</a:t>
            </a:r>
            <a:r>
              <a:rPr kumimoji="0" lang="en-US" altLang="ko-KR" sz="1600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kumimoji="0" lang="ru-RU" altLang="ko-KR" sz="1600">
                <a:solidFill>
                  <a:schemeClr val="tx2"/>
                </a:solidFill>
                <a:latin typeface="Arial Unicode MS" pitchFamily="34" charset="-128"/>
              </a:rPr>
              <a:t>работает по встроенному датчику температуры пульта</a:t>
            </a:r>
            <a:r>
              <a:rPr kumimoji="0" lang="en-US" altLang="ko-KR" sz="1600">
                <a:solidFill>
                  <a:schemeClr val="tx2"/>
                </a:solidFill>
                <a:latin typeface="Arial Unicode MS" pitchFamily="34" charset="-128"/>
              </a:rPr>
              <a:t>.</a:t>
            </a:r>
          </a:p>
          <a:p>
            <a:pPr algn="l" latinLnBrk="0"/>
            <a:r>
              <a:rPr kumimoji="0" lang="en-US" altLang="ko-KR" sz="1600" b="1">
                <a:solidFill>
                  <a:srgbClr val="FF0000"/>
                </a:solidFill>
                <a:latin typeface="Arial Unicode MS" pitchFamily="34" charset="-128"/>
              </a:rPr>
              <a:t>     </a:t>
            </a:r>
            <a:r>
              <a:rPr kumimoji="0" lang="en-US" altLang="ko-KR" sz="1600">
                <a:solidFill>
                  <a:schemeClr val="tx2"/>
                </a:solidFill>
                <a:latin typeface="Arial Unicode MS" pitchFamily="34" charset="-128"/>
              </a:rPr>
              <a:t>2.</a:t>
            </a:r>
            <a:r>
              <a:rPr kumimoji="0" lang="en-US" altLang="ko-KR" sz="1600" b="1">
                <a:solidFill>
                  <a:srgbClr val="FF0000"/>
                </a:solidFill>
                <a:latin typeface="Arial Unicode MS" pitchFamily="34" charset="-128"/>
              </a:rPr>
              <a:t> </a:t>
            </a:r>
            <a:r>
              <a:rPr kumimoji="0" lang="ru-RU" altLang="ko-KR" sz="1600" b="1">
                <a:solidFill>
                  <a:srgbClr val="FF0000"/>
                </a:solidFill>
                <a:latin typeface="Arial Unicode MS" pitchFamily="34" charset="-128"/>
              </a:rPr>
              <a:t>Режим компенсации температуры должен быть активирован заново.</a:t>
            </a:r>
            <a:r>
              <a:rPr kumimoji="0" lang="en-US" altLang="ko-KR" sz="1600" b="1">
                <a:solidFill>
                  <a:srgbClr val="FF0000"/>
                </a:solidFill>
                <a:latin typeface="Arial Unicode MS" pitchFamily="34" charset="-128"/>
              </a:rPr>
              <a:t> </a:t>
            </a:r>
          </a:p>
        </p:txBody>
      </p:sp>
      <p:pic>
        <p:nvPicPr>
          <p:cNvPr id="42002" name="Picture 18" descr="MWR-WS00_2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6724650" y="1630363"/>
            <a:ext cx="1087438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7619" name="Line 19"/>
          <p:cNvSpPr>
            <a:spLocks noChangeShapeType="1"/>
          </p:cNvSpPr>
          <p:nvPr/>
        </p:nvSpPr>
        <p:spPr bwMode="auto">
          <a:xfrm flipH="1" flipV="1">
            <a:off x="5651500" y="2205038"/>
            <a:ext cx="1081088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2004" name="AutoShape 20"/>
          <p:cNvSpPr>
            <a:spLocks noChangeArrowheads="1"/>
          </p:cNvSpPr>
          <p:nvPr/>
        </p:nvSpPr>
        <p:spPr bwMode="auto">
          <a:xfrm>
            <a:off x="6011863" y="1989138"/>
            <a:ext cx="431800" cy="431800"/>
          </a:xfrm>
          <a:custGeom>
            <a:avLst/>
            <a:gdLst>
              <a:gd name="T0" fmla="*/ 215900 w 21600"/>
              <a:gd name="T1" fmla="*/ 0 h 21600"/>
              <a:gd name="T2" fmla="*/ 63231 w 21600"/>
              <a:gd name="T3" fmla="*/ 63231 h 21600"/>
              <a:gd name="T4" fmla="*/ 0 w 21600"/>
              <a:gd name="T5" fmla="*/ 215900 h 21600"/>
              <a:gd name="T6" fmla="*/ 63231 w 21600"/>
              <a:gd name="T7" fmla="*/ 368569 h 21600"/>
              <a:gd name="T8" fmla="*/ 215900 w 21600"/>
              <a:gd name="T9" fmla="*/ 431800 h 21600"/>
              <a:gd name="T10" fmla="*/ 368569 w 21600"/>
              <a:gd name="T11" fmla="*/ 368569 h 21600"/>
              <a:gd name="T12" fmla="*/ 431800 w 21600"/>
              <a:gd name="T13" fmla="*/ 215900 h 21600"/>
              <a:gd name="T14" fmla="*/ 368569 w 21600"/>
              <a:gd name="T15" fmla="*/ 63231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13720" name="Text Box 24"/>
          <p:cNvSpPr txBox="1">
            <a:spLocks noChangeArrowheads="1"/>
          </p:cNvSpPr>
          <p:nvPr/>
        </p:nvSpPr>
        <p:spPr bwMode="auto">
          <a:xfrm>
            <a:off x="152400" y="73025"/>
            <a:ext cx="348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ko-KR" sz="3600" b="1">
                <a:solidFill>
                  <a:schemeClr val="tx2"/>
                </a:solidFill>
                <a:latin typeface="Arial" charset="0"/>
                <a:ea typeface="견고딕" pitchFamily="18" charset="-127"/>
                <a:cs typeface="+mn-cs"/>
              </a:rPr>
              <a:t>01. MWR-WS00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4"/>
          <p:cNvSpPr>
            <a:spLocks noChangeArrowheads="1"/>
          </p:cNvSpPr>
          <p:nvPr/>
        </p:nvSpPr>
        <p:spPr bwMode="auto">
          <a:xfrm>
            <a:off x="492125" y="1625600"/>
            <a:ext cx="8429625" cy="4381500"/>
          </a:xfrm>
          <a:prstGeom prst="roundRect">
            <a:avLst>
              <a:gd name="adj" fmla="val 403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43011" name="Picture 5" descr="신유선 디스틀레이수정-완전지운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67488" y="4424363"/>
            <a:ext cx="1978025" cy="8477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6910388" y="4640263"/>
            <a:ext cx="1322387" cy="287337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43013" name="Picture 7" descr="마우스 손가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2475" y="4783138"/>
            <a:ext cx="3651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8" descr="마우스 손가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0813" y="4759325"/>
            <a:ext cx="3651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9" descr="PLUS2실외기그림자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2488" y="2152650"/>
            <a:ext cx="6032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10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2613" y="2535238"/>
            <a:ext cx="833437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11" descr="4way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24325" y="2535238"/>
            <a:ext cx="8334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12" descr="4way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24450" y="2535238"/>
            <a:ext cx="8334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9" name="Picture 13" descr="4way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26163" y="2535238"/>
            <a:ext cx="835025" cy="61118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sp>
        <p:nvSpPr>
          <p:cNvPr id="43020" name="Line 14"/>
          <p:cNvSpPr>
            <a:spLocks noChangeShapeType="1"/>
          </p:cNvSpPr>
          <p:nvPr/>
        </p:nvSpPr>
        <p:spPr bwMode="auto">
          <a:xfrm flipV="1">
            <a:off x="2678113" y="2443163"/>
            <a:ext cx="89058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21" name="Line 15"/>
          <p:cNvSpPr>
            <a:spLocks noChangeShapeType="1"/>
          </p:cNvSpPr>
          <p:nvPr/>
        </p:nvSpPr>
        <p:spPr bwMode="auto">
          <a:xfrm flipV="1">
            <a:off x="3568700" y="2443163"/>
            <a:ext cx="0" cy="17621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flipV="1">
            <a:off x="3679825" y="2443163"/>
            <a:ext cx="88741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23" name="Line 17"/>
          <p:cNvSpPr>
            <a:spLocks noChangeShapeType="1"/>
          </p:cNvSpPr>
          <p:nvPr/>
        </p:nvSpPr>
        <p:spPr bwMode="auto">
          <a:xfrm flipV="1">
            <a:off x="3568700" y="2443163"/>
            <a:ext cx="111125" cy="177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24" name="Line 18"/>
          <p:cNvSpPr>
            <a:spLocks noChangeShapeType="1"/>
          </p:cNvSpPr>
          <p:nvPr/>
        </p:nvSpPr>
        <p:spPr bwMode="auto">
          <a:xfrm flipV="1">
            <a:off x="4568825" y="2443163"/>
            <a:ext cx="0" cy="17621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25" name="Line 19"/>
          <p:cNvSpPr>
            <a:spLocks noChangeShapeType="1"/>
          </p:cNvSpPr>
          <p:nvPr/>
        </p:nvSpPr>
        <p:spPr bwMode="auto">
          <a:xfrm flipV="1">
            <a:off x="4679950" y="2443163"/>
            <a:ext cx="89058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26" name="Line 20"/>
          <p:cNvSpPr>
            <a:spLocks noChangeShapeType="1"/>
          </p:cNvSpPr>
          <p:nvPr/>
        </p:nvSpPr>
        <p:spPr bwMode="auto">
          <a:xfrm flipV="1">
            <a:off x="4568825" y="2443163"/>
            <a:ext cx="111125" cy="177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27" name="Line 21"/>
          <p:cNvSpPr>
            <a:spLocks noChangeShapeType="1"/>
          </p:cNvSpPr>
          <p:nvPr/>
        </p:nvSpPr>
        <p:spPr bwMode="auto">
          <a:xfrm flipV="1">
            <a:off x="5570538" y="2443163"/>
            <a:ext cx="0" cy="17621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28" name="Line 22"/>
          <p:cNvSpPr>
            <a:spLocks noChangeShapeType="1"/>
          </p:cNvSpPr>
          <p:nvPr/>
        </p:nvSpPr>
        <p:spPr bwMode="auto">
          <a:xfrm flipV="1">
            <a:off x="5681663" y="2443163"/>
            <a:ext cx="889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29" name="Line 23"/>
          <p:cNvSpPr>
            <a:spLocks noChangeShapeType="1"/>
          </p:cNvSpPr>
          <p:nvPr/>
        </p:nvSpPr>
        <p:spPr bwMode="auto">
          <a:xfrm flipV="1">
            <a:off x="5570538" y="2443163"/>
            <a:ext cx="111125" cy="177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30" name="Line 24"/>
          <p:cNvSpPr>
            <a:spLocks noChangeShapeType="1"/>
          </p:cNvSpPr>
          <p:nvPr/>
        </p:nvSpPr>
        <p:spPr bwMode="auto">
          <a:xfrm flipV="1">
            <a:off x="6572250" y="2443163"/>
            <a:ext cx="0" cy="17621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31" name="Line 25"/>
          <p:cNvSpPr>
            <a:spLocks noChangeShapeType="1"/>
          </p:cNvSpPr>
          <p:nvPr/>
        </p:nvSpPr>
        <p:spPr bwMode="auto">
          <a:xfrm flipV="1">
            <a:off x="3513138" y="3086100"/>
            <a:ext cx="0" cy="40957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32" name="Line 26"/>
          <p:cNvSpPr>
            <a:spLocks noChangeShapeType="1"/>
          </p:cNvSpPr>
          <p:nvPr/>
        </p:nvSpPr>
        <p:spPr bwMode="auto">
          <a:xfrm flipH="1" flipV="1">
            <a:off x="3513138" y="3086100"/>
            <a:ext cx="111125" cy="176213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33" name="Line 27"/>
          <p:cNvSpPr>
            <a:spLocks noChangeShapeType="1"/>
          </p:cNvSpPr>
          <p:nvPr/>
        </p:nvSpPr>
        <p:spPr bwMode="auto">
          <a:xfrm flipH="1" flipV="1">
            <a:off x="3624263" y="3262313"/>
            <a:ext cx="889000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34" name="Line 28"/>
          <p:cNvSpPr>
            <a:spLocks noChangeShapeType="1"/>
          </p:cNvSpPr>
          <p:nvPr/>
        </p:nvSpPr>
        <p:spPr bwMode="auto">
          <a:xfrm flipV="1">
            <a:off x="4513263" y="3086100"/>
            <a:ext cx="0" cy="176213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35" name="Line 29"/>
          <p:cNvSpPr>
            <a:spLocks noChangeShapeType="1"/>
          </p:cNvSpPr>
          <p:nvPr/>
        </p:nvSpPr>
        <p:spPr bwMode="auto">
          <a:xfrm flipH="1" flipV="1">
            <a:off x="4513263" y="3086100"/>
            <a:ext cx="111125" cy="176213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36" name="Line 30"/>
          <p:cNvSpPr>
            <a:spLocks noChangeShapeType="1"/>
          </p:cNvSpPr>
          <p:nvPr/>
        </p:nvSpPr>
        <p:spPr bwMode="auto">
          <a:xfrm flipH="1" flipV="1">
            <a:off x="4624388" y="3262313"/>
            <a:ext cx="890587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37" name="Line 31"/>
          <p:cNvSpPr>
            <a:spLocks noChangeShapeType="1"/>
          </p:cNvSpPr>
          <p:nvPr/>
        </p:nvSpPr>
        <p:spPr bwMode="auto">
          <a:xfrm flipV="1">
            <a:off x="5514975" y="3086100"/>
            <a:ext cx="0" cy="176213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38" name="Line 32"/>
          <p:cNvSpPr>
            <a:spLocks noChangeShapeType="1"/>
          </p:cNvSpPr>
          <p:nvPr/>
        </p:nvSpPr>
        <p:spPr bwMode="auto">
          <a:xfrm flipH="1" flipV="1">
            <a:off x="5514975" y="3086100"/>
            <a:ext cx="111125" cy="176213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39" name="Line 33"/>
          <p:cNvSpPr>
            <a:spLocks noChangeShapeType="1"/>
          </p:cNvSpPr>
          <p:nvPr/>
        </p:nvSpPr>
        <p:spPr bwMode="auto">
          <a:xfrm flipH="1" flipV="1">
            <a:off x="5626100" y="3262313"/>
            <a:ext cx="889000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40" name="Line 34"/>
          <p:cNvSpPr>
            <a:spLocks noChangeShapeType="1"/>
          </p:cNvSpPr>
          <p:nvPr/>
        </p:nvSpPr>
        <p:spPr bwMode="auto">
          <a:xfrm flipV="1">
            <a:off x="6515100" y="3086100"/>
            <a:ext cx="0" cy="176213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41" name="Text Box 35"/>
          <p:cNvSpPr txBox="1">
            <a:spLocks noChangeArrowheads="1"/>
          </p:cNvSpPr>
          <p:nvPr/>
        </p:nvSpPr>
        <p:spPr bwMode="auto">
          <a:xfrm>
            <a:off x="4527550" y="2173288"/>
            <a:ext cx="1285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latin typeface="Arial Unicode MS" pitchFamily="34" charset="-128"/>
              </a:rPr>
              <a:t>COM1(F1-F2)</a:t>
            </a:r>
          </a:p>
        </p:txBody>
      </p:sp>
      <p:sp>
        <p:nvSpPr>
          <p:cNvPr id="43042" name="Text Box 36"/>
          <p:cNvSpPr txBox="1">
            <a:spLocks noChangeArrowheads="1"/>
          </p:cNvSpPr>
          <p:nvPr/>
        </p:nvSpPr>
        <p:spPr bwMode="auto">
          <a:xfrm>
            <a:off x="3914775" y="3282950"/>
            <a:ext cx="21351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COM2(F3-F4). </a:t>
            </a:r>
            <a:r>
              <a:rPr lang="ru-RU" altLang="ko-KR" sz="1200" b="1">
                <a:latin typeface="Arial Unicode MS" pitchFamily="34" charset="-128"/>
              </a:rPr>
              <a:t>до</a:t>
            </a:r>
            <a:r>
              <a:rPr lang="en-US" altLang="ko-KR" sz="1200" b="1">
                <a:latin typeface="Arial Unicode MS" pitchFamily="34" charset="-128"/>
              </a:rPr>
              <a:t> 16 </a:t>
            </a:r>
            <a:r>
              <a:rPr lang="ru-RU" altLang="ko-KR" sz="1200" b="1">
                <a:latin typeface="Arial Unicode MS" pitchFamily="34" charset="-128"/>
              </a:rPr>
              <a:t>блоков</a:t>
            </a:r>
            <a:endParaRPr lang="en-US" altLang="ko-KR" sz="1200" b="1">
              <a:latin typeface="Arial Unicode MS" pitchFamily="34" charset="-128"/>
            </a:endParaRPr>
          </a:p>
        </p:txBody>
      </p:sp>
      <p:pic>
        <p:nvPicPr>
          <p:cNvPr id="43043" name="Picture 37" descr="AWR-WS0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5325" y="3495675"/>
            <a:ext cx="5318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45" name="Picture 39" descr="4way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24700" y="2530475"/>
            <a:ext cx="833438" cy="611188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</p:pic>
      <p:sp>
        <p:nvSpPr>
          <p:cNvPr id="43046" name="Line 40"/>
          <p:cNvSpPr>
            <a:spLocks noChangeShapeType="1"/>
          </p:cNvSpPr>
          <p:nvPr/>
        </p:nvSpPr>
        <p:spPr bwMode="auto">
          <a:xfrm flipV="1">
            <a:off x="6678613" y="2438400"/>
            <a:ext cx="89058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47" name="Line 41"/>
          <p:cNvSpPr>
            <a:spLocks noChangeShapeType="1"/>
          </p:cNvSpPr>
          <p:nvPr/>
        </p:nvSpPr>
        <p:spPr bwMode="auto">
          <a:xfrm flipV="1">
            <a:off x="6567488" y="2438400"/>
            <a:ext cx="111125" cy="177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48" name="Line 42"/>
          <p:cNvSpPr>
            <a:spLocks noChangeShapeType="1"/>
          </p:cNvSpPr>
          <p:nvPr/>
        </p:nvSpPr>
        <p:spPr bwMode="auto">
          <a:xfrm flipV="1">
            <a:off x="7570788" y="2438400"/>
            <a:ext cx="0" cy="17621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49" name="Line 43"/>
          <p:cNvSpPr>
            <a:spLocks noChangeShapeType="1"/>
          </p:cNvSpPr>
          <p:nvPr/>
        </p:nvSpPr>
        <p:spPr bwMode="auto">
          <a:xfrm flipV="1">
            <a:off x="7681913" y="2438400"/>
            <a:ext cx="2762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50" name="Line 44"/>
          <p:cNvSpPr>
            <a:spLocks noChangeShapeType="1"/>
          </p:cNvSpPr>
          <p:nvPr/>
        </p:nvSpPr>
        <p:spPr bwMode="auto">
          <a:xfrm flipV="1">
            <a:off x="7570788" y="2438400"/>
            <a:ext cx="111125" cy="177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51" name="Line 45"/>
          <p:cNvSpPr>
            <a:spLocks noChangeShapeType="1"/>
          </p:cNvSpPr>
          <p:nvPr/>
        </p:nvSpPr>
        <p:spPr bwMode="auto">
          <a:xfrm flipV="1">
            <a:off x="7958138" y="2438400"/>
            <a:ext cx="277812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52" name="Line 46"/>
          <p:cNvSpPr>
            <a:spLocks noChangeShapeType="1"/>
          </p:cNvSpPr>
          <p:nvPr/>
        </p:nvSpPr>
        <p:spPr bwMode="auto">
          <a:xfrm flipH="1" flipV="1">
            <a:off x="6511925" y="3081338"/>
            <a:ext cx="111125" cy="17621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53" name="Line 47"/>
          <p:cNvSpPr>
            <a:spLocks noChangeShapeType="1"/>
          </p:cNvSpPr>
          <p:nvPr/>
        </p:nvSpPr>
        <p:spPr bwMode="auto">
          <a:xfrm flipH="1" flipV="1">
            <a:off x="6623050" y="3257550"/>
            <a:ext cx="890588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54" name="Line 48"/>
          <p:cNvSpPr>
            <a:spLocks noChangeShapeType="1"/>
          </p:cNvSpPr>
          <p:nvPr/>
        </p:nvSpPr>
        <p:spPr bwMode="auto">
          <a:xfrm flipV="1">
            <a:off x="7513638" y="3081338"/>
            <a:ext cx="0" cy="17621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55" name="Line 49"/>
          <p:cNvSpPr>
            <a:spLocks noChangeShapeType="1"/>
          </p:cNvSpPr>
          <p:nvPr/>
        </p:nvSpPr>
        <p:spPr bwMode="auto">
          <a:xfrm flipH="1" flipV="1">
            <a:off x="7513638" y="3081338"/>
            <a:ext cx="111125" cy="17621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56" name="Line 50"/>
          <p:cNvSpPr>
            <a:spLocks noChangeShapeType="1"/>
          </p:cNvSpPr>
          <p:nvPr/>
        </p:nvSpPr>
        <p:spPr bwMode="auto">
          <a:xfrm flipH="1" flipV="1">
            <a:off x="7624763" y="3257550"/>
            <a:ext cx="166687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57" name="Line 51"/>
          <p:cNvSpPr>
            <a:spLocks noChangeShapeType="1"/>
          </p:cNvSpPr>
          <p:nvPr/>
        </p:nvSpPr>
        <p:spPr bwMode="auto">
          <a:xfrm flipV="1">
            <a:off x="7791450" y="3257550"/>
            <a:ext cx="276225" cy="0"/>
          </a:xfrm>
          <a:prstGeom prst="line">
            <a:avLst/>
          </a:prstGeom>
          <a:noFill/>
          <a:ln w="28575">
            <a:solidFill>
              <a:srgbClr val="FF99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3058" name="Picture 52" descr="AWR-WS0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20900" y="3505200"/>
            <a:ext cx="5318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59" name="Text Box 53"/>
          <p:cNvSpPr txBox="1">
            <a:spLocks noChangeArrowheads="1"/>
          </p:cNvSpPr>
          <p:nvPr/>
        </p:nvSpPr>
        <p:spPr bwMode="auto">
          <a:xfrm>
            <a:off x="3848100" y="3651250"/>
            <a:ext cx="1819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/>
            <a:r>
              <a:rPr lang="en-US" altLang="ko-KR" sz="2000">
                <a:latin typeface="Arial Unicode MS" pitchFamily="34" charset="-128"/>
                <a:sym typeface="Wingdings" pitchFamily="2" charset="2"/>
              </a:rPr>
              <a:t> </a:t>
            </a:r>
            <a:r>
              <a:rPr lang="ru-RU" altLang="ko-KR" sz="1600" b="1">
                <a:latin typeface="Arial Unicode MS" pitchFamily="34" charset="-128"/>
                <a:sym typeface="Wingdings" pitchFamily="2" charset="2"/>
              </a:rPr>
              <a:t>Ошибка связи</a:t>
            </a:r>
            <a:endParaRPr lang="en-US" altLang="ko-KR" sz="1600" b="1"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43060" name="Text Box 54"/>
          <p:cNvSpPr txBox="1">
            <a:spLocks noChangeArrowheads="1"/>
          </p:cNvSpPr>
          <p:nvPr/>
        </p:nvSpPr>
        <p:spPr bwMode="auto">
          <a:xfrm>
            <a:off x="898525" y="3121025"/>
            <a:ext cx="1890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/>
            <a:r>
              <a:rPr lang="en-US" altLang="ko-KR" sz="2000">
                <a:latin typeface="Arial Unicode MS" pitchFamily="34" charset="-128"/>
                <a:sym typeface="Wingdings" pitchFamily="2" charset="2"/>
              </a:rPr>
              <a:t> </a:t>
            </a:r>
            <a:r>
              <a:rPr lang="ru-RU" altLang="ko-KR" sz="1600" b="1">
                <a:latin typeface="Arial Unicode MS" pitchFamily="34" charset="-128"/>
                <a:sym typeface="Wingdings" pitchFamily="2" charset="2"/>
              </a:rPr>
              <a:t>Замена пульта</a:t>
            </a:r>
            <a:endParaRPr lang="en-US" altLang="ko-KR" sz="1600" b="1"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43061" name="Text Box 55"/>
          <p:cNvSpPr txBox="1">
            <a:spLocks noChangeArrowheads="1"/>
          </p:cNvSpPr>
          <p:nvPr/>
        </p:nvSpPr>
        <p:spPr bwMode="auto">
          <a:xfrm>
            <a:off x="6181725" y="1711325"/>
            <a:ext cx="2320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/>
            <a:r>
              <a:rPr lang="en-US" altLang="ko-KR" sz="2000">
                <a:latin typeface="Arial Unicode MS" pitchFamily="34" charset="-128"/>
                <a:sym typeface="Wingdings" pitchFamily="2" charset="2"/>
              </a:rPr>
              <a:t> </a:t>
            </a:r>
            <a:r>
              <a:rPr lang="ru-RU" altLang="ko-KR" sz="1600" b="1">
                <a:latin typeface="Arial Unicode MS" pitchFamily="34" charset="-128"/>
                <a:sym typeface="Wingdings" pitchFamily="2" charset="2"/>
              </a:rPr>
              <a:t>Изменение кол-ва </a:t>
            </a:r>
          </a:p>
          <a:p>
            <a:pPr marL="342900" indent="-342900" algn="l"/>
            <a:r>
              <a:rPr lang="ru-RU" altLang="ko-KR" sz="1600" b="1">
                <a:latin typeface="Arial Unicode MS" pitchFamily="34" charset="-128"/>
                <a:sym typeface="Wingdings" pitchFamily="2" charset="2"/>
              </a:rPr>
              <a:t>      внутренних блоков</a:t>
            </a:r>
            <a:endParaRPr lang="en-US" altLang="ko-KR" sz="1600" b="1"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43062" name="AutoShape 56"/>
          <p:cNvSpPr>
            <a:spLocks noChangeArrowheads="1"/>
          </p:cNvSpPr>
          <p:nvPr/>
        </p:nvSpPr>
        <p:spPr bwMode="auto">
          <a:xfrm>
            <a:off x="2717800" y="3721100"/>
            <a:ext cx="465138" cy="215900"/>
          </a:xfrm>
          <a:prstGeom prst="leftRightArrow">
            <a:avLst>
              <a:gd name="adj1" fmla="val 50000"/>
              <a:gd name="adj2" fmla="val 43088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3063" name="AutoShape 57"/>
          <p:cNvSpPr>
            <a:spLocks noChangeArrowheads="1"/>
          </p:cNvSpPr>
          <p:nvPr/>
        </p:nvSpPr>
        <p:spPr bwMode="auto">
          <a:xfrm rot="3588979">
            <a:off x="6615113" y="3302000"/>
            <a:ext cx="647700" cy="333375"/>
          </a:xfrm>
          <a:prstGeom prst="rightArrow">
            <a:avLst>
              <a:gd name="adj1" fmla="val 50000"/>
              <a:gd name="adj2" fmla="val 48571"/>
            </a:avLst>
          </a:prstGeom>
          <a:solidFill>
            <a:srgbClr val="FF0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3064" name="AutoShape 58"/>
          <p:cNvSpPr>
            <a:spLocks noChangeArrowheads="1"/>
          </p:cNvSpPr>
          <p:nvPr/>
        </p:nvSpPr>
        <p:spPr bwMode="auto">
          <a:xfrm rot="-7325429">
            <a:off x="7679532" y="3302794"/>
            <a:ext cx="647700" cy="331787"/>
          </a:xfrm>
          <a:prstGeom prst="rightArrow">
            <a:avLst>
              <a:gd name="adj1" fmla="val 50000"/>
              <a:gd name="adj2" fmla="val 48804"/>
            </a:avLst>
          </a:prstGeom>
          <a:solidFill>
            <a:srgbClr val="00FF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3065" name="Text Box 59"/>
          <p:cNvSpPr txBox="1">
            <a:spLocks noChangeArrowheads="1"/>
          </p:cNvSpPr>
          <p:nvPr/>
        </p:nvSpPr>
        <p:spPr bwMode="auto">
          <a:xfrm>
            <a:off x="6811963" y="3732213"/>
            <a:ext cx="796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b="1">
                <a:solidFill>
                  <a:srgbClr val="FF0000"/>
                </a:solidFill>
                <a:latin typeface="Arial Unicode MS" pitchFamily="34" charset="-128"/>
              </a:rPr>
              <a:t>Удален</a:t>
            </a:r>
            <a:endParaRPr lang="en-US" altLang="ko-KR" b="1">
              <a:solidFill>
                <a:srgbClr val="FF0000"/>
              </a:solidFill>
              <a:latin typeface="Arial Unicode MS" pitchFamily="34" charset="-128"/>
            </a:endParaRPr>
          </a:p>
        </p:txBody>
      </p:sp>
      <p:sp>
        <p:nvSpPr>
          <p:cNvPr id="43066" name="Text Box 60"/>
          <p:cNvSpPr txBox="1">
            <a:spLocks noChangeArrowheads="1"/>
          </p:cNvSpPr>
          <p:nvPr/>
        </p:nvSpPr>
        <p:spPr bwMode="auto">
          <a:xfrm>
            <a:off x="7969250" y="3744913"/>
            <a:ext cx="996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b="1">
                <a:solidFill>
                  <a:srgbClr val="006600"/>
                </a:solidFill>
                <a:latin typeface="Arial Unicode MS" pitchFamily="34" charset="-128"/>
              </a:rPr>
              <a:t>Добавлен</a:t>
            </a:r>
            <a:endParaRPr lang="en-US" altLang="ko-KR" b="1">
              <a:solidFill>
                <a:srgbClr val="006600"/>
              </a:solidFill>
              <a:latin typeface="Arial Unicode MS" pitchFamily="34" charset="-128"/>
            </a:endParaRPr>
          </a:p>
        </p:txBody>
      </p:sp>
      <p:sp>
        <p:nvSpPr>
          <p:cNvPr id="43067" name="AutoShape 61"/>
          <p:cNvSpPr>
            <a:spLocks noChangeArrowheads="1"/>
          </p:cNvSpPr>
          <p:nvPr/>
        </p:nvSpPr>
        <p:spPr bwMode="auto">
          <a:xfrm>
            <a:off x="6567488" y="5276850"/>
            <a:ext cx="1981200" cy="406400"/>
          </a:xfrm>
          <a:prstGeom prst="bevel">
            <a:avLst>
              <a:gd name="adj" fmla="val 6917"/>
            </a:avLst>
          </a:prstGeom>
          <a:solidFill>
            <a:srgbClr val="008000">
              <a:alpha val="8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altLang="ko-KR">
                <a:solidFill>
                  <a:schemeClr val="bg1"/>
                </a:solidFill>
                <a:latin typeface="Arial Unicode MS" pitchFamily="34" charset="-128"/>
              </a:rPr>
              <a:t>Удерживать не менее </a:t>
            </a:r>
          </a:p>
          <a:p>
            <a:r>
              <a:rPr lang="ru-RU" altLang="ko-KR">
                <a:solidFill>
                  <a:schemeClr val="bg1"/>
                </a:solidFill>
                <a:latin typeface="Arial Unicode MS" pitchFamily="34" charset="-128"/>
              </a:rPr>
              <a:t>5 сек.</a:t>
            </a:r>
            <a:endParaRPr lang="en-US" altLang="ko-KR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43068" name="Text Box 62"/>
          <p:cNvSpPr txBox="1">
            <a:spLocks noChangeArrowheads="1"/>
          </p:cNvSpPr>
          <p:nvPr/>
        </p:nvSpPr>
        <p:spPr bwMode="auto">
          <a:xfrm>
            <a:off x="633413" y="4600575"/>
            <a:ext cx="46609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ko-KR" sz="1600" b="1">
                <a:latin typeface="Arial Unicode MS" pitchFamily="34" charset="-128"/>
              </a:rPr>
              <a:t>※ </a:t>
            </a:r>
            <a:r>
              <a:rPr lang="ru-RU" altLang="ko-KR" sz="1600" b="1">
                <a:latin typeface="Arial Unicode MS" pitchFamily="34" charset="-128"/>
              </a:rPr>
              <a:t>Нажать</a:t>
            </a:r>
            <a:r>
              <a:rPr lang="en-US" altLang="ko-KR" sz="1600" b="1">
                <a:latin typeface="Arial Unicode MS" pitchFamily="34" charset="-128"/>
              </a:rPr>
              <a:t> “</a:t>
            </a:r>
            <a:r>
              <a:rPr lang="en-US" altLang="ko-KR" sz="1600" b="1">
                <a:solidFill>
                  <a:srgbClr val="0000FF"/>
                </a:solidFill>
                <a:latin typeface="Arial Unicode MS" pitchFamily="34" charset="-128"/>
              </a:rPr>
              <a:t>Set + Cancel</a:t>
            </a:r>
            <a:r>
              <a:rPr lang="en-US" altLang="ko-KR" sz="1600" b="1">
                <a:latin typeface="Arial Unicode MS" pitchFamily="34" charset="-128"/>
              </a:rPr>
              <a:t>”</a:t>
            </a:r>
            <a:r>
              <a:rPr lang="ru-RU" altLang="ko-KR" sz="1600" b="1">
                <a:latin typeface="Arial Unicode MS" pitchFamily="34" charset="-128"/>
              </a:rPr>
              <a:t> и удерживать 5 сек.</a:t>
            </a:r>
            <a:endParaRPr lang="en-US" altLang="ko-KR" sz="1600" b="1">
              <a:latin typeface="Arial Unicode MS" pitchFamily="34" charset="-128"/>
            </a:endParaRPr>
          </a:p>
          <a:p>
            <a:pPr algn="l">
              <a:lnSpc>
                <a:spcPct val="120000"/>
              </a:lnSpc>
            </a:pPr>
            <a:r>
              <a:rPr lang="en-US" altLang="ko-KR" sz="1600">
                <a:latin typeface="Arial Unicode MS" pitchFamily="34" charset="-128"/>
              </a:rPr>
              <a:t>1. </a:t>
            </a:r>
            <a:r>
              <a:rPr lang="ru-RU" altLang="ko-KR" sz="1600">
                <a:latin typeface="Arial Unicode MS" pitchFamily="34" charset="-128"/>
              </a:rPr>
              <a:t>Когда на пульте появилась ошибка</a:t>
            </a:r>
            <a:r>
              <a:rPr lang="en-US" altLang="ko-KR" sz="1600">
                <a:latin typeface="Arial Unicode MS" pitchFamily="34" charset="-128"/>
              </a:rPr>
              <a:t> “E604”.</a:t>
            </a:r>
          </a:p>
          <a:p>
            <a:pPr algn="l">
              <a:lnSpc>
                <a:spcPct val="120000"/>
              </a:lnSpc>
            </a:pPr>
            <a:r>
              <a:rPr lang="en-US" altLang="ko-KR" sz="1600">
                <a:latin typeface="Arial Unicode MS" pitchFamily="34" charset="-128"/>
              </a:rPr>
              <a:t>2. </a:t>
            </a:r>
            <a:r>
              <a:rPr lang="ru-RU" altLang="ko-KR" sz="1600">
                <a:latin typeface="Arial Unicode MS" pitchFamily="34" charset="-128"/>
              </a:rPr>
              <a:t>Когда изменена конфигурация системы</a:t>
            </a:r>
            <a:r>
              <a:rPr lang="en-US" altLang="ko-KR" sz="1600">
                <a:latin typeface="Arial Unicode MS" pitchFamily="34" charset="-128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en-US" altLang="ko-KR" sz="1600">
                <a:latin typeface="Arial Unicode MS" pitchFamily="34" charset="-128"/>
              </a:rPr>
              <a:t>3. </a:t>
            </a:r>
            <a:r>
              <a:rPr lang="ru-RU" altLang="ko-KR" sz="1600">
                <a:latin typeface="Arial Unicode MS" pitchFamily="34" charset="-128"/>
              </a:rPr>
              <a:t>Когда произошла замена пульта управления</a:t>
            </a:r>
            <a:endParaRPr lang="en-US" altLang="ko-KR" sz="1600">
              <a:latin typeface="Arial Unicode MS" pitchFamily="34" charset="-128"/>
            </a:endParaRPr>
          </a:p>
        </p:txBody>
      </p:sp>
      <p:sp>
        <p:nvSpPr>
          <p:cNvPr id="43069" name="Line 63"/>
          <p:cNvSpPr>
            <a:spLocks noChangeShapeType="1"/>
          </p:cNvSpPr>
          <p:nvPr/>
        </p:nvSpPr>
        <p:spPr bwMode="auto">
          <a:xfrm flipH="1">
            <a:off x="3865563" y="3216275"/>
            <a:ext cx="92075" cy="11747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70" name="Line 64"/>
          <p:cNvSpPr>
            <a:spLocks noChangeShapeType="1"/>
          </p:cNvSpPr>
          <p:nvPr/>
        </p:nvSpPr>
        <p:spPr bwMode="auto">
          <a:xfrm flipH="1">
            <a:off x="3917950" y="3217863"/>
            <a:ext cx="92075" cy="11747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71" name="Line 65"/>
          <p:cNvSpPr>
            <a:spLocks noChangeShapeType="1"/>
          </p:cNvSpPr>
          <p:nvPr/>
        </p:nvSpPr>
        <p:spPr bwMode="auto">
          <a:xfrm flipH="1">
            <a:off x="4992688" y="3205163"/>
            <a:ext cx="92075" cy="11747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72" name="Line 66"/>
          <p:cNvSpPr>
            <a:spLocks noChangeShapeType="1"/>
          </p:cNvSpPr>
          <p:nvPr/>
        </p:nvSpPr>
        <p:spPr bwMode="auto">
          <a:xfrm flipH="1">
            <a:off x="5045075" y="3206750"/>
            <a:ext cx="92075" cy="11747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73" name="Line 67"/>
          <p:cNvSpPr>
            <a:spLocks noChangeShapeType="1"/>
          </p:cNvSpPr>
          <p:nvPr/>
        </p:nvSpPr>
        <p:spPr bwMode="auto">
          <a:xfrm flipH="1">
            <a:off x="5943600" y="3194050"/>
            <a:ext cx="92075" cy="11747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74" name="Line 68"/>
          <p:cNvSpPr>
            <a:spLocks noChangeShapeType="1"/>
          </p:cNvSpPr>
          <p:nvPr/>
        </p:nvSpPr>
        <p:spPr bwMode="auto">
          <a:xfrm flipH="1">
            <a:off x="5995988" y="3195638"/>
            <a:ext cx="92075" cy="11747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75" name="Line 69"/>
          <p:cNvSpPr>
            <a:spLocks noChangeShapeType="1"/>
          </p:cNvSpPr>
          <p:nvPr/>
        </p:nvSpPr>
        <p:spPr bwMode="auto">
          <a:xfrm flipH="1">
            <a:off x="3940175" y="2382838"/>
            <a:ext cx="92075" cy="1174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76" name="Line 70"/>
          <p:cNvSpPr>
            <a:spLocks noChangeShapeType="1"/>
          </p:cNvSpPr>
          <p:nvPr/>
        </p:nvSpPr>
        <p:spPr bwMode="auto">
          <a:xfrm flipH="1">
            <a:off x="3992563" y="2384425"/>
            <a:ext cx="93662" cy="1174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77" name="Line 71"/>
          <p:cNvSpPr>
            <a:spLocks noChangeShapeType="1"/>
          </p:cNvSpPr>
          <p:nvPr/>
        </p:nvSpPr>
        <p:spPr bwMode="auto">
          <a:xfrm flipH="1">
            <a:off x="6029325" y="2397125"/>
            <a:ext cx="92075" cy="1174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78" name="Line 72"/>
          <p:cNvSpPr>
            <a:spLocks noChangeShapeType="1"/>
          </p:cNvSpPr>
          <p:nvPr/>
        </p:nvSpPr>
        <p:spPr bwMode="auto">
          <a:xfrm flipH="1">
            <a:off x="6081713" y="2398713"/>
            <a:ext cx="92075" cy="1174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79" name="Line 73"/>
          <p:cNvSpPr>
            <a:spLocks noChangeShapeType="1"/>
          </p:cNvSpPr>
          <p:nvPr/>
        </p:nvSpPr>
        <p:spPr bwMode="auto">
          <a:xfrm flipH="1">
            <a:off x="7015163" y="2360613"/>
            <a:ext cx="92075" cy="1174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80" name="Line 74"/>
          <p:cNvSpPr>
            <a:spLocks noChangeShapeType="1"/>
          </p:cNvSpPr>
          <p:nvPr/>
        </p:nvSpPr>
        <p:spPr bwMode="auto">
          <a:xfrm flipH="1">
            <a:off x="7067550" y="2362200"/>
            <a:ext cx="92075" cy="1174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81" name="Line 75"/>
          <p:cNvSpPr>
            <a:spLocks noChangeShapeType="1"/>
          </p:cNvSpPr>
          <p:nvPr/>
        </p:nvSpPr>
        <p:spPr bwMode="auto">
          <a:xfrm flipH="1">
            <a:off x="7129463" y="3195638"/>
            <a:ext cx="92075" cy="11747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82" name="Line 76"/>
          <p:cNvSpPr>
            <a:spLocks noChangeShapeType="1"/>
          </p:cNvSpPr>
          <p:nvPr/>
        </p:nvSpPr>
        <p:spPr bwMode="auto">
          <a:xfrm flipH="1">
            <a:off x="7181850" y="3197225"/>
            <a:ext cx="92075" cy="11747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83" name="Text Box 77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Повторный запуск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35601" name="Text Box 81"/>
          <p:cNvSpPr txBox="1">
            <a:spLocks noChangeArrowheads="1"/>
          </p:cNvSpPr>
          <p:nvPr/>
        </p:nvSpPr>
        <p:spPr bwMode="auto">
          <a:xfrm>
            <a:off x="152400" y="73025"/>
            <a:ext cx="348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MWR-WS00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827088" y="4368800"/>
            <a:ext cx="7562850" cy="2012950"/>
          </a:xfrm>
          <a:prstGeom prst="rect">
            <a:avLst/>
          </a:prstGeom>
          <a:solidFill>
            <a:schemeClr val="bg1"/>
          </a:solidFill>
          <a:ln w="1905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4035" name="Oval 3"/>
          <p:cNvSpPr>
            <a:spLocks noChangeArrowheads="1"/>
          </p:cNvSpPr>
          <p:nvPr/>
        </p:nvSpPr>
        <p:spPr bwMode="auto">
          <a:xfrm>
            <a:off x="3949700" y="4795838"/>
            <a:ext cx="1439863" cy="1368425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44036" name="Picture 4" descr="DVM+2 4way PCB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498600"/>
            <a:ext cx="3529013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3" name="Line 5"/>
          <p:cNvSpPr>
            <a:spLocks noChangeShapeType="1"/>
          </p:cNvSpPr>
          <p:nvPr/>
        </p:nvSpPr>
        <p:spPr bwMode="auto">
          <a:xfrm>
            <a:off x="1979613" y="4868863"/>
            <a:ext cx="1008062" cy="31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22214" name="Line 6"/>
          <p:cNvSpPr>
            <a:spLocks noChangeShapeType="1"/>
          </p:cNvSpPr>
          <p:nvPr/>
        </p:nvSpPr>
        <p:spPr bwMode="auto">
          <a:xfrm>
            <a:off x="2987675" y="4872038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22215" name="Line 7"/>
          <p:cNvSpPr>
            <a:spLocks noChangeShapeType="1"/>
          </p:cNvSpPr>
          <p:nvPr/>
        </p:nvSpPr>
        <p:spPr bwMode="auto">
          <a:xfrm flipV="1">
            <a:off x="3060700" y="4872038"/>
            <a:ext cx="71438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22216" name="Line 8"/>
          <p:cNvSpPr>
            <a:spLocks noChangeShapeType="1"/>
          </p:cNvSpPr>
          <p:nvPr/>
        </p:nvSpPr>
        <p:spPr bwMode="auto">
          <a:xfrm>
            <a:off x="3132138" y="4872038"/>
            <a:ext cx="14398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22217" name="Line 9"/>
          <p:cNvSpPr>
            <a:spLocks noChangeShapeType="1"/>
          </p:cNvSpPr>
          <p:nvPr/>
        </p:nvSpPr>
        <p:spPr bwMode="auto">
          <a:xfrm>
            <a:off x="4570413" y="4872038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22218" name="Line 10"/>
          <p:cNvSpPr>
            <a:spLocks noChangeShapeType="1"/>
          </p:cNvSpPr>
          <p:nvPr/>
        </p:nvSpPr>
        <p:spPr bwMode="auto">
          <a:xfrm flipV="1">
            <a:off x="4643438" y="4872038"/>
            <a:ext cx="71437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22219" name="Line 11"/>
          <p:cNvSpPr>
            <a:spLocks noChangeShapeType="1"/>
          </p:cNvSpPr>
          <p:nvPr/>
        </p:nvSpPr>
        <p:spPr bwMode="auto">
          <a:xfrm>
            <a:off x="6157913" y="4872038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44044" name="Picture 12" descr="DVMP2 12HP_14HP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1116013" y="4583113"/>
            <a:ext cx="91757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21" name="Line 13"/>
          <p:cNvSpPr>
            <a:spLocks noChangeShapeType="1"/>
          </p:cNvSpPr>
          <p:nvPr/>
        </p:nvSpPr>
        <p:spPr bwMode="auto">
          <a:xfrm>
            <a:off x="4718050" y="4872038"/>
            <a:ext cx="143827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22222" name="Line 14"/>
          <p:cNvSpPr>
            <a:spLocks noChangeShapeType="1"/>
          </p:cNvSpPr>
          <p:nvPr/>
        </p:nvSpPr>
        <p:spPr bwMode="auto">
          <a:xfrm>
            <a:off x="3060700" y="5737225"/>
            <a:ext cx="144463" cy="21590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22223" name="Line 15"/>
          <p:cNvSpPr>
            <a:spLocks noChangeShapeType="1"/>
          </p:cNvSpPr>
          <p:nvPr/>
        </p:nvSpPr>
        <p:spPr bwMode="auto">
          <a:xfrm flipH="1" flipV="1">
            <a:off x="3205163" y="5953125"/>
            <a:ext cx="1366837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22224" name="Line 16"/>
          <p:cNvSpPr>
            <a:spLocks noChangeShapeType="1"/>
          </p:cNvSpPr>
          <p:nvPr/>
        </p:nvSpPr>
        <p:spPr bwMode="auto">
          <a:xfrm>
            <a:off x="4645025" y="5735638"/>
            <a:ext cx="144463" cy="21590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22225" name="Line 17"/>
          <p:cNvSpPr>
            <a:spLocks noChangeShapeType="1"/>
          </p:cNvSpPr>
          <p:nvPr/>
        </p:nvSpPr>
        <p:spPr bwMode="auto">
          <a:xfrm flipV="1">
            <a:off x="4573588" y="5735638"/>
            <a:ext cx="73025" cy="217487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22226" name="Line 18"/>
          <p:cNvSpPr>
            <a:spLocks noChangeShapeType="1"/>
          </p:cNvSpPr>
          <p:nvPr/>
        </p:nvSpPr>
        <p:spPr bwMode="auto">
          <a:xfrm flipH="1" flipV="1">
            <a:off x="4789488" y="5953125"/>
            <a:ext cx="1366837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22227" name="Line 19"/>
          <p:cNvSpPr>
            <a:spLocks noChangeShapeType="1"/>
          </p:cNvSpPr>
          <p:nvPr/>
        </p:nvSpPr>
        <p:spPr bwMode="auto">
          <a:xfrm flipV="1">
            <a:off x="6156325" y="5735638"/>
            <a:ext cx="73025" cy="217487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4052" name="Text Box 20"/>
          <p:cNvSpPr txBox="1">
            <a:spLocks noChangeArrowheads="1"/>
          </p:cNvSpPr>
          <p:nvPr/>
        </p:nvSpPr>
        <p:spPr bwMode="auto">
          <a:xfrm>
            <a:off x="2584450" y="4508500"/>
            <a:ext cx="908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K10:ON</a:t>
            </a:r>
          </a:p>
        </p:txBody>
      </p:sp>
      <p:sp>
        <p:nvSpPr>
          <p:cNvPr id="44053" name="Text Box 21"/>
          <p:cNvSpPr txBox="1">
            <a:spLocks noChangeArrowheads="1"/>
          </p:cNvSpPr>
          <p:nvPr/>
        </p:nvSpPr>
        <p:spPr bwMode="auto">
          <a:xfrm>
            <a:off x="4168775" y="4508500"/>
            <a:ext cx="1008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K10:OFF</a:t>
            </a:r>
          </a:p>
        </p:txBody>
      </p:sp>
      <p:sp>
        <p:nvSpPr>
          <p:cNvPr id="44054" name="Text Box 22"/>
          <p:cNvSpPr txBox="1">
            <a:spLocks noChangeArrowheads="1"/>
          </p:cNvSpPr>
          <p:nvPr/>
        </p:nvSpPr>
        <p:spPr bwMode="auto">
          <a:xfrm>
            <a:off x="5824538" y="4508500"/>
            <a:ext cx="908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K10:ON</a:t>
            </a:r>
          </a:p>
        </p:txBody>
      </p:sp>
      <p:sp>
        <p:nvSpPr>
          <p:cNvPr id="44055" name="AutoShape 23"/>
          <p:cNvSpPr>
            <a:spLocks noChangeArrowheads="1"/>
          </p:cNvSpPr>
          <p:nvPr/>
        </p:nvSpPr>
        <p:spPr bwMode="auto">
          <a:xfrm>
            <a:off x="1331913" y="1601788"/>
            <a:ext cx="2232025" cy="358775"/>
          </a:xfrm>
          <a:prstGeom prst="bevel">
            <a:avLst>
              <a:gd name="adj" fmla="val 8852"/>
            </a:avLst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Кассетный 4 поточный</a:t>
            </a:r>
            <a:endParaRPr kumimoji="0"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44056" name="AutoShape 24"/>
          <p:cNvSpPr>
            <a:spLocks noChangeArrowheads="1"/>
          </p:cNvSpPr>
          <p:nvPr/>
        </p:nvSpPr>
        <p:spPr bwMode="auto">
          <a:xfrm>
            <a:off x="2595563" y="3370263"/>
            <a:ext cx="503237" cy="215900"/>
          </a:xfrm>
          <a:prstGeom prst="bevel">
            <a:avLst>
              <a:gd name="adj" fmla="val 575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b="1">
                <a:solidFill>
                  <a:schemeClr val="bg1"/>
                </a:solidFill>
                <a:latin typeface="Arial Unicode MS" pitchFamily="34" charset="-128"/>
              </a:rPr>
              <a:t>K10</a:t>
            </a:r>
          </a:p>
        </p:txBody>
      </p:sp>
      <p:sp>
        <p:nvSpPr>
          <p:cNvPr id="44057" name="Line 25"/>
          <p:cNvSpPr>
            <a:spLocks noChangeShapeType="1"/>
          </p:cNvSpPr>
          <p:nvPr/>
        </p:nvSpPr>
        <p:spPr bwMode="auto">
          <a:xfrm flipV="1">
            <a:off x="2451100" y="3186113"/>
            <a:ext cx="0" cy="2873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058" name="Line 26"/>
          <p:cNvSpPr>
            <a:spLocks noChangeShapeType="1"/>
          </p:cNvSpPr>
          <p:nvPr/>
        </p:nvSpPr>
        <p:spPr bwMode="auto">
          <a:xfrm>
            <a:off x="2451100" y="3473450"/>
            <a:ext cx="1444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059" name="AutoShape 27"/>
          <p:cNvSpPr>
            <a:spLocks noChangeArrowheads="1"/>
          </p:cNvSpPr>
          <p:nvPr/>
        </p:nvSpPr>
        <p:spPr bwMode="auto">
          <a:xfrm>
            <a:off x="4933950" y="5013325"/>
            <a:ext cx="287338" cy="215900"/>
          </a:xfrm>
          <a:prstGeom prst="bevel">
            <a:avLst>
              <a:gd name="adj" fmla="val 575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b="1">
                <a:solidFill>
                  <a:schemeClr val="bg1"/>
                </a:solidFill>
                <a:latin typeface="Arial Unicode MS" pitchFamily="34" charset="-128"/>
              </a:rPr>
              <a:t>M</a:t>
            </a:r>
          </a:p>
        </p:txBody>
      </p:sp>
      <p:sp>
        <p:nvSpPr>
          <p:cNvPr id="44060" name="AutoShape 28"/>
          <p:cNvSpPr>
            <a:spLocks noChangeArrowheads="1"/>
          </p:cNvSpPr>
          <p:nvPr/>
        </p:nvSpPr>
        <p:spPr bwMode="auto">
          <a:xfrm>
            <a:off x="3349625" y="5013325"/>
            <a:ext cx="287338" cy="215900"/>
          </a:xfrm>
          <a:prstGeom prst="bevel">
            <a:avLst>
              <a:gd name="adj" fmla="val 5750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b="1">
                <a:solidFill>
                  <a:schemeClr val="bg1"/>
                </a:solidFill>
                <a:latin typeface="Arial Unicode MS" pitchFamily="34" charset="-128"/>
              </a:rPr>
              <a:t>S</a:t>
            </a:r>
          </a:p>
        </p:txBody>
      </p:sp>
      <p:sp>
        <p:nvSpPr>
          <p:cNvPr id="44061" name="AutoShape 29"/>
          <p:cNvSpPr>
            <a:spLocks noChangeArrowheads="1"/>
          </p:cNvSpPr>
          <p:nvPr/>
        </p:nvSpPr>
        <p:spPr bwMode="auto">
          <a:xfrm>
            <a:off x="6446838" y="5013325"/>
            <a:ext cx="287337" cy="215900"/>
          </a:xfrm>
          <a:prstGeom prst="bevel">
            <a:avLst>
              <a:gd name="adj" fmla="val 5750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b="1">
                <a:solidFill>
                  <a:schemeClr val="bg1"/>
                </a:solidFill>
                <a:latin typeface="Arial Unicode MS" pitchFamily="34" charset="-128"/>
              </a:rPr>
              <a:t>S</a:t>
            </a:r>
          </a:p>
        </p:txBody>
      </p:sp>
      <p:sp>
        <p:nvSpPr>
          <p:cNvPr id="222238" name="Line 30"/>
          <p:cNvSpPr>
            <a:spLocks noChangeShapeType="1"/>
          </p:cNvSpPr>
          <p:nvPr/>
        </p:nvSpPr>
        <p:spPr bwMode="auto">
          <a:xfrm>
            <a:off x="6229350" y="5732463"/>
            <a:ext cx="144463" cy="21590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22239" name="Line 31"/>
          <p:cNvSpPr>
            <a:spLocks noChangeShapeType="1"/>
          </p:cNvSpPr>
          <p:nvPr/>
        </p:nvSpPr>
        <p:spPr bwMode="auto">
          <a:xfrm flipH="1">
            <a:off x="6373813" y="5948363"/>
            <a:ext cx="574675" cy="1587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44064" name="Picture 32" descr="4way_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438" y="4987925"/>
            <a:ext cx="122396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65" name="Picture 33" descr="4way_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8763" y="4991100"/>
            <a:ext cx="122396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66" name="Picture 34" descr="4wa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1650" y="4991100"/>
            <a:ext cx="1223963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67" name="Text Box 35"/>
          <p:cNvSpPr txBox="1">
            <a:spLocks noChangeArrowheads="1"/>
          </p:cNvSpPr>
          <p:nvPr/>
        </p:nvSpPr>
        <p:spPr bwMode="auto">
          <a:xfrm>
            <a:off x="2700338" y="5972175"/>
            <a:ext cx="649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IDU1</a:t>
            </a:r>
          </a:p>
        </p:txBody>
      </p:sp>
      <p:sp>
        <p:nvSpPr>
          <p:cNvPr id="44068" name="Text Box 36"/>
          <p:cNvSpPr txBox="1">
            <a:spLocks noChangeArrowheads="1"/>
          </p:cNvSpPr>
          <p:nvPr/>
        </p:nvSpPr>
        <p:spPr bwMode="auto">
          <a:xfrm>
            <a:off x="4322763" y="5972175"/>
            <a:ext cx="649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IDU2</a:t>
            </a:r>
          </a:p>
        </p:txBody>
      </p:sp>
      <p:sp>
        <p:nvSpPr>
          <p:cNvPr id="44069" name="Text Box 37"/>
          <p:cNvSpPr txBox="1">
            <a:spLocks noChangeArrowheads="1"/>
          </p:cNvSpPr>
          <p:nvPr/>
        </p:nvSpPr>
        <p:spPr bwMode="auto">
          <a:xfrm>
            <a:off x="5795963" y="5972175"/>
            <a:ext cx="649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IDU3</a:t>
            </a:r>
          </a:p>
        </p:txBody>
      </p:sp>
      <p:graphicFrame>
        <p:nvGraphicFramePr>
          <p:cNvPr id="44096" name="Group 64"/>
          <p:cNvGraphicFramePr>
            <a:graphicFrameLocks noGrp="1"/>
          </p:cNvGraphicFramePr>
          <p:nvPr>
            <p:ph/>
          </p:nvPr>
        </p:nvGraphicFramePr>
        <p:xfrm>
          <a:off x="4427538" y="1557338"/>
          <a:ext cx="4392612" cy="1133856"/>
        </p:xfrm>
        <a:graphic>
          <a:graphicData uri="http://schemas.openxmlformats.org/drawingml/2006/table">
            <a:tbl>
              <a:tblPr/>
              <a:tblGrid>
                <a:gridCol w="1008062"/>
                <a:gridCol w="3384550"/>
              </a:tblGrid>
              <a:tr h="17938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K10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внутреннего блока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DVM Plus II/III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Описание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Приоритетность индикации на пульте управления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(MWR-WS00)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Работа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   : Slave (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Низкий приоритет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 : Master (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Высокий приоритет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4083" name="Oval 53"/>
          <p:cNvSpPr>
            <a:spLocks noChangeArrowheads="1"/>
          </p:cNvSpPr>
          <p:nvPr/>
        </p:nvSpPr>
        <p:spPr bwMode="auto">
          <a:xfrm>
            <a:off x="4643438" y="5516563"/>
            <a:ext cx="144462" cy="14446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44084" name="Picture 54" descr="MWR-WS00_2"/>
          <p:cNvPicPr>
            <a:picLocks noChangeAspect="1" noChangeArrowheads="1"/>
          </p:cNvPicPr>
          <p:nvPr/>
        </p:nvPicPr>
        <p:blipFill>
          <a:blip r:embed="rId6">
            <a:lum bright="-10000" contrast="20000"/>
          </a:blip>
          <a:srcRect/>
          <a:stretch>
            <a:fillRect/>
          </a:stretch>
        </p:blipFill>
        <p:spPr bwMode="auto">
          <a:xfrm>
            <a:off x="6948488" y="5013325"/>
            <a:ext cx="1157287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85" name="Text Box 55"/>
          <p:cNvSpPr txBox="1">
            <a:spLocks noChangeArrowheads="1"/>
          </p:cNvSpPr>
          <p:nvPr/>
        </p:nvSpPr>
        <p:spPr bwMode="auto">
          <a:xfrm rot="-2801895">
            <a:off x="7069932" y="5241131"/>
            <a:ext cx="11112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3200" b="1">
                <a:solidFill>
                  <a:srgbClr val="CC0000"/>
                </a:solidFill>
                <a:latin typeface="Arial Unicode MS" pitchFamily="34" charset="-128"/>
              </a:rPr>
              <a:t>IDU2</a:t>
            </a:r>
          </a:p>
        </p:txBody>
      </p:sp>
      <p:sp>
        <p:nvSpPr>
          <p:cNvPr id="44086" name="Freeform 56"/>
          <p:cNvSpPr>
            <a:spLocks/>
          </p:cNvSpPr>
          <p:nvPr/>
        </p:nvSpPr>
        <p:spPr bwMode="auto">
          <a:xfrm>
            <a:off x="4716463" y="5589588"/>
            <a:ext cx="2447925" cy="863600"/>
          </a:xfrm>
          <a:custGeom>
            <a:avLst/>
            <a:gdLst>
              <a:gd name="T0" fmla="*/ 0 w 1497"/>
              <a:gd name="T1" fmla="*/ 0 h 544"/>
              <a:gd name="T2" fmla="*/ 680 w 1497"/>
              <a:gd name="T3" fmla="*/ 544 h 544"/>
              <a:gd name="T4" fmla="*/ 1497 w 1497"/>
              <a:gd name="T5" fmla="*/ 0 h 544"/>
              <a:gd name="T6" fmla="*/ 0 60000 65536"/>
              <a:gd name="T7" fmla="*/ 0 60000 65536"/>
              <a:gd name="T8" fmla="*/ 0 60000 65536"/>
              <a:gd name="T9" fmla="*/ 0 w 1497"/>
              <a:gd name="T10" fmla="*/ 0 h 544"/>
              <a:gd name="T11" fmla="*/ 1497 w 1497"/>
              <a:gd name="T12" fmla="*/ 544 h 5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97" h="544">
                <a:moveTo>
                  <a:pt x="0" y="0"/>
                </a:moveTo>
                <a:cubicBezTo>
                  <a:pt x="215" y="272"/>
                  <a:pt x="431" y="544"/>
                  <a:pt x="680" y="544"/>
                </a:cubicBezTo>
                <a:cubicBezTo>
                  <a:pt x="929" y="544"/>
                  <a:pt x="1213" y="272"/>
                  <a:pt x="1497" y="0"/>
                </a:cubicBezTo>
              </a:path>
            </a:pathLst>
          </a:custGeom>
          <a:noFill/>
          <a:ln w="25400">
            <a:solidFill>
              <a:schemeClr val="tx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4091" name="Text Box 58"/>
          <p:cNvSpPr txBox="1">
            <a:spLocks noChangeArrowheads="1"/>
          </p:cNvSpPr>
          <p:nvPr/>
        </p:nvSpPr>
        <p:spPr bwMode="auto">
          <a:xfrm>
            <a:off x="4394200" y="3294063"/>
            <a:ext cx="4579938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Прим</a:t>
            </a:r>
            <a:endParaRPr kumimoji="0"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  <a:p>
            <a:pPr algn="l" latinLnBrk="0"/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  1. </a:t>
            </a:r>
            <a:r>
              <a:rPr kumimoji="0"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Не применимо в</a:t>
            </a:r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MWR-TH01 </a:t>
            </a:r>
            <a:r>
              <a:rPr kumimoji="0"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и </a:t>
            </a:r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MWR-SH00</a:t>
            </a:r>
          </a:p>
          <a:p>
            <a:pPr algn="l" latinLnBrk="0"/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  2. </a:t>
            </a:r>
            <a:r>
              <a:rPr kumimoji="0"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Только для </a:t>
            </a:r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DVM Plus II/III, HR II/III</a:t>
            </a:r>
          </a:p>
        </p:txBody>
      </p:sp>
      <p:sp>
        <p:nvSpPr>
          <p:cNvPr id="44092" name="Rectangle 59"/>
          <p:cNvSpPr>
            <a:spLocks noChangeArrowheads="1"/>
          </p:cNvSpPr>
          <p:nvPr/>
        </p:nvSpPr>
        <p:spPr bwMode="auto">
          <a:xfrm>
            <a:off x="4440238" y="3330575"/>
            <a:ext cx="823912" cy="3000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4088" name="Text Box 60"/>
          <p:cNvSpPr txBox="1">
            <a:spLocks noChangeArrowheads="1"/>
          </p:cNvSpPr>
          <p:nvPr/>
        </p:nvSpPr>
        <p:spPr bwMode="auto">
          <a:xfrm>
            <a:off x="636588" y="993775"/>
            <a:ext cx="68881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Приоритет индикации для пульта управления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22273" name="Text Box 65"/>
          <p:cNvSpPr txBox="1">
            <a:spLocks noChangeArrowheads="1"/>
          </p:cNvSpPr>
          <p:nvPr/>
        </p:nvSpPr>
        <p:spPr bwMode="auto">
          <a:xfrm>
            <a:off x="152400" y="73025"/>
            <a:ext cx="348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MWR-WS00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6" name="Line 4"/>
          <p:cNvSpPr>
            <a:spLocks noChangeShapeType="1"/>
          </p:cNvSpPr>
          <p:nvPr/>
        </p:nvSpPr>
        <p:spPr bwMode="auto">
          <a:xfrm>
            <a:off x="1331913" y="1843088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45059" name="Picture 5" descr="DVMP2 12HP_14HP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684213" y="1531938"/>
            <a:ext cx="68897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38" name="Line 6"/>
          <p:cNvSpPr>
            <a:spLocks noChangeShapeType="1"/>
          </p:cNvSpPr>
          <p:nvPr/>
        </p:nvSpPr>
        <p:spPr bwMode="auto">
          <a:xfrm flipV="1">
            <a:off x="2309813" y="2058988"/>
            <a:ext cx="0" cy="57785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45061" name="Picture 7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1482725"/>
            <a:ext cx="9652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8" descr="MWR-WS00_2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1835150" y="2492375"/>
            <a:ext cx="9525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41" name="Text Box 9"/>
          <p:cNvSpPr txBox="1">
            <a:spLocks noChangeArrowheads="1"/>
          </p:cNvSpPr>
          <p:nvPr/>
        </p:nvSpPr>
        <p:spPr bwMode="auto">
          <a:xfrm>
            <a:off x="1978025" y="4868863"/>
            <a:ext cx="6697663" cy="1568450"/>
          </a:xfrm>
          <a:prstGeom prst="rect">
            <a:avLst/>
          </a:prstGeom>
          <a:solidFill>
            <a:schemeClr val="bg1"/>
          </a:solidFill>
          <a:ln w="9525">
            <a:solidFill>
              <a:srgbClr val="B2B2B2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marL="457200" indent="-457200" algn="l"/>
            <a:r>
              <a:rPr lang="ru-RU" altLang="ko-KR" sz="1600" b="1">
                <a:solidFill>
                  <a:srgbClr val="0033CC"/>
                </a:solidFill>
                <a:latin typeface="Arial Unicode MS" pitchFamily="34" charset="-128"/>
              </a:rPr>
              <a:t>График работы</a:t>
            </a:r>
            <a:endParaRPr lang="en-US" altLang="ko-KR" sz="1600" b="1">
              <a:solidFill>
                <a:srgbClr val="0033CC"/>
              </a:solidFill>
              <a:latin typeface="Arial Unicode MS" pitchFamily="34" charset="-128"/>
            </a:endParaRPr>
          </a:p>
          <a:p>
            <a:pPr marL="457200" indent="-457200" algn="l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Графики работы хранятся в энергонезависимой памяти.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  <a:p>
            <a:pPr marL="457200" indent="-457200" algn="l"/>
            <a:r>
              <a:rPr lang="ru-RU" altLang="ko-KR" sz="1600" b="1">
                <a:solidFill>
                  <a:srgbClr val="0033CC"/>
                </a:solidFill>
                <a:latin typeface="Arial Unicode MS" pitchFamily="34" charset="-128"/>
              </a:rPr>
              <a:t>Параметры</a:t>
            </a:r>
            <a:endParaRPr lang="en-US" altLang="ko-KR" sz="1600" b="1">
              <a:solidFill>
                <a:srgbClr val="0033CC"/>
              </a:solidFill>
              <a:latin typeface="Arial Unicode MS" pitchFamily="34" charset="-128"/>
            </a:endParaRPr>
          </a:p>
          <a:p>
            <a:pPr marL="457200" indent="-457200" algn="l" latinLnBrk="0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-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Компенсация температуры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(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меню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04)</a:t>
            </a:r>
          </a:p>
          <a:p>
            <a:pPr marL="457200" indent="-457200" algn="l" latinLnBrk="0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-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Ограничение диапазона температур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  <a:p>
            <a:pPr marL="457200" indent="-457200" algn="l" latinLnBrk="0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-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Автостоп.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45064" name="Picture 10" descr="신유선 Bot PC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1700213"/>
            <a:ext cx="3311525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5" name="Line 11"/>
          <p:cNvSpPr>
            <a:spLocks noChangeShapeType="1"/>
          </p:cNvSpPr>
          <p:nvPr/>
        </p:nvSpPr>
        <p:spPr bwMode="auto">
          <a:xfrm>
            <a:off x="7596188" y="3933825"/>
            <a:ext cx="0" cy="10795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3244" name="Text Box 12"/>
          <p:cNvSpPr txBox="1">
            <a:spLocks noChangeArrowheads="1"/>
          </p:cNvSpPr>
          <p:nvPr/>
        </p:nvSpPr>
        <p:spPr bwMode="auto">
          <a:xfrm>
            <a:off x="395288" y="3716338"/>
            <a:ext cx="3816350" cy="1079500"/>
          </a:xfrm>
          <a:prstGeom prst="rect">
            <a:avLst/>
          </a:prstGeom>
          <a:solidFill>
            <a:schemeClr val="bg1"/>
          </a:solidFill>
          <a:ln w="9525">
            <a:solidFill>
              <a:srgbClr val="B2B2B2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marL="457200" indent="-457200" algn="l"/>
            <a:r>
              <a:rPr lang="ru-RU" altLang="ko-KR" sz="1600" b="1">
                <a:solidFill>
                  <a:srgbClr val="0033CC"/>
                </a:solidFill>
                <a:latin typeface="Arial Unicode MS" pitchFamily="34" charset="-128"/>
              </a:rPr>
              <a:t>Текущее время</a:t>
            </a:r>
            <a:endParaRPr lang="en-US" altLang="ko-KR" sz="1600" b="1">
              <a:solidFill>
                <a:srgbClr val="0033CC"/>
              </a:solidFill>
              <a:latin typeface="Arial Unicode MS" pitchFamily="34" charset="-128"/>
            </a:endParaRPr>
          </a:p>
          <a:p>
            <a:pPr marL="457200" indent="-457200" algn="l">
              <a:buFontTx/>
              <a:buChar char="-"/>
            </a:pP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Текущее время поддерживается в течение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2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суток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при отсутствии</a:t>
            </a:r>
          </a:p>
          <a:p>
            <a:pPr marL="457200" indent="-457200"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         питания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45067" name="AutoShape 13"/>
          <p:cNvSpPr>
            <a:spLocks noChangeArrowheads="1"/>
          </p:cNvSpPr>
          <p:nvPr/>
        </p:nvSpPr>
        <p:spPr bwMode="auto">
          <a:xfrm>
            <a:off x="7235825" y="3429000"/>
            <a:ext cx="649288" cy="504825"/>
          </a:xfrm>
          <a:prstGeom prst="star16">
            <a:avLst>
              <a:gd name="adj" fmla="val 375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5068" name="AutoShape 14"/>
          <p:cNvSpPr>
            <a:spLocks noChangeArrowheads="1"/>
          </p:cNvSpPr>
          <p:nvPr/>
        </p:nvSpPr>
        <p:spPr bwMode="auto">
          <a:xfrm>
            <a:off x="5119688" y="3802063"/>
            <a:ext cx="719137" cy="647700"/>
          </a:xfrm>
          <a:prstGeom prst="star16">
            <a:avLst>
              <a:gd name="adj" fmla="val 375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5069" name="Line 15"/>
          <p:cNvSpPr>
            <a:spLocks noChangeShapeType="1"/>
          </p:cNvSpPr>
          <p:nvPr/>
        </p:nvSpPr>
        <p:spPr bwMode="auto">
          <a:xfrm flipH="1">
            <a:off x="4211638" y="4148138"/>
            <a:ext cx="936625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5070" name="Text Box 16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Бесперебойная работа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23252" name="Text Box 20"/>
          <p:cNvSpPr txBox="1">
            <a:spLocks noChangeArrowheads="1"/>
          </p:cNvSpPr>
          <p:nvPr/>
        </p:nvSpPr>
        <p:spPr bwMode="auto">
          <a:xfrm>
            <a:off x="152400" y="73025"/>
            <a:ext cx="348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MWR-WS00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122" name="Group 42"/>
          <p:cNvGraphicFramePr>
            <a:graphicFrameLocks noGrp="1"/>
          </p:cNvGraphicFramePr>
          <p:nvPr/>
        </p:nvGraphicFramePr>
        <p:xfrm>
          <a:off x="900113" y="1484313"/>
          <a:ext cx="7632700" cy="5041901"/>
        </p:xfrm>
        <a:graphic>
          <a:graphicData uri="http://schemas.openxmlformats.org/drawingml/2006/table">
            <a:tbl>
              <a:tblPr/>
              <a:tblGrid>
                <a:gridCol w="1295400"/>
                <a:gridCol w="6337300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Действие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Индикация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1081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Подача питания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35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Регистрация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Нормальная работа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6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Ошибка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6102" name="Text Box 22"/>
          <p:cNvSpPr txBox="1">
            <a:spLocks noChangeArrowheads="1"/>
          </p:cNvSpPr>
          <p:nvPr/>
        </p:nvSpPr>
        <p:spPr bwMode="auto">
          <a:xfrm>
            <a:off x="4140200" y="2165350"/>
            <a:ext cx="3670300" cy="304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Все сегменты светятся в течение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 1 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сек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.</a:t>
            </a:r>
          </a:p>
        </p:txBody>
      </p:sp>
      <p:sp>
        <p:nvSpPr>
          <p:cNvPr id="46104" name="Text Box 24"/>
          <p:cNvSpPr txBox="1">
            <a:spLocks noChangeArrowheads="1"/>
          </p:cNvSpPr>
          <p:nvPr/>
        </p:nvSpPr>
        <p:spPr bwMode="auto">
          <a:xfrm>
            <a:off x="527050" y="922338"/>
            <a:ext cx="45862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solidFill>
                  <a:schemeClr val="tx2"/>
                </a:solidFill>
                <a:latin typeface="Arial Unicode MS" pitchFamily="34" charset="-128"/>
              </a:rPr>
              <a:t>Последовательность работы</a:t>
            </a:r>
            <a:endParaRPr lang="en-US" altLang="ko-KR" sz="24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46105" name="Text Box 25"/>
          <p:cNvSpPr txBox="1">
            <a:spLocks noChangeArrowheads="1"/>
          </p:cNvSpPr>
          <p:nvPr/>
        </p:nvSpPr>
        <p:spPr bwMode="auto">
          <a:xfrm>
            <a:off x="4140200" y="4400550"/>
            <a:ext cx="3582988" cy="304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Индикация состояния внутреннего блока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46106" name="Text Box 26"/>
          <p:cNvSpPr txBox="1">
            <a:spLocks noChangeArrowheads="1"/>
          </p:cNvSpPr>
          <p:nvPr/>
        </p:nvSpPr>
        <p:spPr bwMode="auto">
          <a:xfrm>
            <a:off x="6013450" y="5497513"/>
            <a:ext cx="2519363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Попеременная индикация адреса блока и кода ошибки.</a:t>
            </a:r>
            <a:endParaRPr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46107" name="Picture 27" descr="신유선 디스틀레이-완전다보임"/>
          <p:cNvPicPr preferRelativeResize="0"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2339975" y="1824038"/>
            <a:ext cx="1728788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108" name="Group 28"/>
          <p:cNvGrpSpPr>
            <a:grpSpLocks noChangeAspect="1"/>
          </p:cNvGrpSpPr>
          <p:nvPr/>
        </p:nvGrpSpPr>
        <p:grpSpPr bwMode="auto">
          <a:xfrm>
            <a:off x="2339975" y="2982913"/>
            <a:ext cx="1728788" cy="896937"/>
            <a:chOff x="1519" y="1706"/>
            <a:chExt cx="1414" cy="733"/>
          </a:xfrm>
        </p:grpSpPr>
        <p:pic>
          <p:nvPicPr>
            <p:cNvPr id="46116" name="Picture 29" descr="Tracking중"/>
            <p:cNvPicPr preferRelativeResize="0">
              <a:picLocks noChangeAspect="1" noChangeArrowheads="1"/>
            </p:cNvPicPr>
            <p:nvPr/>
          </p:nvPicPr>
          <p:blipFill>
            <a:blip r:embed="rId3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1519" y="1706"/>
              <a:ext cx="1414" cy="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117" name="Line 30"/>
            <p:cNvSpPr>
              <a:spLocks noChangeAspect="1" noChangeShapeType="1"/>
            </p:cNvSpPr>
            <p:nvPr/>
          </p:nvSpPr>
          <p:spPr bwMode="auto">
            <a:xfrm>
              <a:off x="1999" y="1962"/>
              <a:ext cx="11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18" name="Line 31"/>
            <p:cNvSpPr>
              <a:spLocks noChangeAspect="1" noChangeShapeType="1"/>
            </p:cNvSpPr>
            <p:nvPr/>
          </p:nvSpPr>
          <p:spPr bwMode="auto">
            <a:xfrm flipH="1">
              <a:off x="2118" y="1971"/>
              <a:ext cx="29" cy="11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19" name="Line 32"/>
            <p:cNvSpPr>
              <a:spLocks noChangeAspect="1" noChangeShapeType="1"/>
            </p:cNvSpPr>
            <p:nvPr/>
          </p:nvSpPr>
          <p:spPr bwMode="auto">
            <a:xfrm>
              <a:off x="1964" y="2078"/>
              <a:ext cx="11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sm"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20" name="Line 33"/>
            <p:cNvSpPr>
              <a:spLocks noChangeAspect="1" noChangeShapeType="1"/>
            </p:cNvSpPr>
            <p:nvPr/>
          </p:nvSpPr>
          <p:spPr bwMode="auto">
            <a:xfrm flipV="1">
              <a:off x="1937" y="1965"/>
              <a:ext cx="31" cy="11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sm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6109" name="Text Box 34"/>
          <p:cNvSpPr txBox="1">
            <a:spLocks noChangeArrowheads="1"/>
          </p:cNvSpPr>
          <p:nvPr/>
        </p:nvSpPr>
        <p:spPr bwMode="auto">
          <a:xfrm>
            <a:off x="4165600" y="3049588"/>
            <a:ext cx="4151313" cy="7302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Вращение по часовой стрелке в поле индикации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температуры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указывает на процесс регистрации внутренних блоков.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46110" name="Picture 35" descr="신유선 디스틀레이수정-완전지운거"/>
          <p:cNvPicPr preferRelativeResize="0"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2339975" y="4129088"/>
            <a:ext cx="17287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11" name="Picture 36" descr="신유선-에러A84"/>
          <p:cNvPicPr preferRelativeResize="0">
            <a:picLocks noChangeAspect="1" noChangeArrowheads="1"/>
          </p:cNvPicPr>
          <p:nvPr/>
        </p:nvPicPr>
        <p:blipFill>
          <a:blip r:embed="rId5">
            <a:lum bright="-10000" contrast="20000"/>
          </a:blip>
          <a:srcRect/>
          <a:stretch>
            <a:fillRect/>
          </a:stretch>
        </p:blipFill>
        <p:spPr bwMode="auto">
          <a:xfrm>
            <a:off x="2339975" y="5227638"/>
            <a:ext cx="1728788" cy="81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12" name="Picture 37" descr="신유선-에러E604"/>
          <p:cNvPicPr>
            <a:picLocks noChangeAspect="1" noChangeArrowheads="1"/>
          </p:cNvPicPr>
          <p:nvPr/>
        </p:nvPicPr>
        <p:blipFill>
          <a:blip r:embed="rId6">
            <a:lum bright="-10000" contrast="20000"/>
          </a:blip>
          <a:srcRect/>
          <a:stretch>
            <a:fillRect/>
          </a:stretch>
        </p:blipFill>
        <p:spPr bwMode="auto">
          <a:xfrm>
            <a:off x="4140200" y="5208588"/>
            <a:ext cx="1728788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113" name="Text Box 38"/>
          <p:cNvSpPr txBox="1">
            <a:spLocks noChangeArrowheads="1"/>
          </p:cNvSpPr>
          <p:nvPr/>
        </p:nvSpPr>
        <p:spPr bwMode="auto">
          <a:xfrm>
            <a:off x="2557463" y="6067425"/>
            <a:ext cx="1582737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200" b="1">
                <a:solidFill>
                  <a:srgbClr val="CC0000"/>
                </a:solidFill>
                <a:latin typeface="Arial Unicode MS" pitchFamily="34" charset="-128"/>
              </a:rPr>
              <a:t>Адрес</a:t>
            </a:r>
            <a:r>
              <a:rPr lang="en-US" altLang="ko-KR" sz="1200" b="1">
                <a:solidFill>
                  <a:srgbClr val="CC0000"/>
                </a:solidFill>
                <a:latin typeface="Arial Unicode MS" pitchFamily="34" charset="-128"/>
              </a:rPr>
              <a:t> 84H : </a:t>
            </a:r>
            <a:r>
              <a:rPr lang="ru-RU" altLang="ko-KR" sz="1200" b="1">
                <a:solidFill>
                  <a:srgbClr val="CC0000"/>
                </a:solidFill>
                <a:latin typeface="Arial Unicode MS" pitchFamily="34" charset="-128"/>
              </a:rPr>
              <a:t>проводной пульт</a:t>
            </a:r>
            <a:endParaRPr lang="en-US" altLang="ko-KR" sz="1200" b="1">
              <a:solidFill>
                <a:srgbClr val="CC0000"/>
              </a:solidFill>
              <a:latin typeface="Arial Unicode MS" pitchFamily="34" charset="-128"/>
            </a:endParaRPr>
          </a:p>
        </p:txBody>
      </p:sp>
      <p:sp>
        <p:nvSpPr>
          <p:cNvPr id="46114" name="Text Box 39"/>
          <p:cNvSpPr txBox="1">
            <a:spLocks noChangeArrowheads="1"/>
          </p:cNvSpPr>
          <p:nvPr/>
        </p:nvSpPr>
        <p:spPr bwMode="auto">
          <a:xfrm>
            <a:off x="4213225" y="6067425"/>
            <a:ext cx="17272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200" b="1">
                <a:solidFill>
                  <a:srgbClr val="CC0000"/>
                </a:solidFill>
                <a:latin typeface="Arial Unicode MS" pitchFamily="34" charset="-128"/>
              </a:rPr>
              <a:t>Код ошибки</a:t>
            </a:r>
            <a:r>
              <a:rPr lang="en-US" altLang="ko-KR" sz="1200" b="1">
                <a:solidFill>
                  <a:srgbClr val="CC0000"/>
                </a:solidFill>
                <a:latin typeface="Arial Unicode MS" pitchFamily="34" charset="-128"/>
              </a:rPr>
              <a:t> E604 : </a:t>
            </a:r>
          </a:p>
          <a:p>
            <a:pPr algn="l"/>
            <a:r>
              <a:rPr lang="ru-RU" altLang="ko-KR" sz="1200" b="1">
                <a:solidFill>
                  <a:srgbClr val="CC0000"/>
                </a:solidFill>
                <a:latin typeface="Arial Unicode MS" pitchFamily="34" charset="-128"/>
              </a:rPr>
              <a:t>ошибка связи</a:t>
            </a:r>
            <a:endParaRPr lang="en-US" altLang="ko-KR" sz="1200" b="1">
              <a:solidFill>
                <a:srgbClr val="CC0000"/>
              </a:solidFill>
              <a:latin typeface="Arial Unicode MS" pitchFamily="34" charset="-128"/>
            </a:endParaRPr>
          </a:p>
        </p:txBody>
      </p:sp>
      <p:sp>
        <p:nvSpPr>
          <p:cNvPr id="416810" name="Text Box 42"/>
          <p:cNvSpPr txBox="1">
            <a:spLocks noChangeArrowheads="1"/>
          </p:cNvSpPr>
          <p:nvPr/>
        </p:nvSpPr>
        <p:spPr bwMode="auto">
          <a:xfrm>
            <a:off x="152400" y="73025"/>
            <a:ext cx="348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rgbClr val="000000"/>
                </a:solidFill>
                <a:latin typeface="Arial Unicode MS" pitchFamily="34" charset="-128"/>
              </a:rPr>
              <a:t>01. MWR-WS00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WR-TH01 PCB 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5225" y="2263775"/>
            <a:ext cx="3649663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7107" name="Group 3"/>
          <p:cNvGrpSpPr>
            <a:grpSpLocks noChangeAspect="1"/>
          </p:cNvGrpSpPr>
          <p:nvPr/>
        </p:nvGrpSpPr>
        <p:grpSpPr bwMode="auto">
          <a:xfrm>
            <a:off x="6732588" y="1411288"/>
            <a:ext cx="1412875" cy="1441450"/>
            <a:chOff x="1743" y="1207"/>
            <a:chExt cx="2180" cy="2223"/>
          </a:xfrm>
        </p:grpSpPr>
        <p:pic>
          <p:nvPicPr>
            <p:cNvPr id="47136" name="Picture 4" descr="MWT-TH01_New_Small용량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43" y="1207"/>
              <a:ext cx="2180" cy="2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37" name="Picture 5" descr="MWR-TH01 LCD만1"/>
            <p:cNvPicPr>
              <a:picLocks noChangeAspect="1" noChangeArrowheads="1"/>
            </p:cNvPicPr>
            <p:nvPr/>
          </p:nvPicPr>
          <p:blipFill>
            <a:blip r:embed="rId4">
              <a:lum bright="-10000"/>
            </a:blip>
            <a:srcRect/>
            <a:stretch>
              <a:fillRect/>
            </a:stretch>
          </p:blipFill>
          <p:spPr bwMode="auto">
            <a:xfrm>
              <a:off x="2133" y="1543"/>
              <a:ext cx="1392" cy="486"/>
            </a:xfrm>
            <a:prstGeom prst="rect">
              <a:avLst/>
            </a:prstGeom>
            <a:noFill/>
            <a:ln w="12700">
              <a:solidFill>
                <a:srgbClr val="808080"/>
              </a:solidFill>
              <a:miter lim="800000"/>
              <a:headEnd/>
              <a:tailEnd/>
            </a:ln>
          </p:spPr>
        </p:pic>
      </p:grpSp>
      <p:sp>
        <p:nvSpPr>
          <p:cNvPr id="47108" name="Freeform 6"/>
          <p:cNvSpPr>
            <a:spLocks/>
          </p:cNvSpPr>
          <p:nvPr/>
        </p:nvSpPr>
        <p:spPr bwMode="auto">
          <a:xfrm>
            <a:off x="6084888" y="1412875"/>
            <a:ext cx="2016125" cy="4537075"/>
          </a:xfrm>
          <a:custGeom>
            <a:avLst/>
            <a:gdLst>
              <a:gd name="T0" fmla="*/ 1270 w 1270"/>
              <a:gd name="T1" fmla="*/ 0 h 2858"/>
              <a:gd name="T2" fmla="*/ 1270 w 1270"/>
              <a:gd name="T3" fmla="*/ 907 h 2858"/>
              <a:gd name="T4" fmla="*/ 0 w 1270"/>
              <a:gd name="T5" fmla="*/ 2858 h 2858"/>
              <a:gd name="T6" fmla="*/ 0 w 1270"/>
              <a:gd name="T7" fmla="*/ 544 h 2858"/>
              <a:gd name="T8" fmla="*/ 1270 w 1270"/>
              <a:gd name="T9" fmla="*/ 0 h 28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70"/>
              <a:gd name="T16" fmla="*/ 0 h 2858"/>
              <a:gd name="T17" fmla="*/ 1270 w 1270"/>
              <a:gd name="T18" fmla="*/ 2858 h 28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70" h="2858">
                <a:moveTo>
                  <a:pt x="1270" y="0"/>
                </a:moveTo>
                <a:lnTo>
                  <a:pt x="1270" y="907"/>
                </a:lnTo>
                <a:lnTo>
                  <a:pt x="0" y="2858"/>
                </a:lnTo>
                <a:lnTo>
                  <a:pt x="0" y="544"/>
                </a:lnTo>
                <a:lnTo>
                  <a:pt x="1270" y="0"/>
                </a:lnTo>
                <a:close/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47109" name="Rectangle 9"/>
          <p:cNvSpPr>
            <a:spLocks noChangeArrowheads="1"/>
          </p:cNvSpPr>
          <p:nvPr/>
        </p:nvSpPr>
        <p:spPr bwMode="auto">
          <a:xfrm>
            <a:off x="6300788" y="3319463"/>
            <a:ext cx="2016125" cy="719137"/>
          </a:xfrm>
          <a:prstGeom prst="rect">
            <a:avLst/>
          </a:prstGeom>
          <a:solidFill>
            <a:srgbClr val="E2E2E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47110" name="Text Box 10"/>
          <p:cNvSpPr txBox="1">
            <a:spLocks noChangeArrowheads="1"/>
          </p:cNvSpPr>
          <p:nvPr/>
        </p:nvSpPr>
        <p:spPr bwMode="auto">
          <a:xfrm>
            <a:off x="6343650" y="3548063"/>
            <a:ext cx="1552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>
              <a:buFontTx/>
              <a:buChar char="-"/>
            </a:pPr>
            <a:r>
              <a:rPr kumimoji="0" lang="en-US" altLang="ko-KR" sz="1200">
                <a:solidFill>
                  <a:schemeClr val="tx2"/>
                </a:solidFill>
                <a:ea typeface="굴림" pitchFamily="34" charset="-127"/>
              </a:rPr>
              <a:t> </a:t>
            </a:r>
            <a:r>
              <a:rPr kumimoji="0" lang="ru-RU" altLang="ko-KR" sz="1200">
                <a:solidFill>
                  <a:schemeClr val="tx2"/>
                </a:solidFill>
                <a:ea typeface="굴림" pitchFamily="34" charset="-127"/>
              </a:rPr>
              <a:t>Адрес </a:t>
            </a:r>
            <a:endParaRPr kumimoji="0" lang="en-US" altLang="ko-KR" sz="1200">
              <a:solidFill>
                <a:schemeClr val="tx2"/>
              </a:solidFill>
              <a:ea typeface="굴림" pitchFamily="34" charset="-127"/>
            </a:endParaRPr>
          </a:p>
          <a:p>
            <a:pPr algn="l" latinLnBrk="0">
              <a:buFontTx/>
              <a:buChar char="-"/>
            </a:pPr>
            <a:r>
              <a:rPr kumimoji="0" lang="en-US" altLang="ko-KR" sz="1200">
                <a:solidFill>
                  <a:schemeClr val="tx2"/>
                </a:solidFill>
                <a:ea typeface="굴림" pitchFamily="34" charset="-127"/>
              </a:rPr>
              <a:t> </a:t>
            </a:r>
            <a:r>
              <a:rPr kumimoji="0" lang="ru-RU" altLang="ko-KR" sz="1200">
                <a:solidFill>
                  <a:schemeClr val="tx2"/>
                </a:solidFill>
                <a:ea typeface="굴림" pitchFamily="34" charset="-127"/>
              </a:rPr>
              <a:t>Выбор </a:t>
            </a:r>
            <a:r>
              <a:rPr kumimoji="0" lang="en-US" altLang="ko-KR" sz="1200">
                <a:solidFill>
                  <a:schemeClr val="tx2"/>
                </a:solidFill>
                <a:ea typeface="굴림" pitchFamily="34" charset="-127"/>
              </a:rPr>
              <a:t>Master/Slave</a:t>
            </a:r>
          </a:p>
        </p:txBody>
      </p:sp>
      <p:sp>
        <p:nvSpPr>
          <p:cNvPr id="47111" name="Rectangle 11"/>
          <p:cNvSpPr>
            <a:spLocks noChangeArrowheads="1"/>
          </p:cNvSpPr>
          <p:nvPr/>
        </p:nvSpPr>
        <p:spPr bwMode="auto">
          <a:xfrm>
            <a:off x="6300788" y="3319463"/>
            <a:ext cx="423862" cy="19685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sz="1200" b="1">
                <a:solidFill>
                  <a:schemeClr val="tx2"/>
                </a:solidFill>
                <a:ea typeface="굴림" pitchFamily="34" charset="-127"/>
              </a:rPr>
              <a:t>3</a:t>
            </a:r>
          </a:p>
        </p:txBody>
      </p:sp>
      <p:sp>
        <p:nvSpPr>
          <p:cNvPr id="47112" name="Line 12"/>
          <p:cNvSpPr>
            <a:spLocks noChangeShapeType="1"/>
          </p:cNvSpPr>
          <p:nvPr/>
        </p:nvSpPr>
        <p:spPr bwMode="auto">
          <a:xfrm>
            <a:off x="5868988" y="3605213"/>
            <a:ext cx="431800" cy="3175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/>
            <a:tailEnd type="triangle" w="lg" len="med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7113" name="Rectangle 13"/>
          <p:cNvSpPr>
            <a:spLocks noChangeArrowheads="1"/>
          </p:cNvSpPr>
          <p:nvPr/>
        </p:nvSpPr>
        <p:spPr bwMode="auto">
          <a:xfrm>
            <a:off x="474663" y="3213100"/>
            <a:ext cx="1720850" cy="504825"/>
          </a:xfrm>
          <a:prstGeom prst="rect">
            <a:avLst/>
          </a:prstGeom>
          <a:solidFill>
            <a:srgbClr val="E2E2E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47114" name="Text Box 14"/>
          <p:cNvSpPr txBox="1">
            <a:spLocks noChangeArrowheads="1"/>
          </p:cNvSpPr>
          <p:nvPr/>
        </p:nvSpPr>
        <p:spPr bwMode="auto">
          <a:xfrm>
            <a:off x="468313" y="3429000"/>
            <a:ext cx="17240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200">
                <a:solidFill>
                  <a:schemeClr val="tx2"/>
                </a:solidFill>
                <a:ea typeface="굴림" pitchFamily="34" charset="-127"/>
              </a:rPr>
              <a:t>- </a:t>
            </a:r>
            <a:r>
              <a:rPr kumimoji="0" lang="ru-RU" altLang="ko-KR" sz="1200">
                <a:solidFill>
                  <a:schemeClr val="tx2"/>
                </a:solidFill>
                <a:ea typeface="굴림" pitchFamily="34" charset="-127"/>
              </a:rPr>
              <a:t>Переключатель опций</a:t>
            </a:r>
            <a:endParaRPr kumimoji="0" lang="en-US" altLang="ko-KR" sz="1200">
              <a:solidFill>
                <a:schemeClr val="tx2"/>
              </a:solidFill>
              <a:ea typeface="굴림" pitchFamily="34" charset="-127"/>
            </a:endParaRPr>
          </a:p>
        </p:txBody>
      </p:sp>
      <p:sp>
        <p:nvSpPr>
          <p:cNvPr id="47115" name="Rectangle 15"/>
          <p:cNvSpPr>
            <a:spLocks noChangeArrowheads="1"/>
          </p:cNvSpPr>
          <p:nvPr/>
        </p:nvSpPr>
        <p:spPr bwMode="auto">
          <a:xfrm>
            <a:off x="481013" y="3213100"/>
            <a:ext cx="423862" cy="19685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sz="1200" b="1">
                <a:solidFill>
                  <a:schemeClr val="tx2"/>
                </a:solidFill>
                <a:ea typeface="굴림" pitchFamily="34" charset="-127"/>
              </a:rPr>
              <a:t>1</a:t>
            </a:r>
          </a:p>
        </p:txBody>
      </p:sp>
      <p:sp>
        <p:nvSpPr>
          <p:cNvPr id="47116" name="Oval 16"/>
          <p:cNvSpPr>
            <a:spLocks noChangeArrowheads="1"/>
          </p:cNvSpPr>
          <p:nvPr/>
        </p:nvSpPr>
        <p:spPr bwMode="auto">
          <a:xfrm>
            <a:off x="3708400" y="3429000"/>
            <a:ext cx="71438" cy="714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47117" name="Line 17"/>
          <p:cNvSpPr>
            <a:spLocks noChangeShapeType="1"/>
          </p:cNvSpPr>
          <p:nvPr/>
        </p:nvSpPr>
        <p:spPr bwMode="auto">
          <a:xfrm>
            <a:off x="2195513" y="3457575"/>
            <a:ext cx="1517650" cy="0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 type="triangle" w="lg" len="med"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7118" name="Rectangle 18"/>
          <p:cNvSpPr>
            <a:spLocks noChangeArrowheads="1"/>
          </p:cNvSpPr>
          <p:nvPr/>
        </p:nvSpPr>
        <p:spPr bwMode="auto">
          <a:xfrm>
            <a:off x="684213" y="5661025"/>
            <a:ext cx="1584325" cy="504825"/>
          </a:xfrm>
          <a:prstGeom prst="rect">
            <a:avLst/>
          </a:prstGeom>
          <a:solidFill>
            <a:srgbClr val="E2E2E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47119" name="Text Box 19"/>
          <p:cNvSpPr txBox="1">
            <a:spLocks noChangeArrowheads="1"/>
          </p:cNvSpPr>
          <p:nvPr/>
        </p:nvSpPr>
        <p:spPr bwMode="auto">
          <a:xfrm>
            <a:off x="684213" y="5876925"/>
            <a:ext cx="1339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200">
                <a:solidFill>
                  <a:schemeClr val="tx2"/>
                </a:solidFill>
                <a:ea typeface="굴림" pitchFamily="34" charset="-127"/>
              </a:rPr>
              <a:t>- </a:t>
            </a:r>
            <a:r>
              <a:rPr kumimoji="0" lang="ru-RU" altLang="ko-KR" sz="1200">
                <a:solidFill>
                  <a:schemeClr val="tx2"/>
                </a:solidFill>
                <a:ea typeface="굴림" pitchFamily="34" charset="-127"/>
              </a:rPr>
              <a:t>Питание</a:t>
            </a:r>
            <a:r>
              <a:rPr kumimoji="0" lang="en-US" altLang="ko-KR" sz="1200">
                <a:solidFill>
                  <a:schemeClr val="tx2"/>
                </a:solidFill>
                <a:ea typeface="굴림" pitchFamily="34" charset="-127"/>
              </a:rPr>
              <a:t> 12VDC</a:t>
            </a:r>
          </a:p>
        </p:txBody>
      </p:sp>
      <p:sp>
        <p:nvSpPr>
          <p:cNvPr id="47120" name="Rectangle 20"/>
          <p:cNvSpPr>
            <a:spLocks noChangeArrowheads="1"/>
          </p:cNvSpPr>
          <p:nvPr/>
        </p:nvSpPr>
        <p:spPr bwMode="auto">
          <a:xfrm>
            <a:off x="684213" y="5661025"/>
            <a:ext cx="423862" cy="19685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sz="1200" b="1">
                <a:solidFill>
                  <a:schemeClr val="tx2"/>
                </a:solidFill>
                <a:ea typeface="굴림" pitchFamily="34" charset="-127"/>
              </a:rPr>
              <a:t>2</a:t>
            </a:r>
          </a:p>
        </p:txBody>
      </p:sp>
      <p:sp>
        <p:nvSpPr>
          <p:cNvPr id="47121" name="Oval 21"/>
          <p:cNvSpPr>
            <a:spLocks noChangeArrowheads="1"/>
          </p:cNvSpPr>
          <p:nvPr/>
        </p:nvSpPr>
        <p:spPr bwMode="auto">
          <a:xfrm>
            <a:off x="3852863" y="5878513"/>
            <a:ext cx="71437" cy="714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47122" name="Line 22"/>
          <p:cNvSpPr>
            <a:spLocks noChangeShapeType="1"/>
          </p:cNvSpPr>
          <p:nvPr/>
        </p:nvSpPr>
        <p:spPr bwMode="auto">
          <a:xfrm>
            <a:off x="2268538" y="5918200"/>
            <a:ext cx="1582737" cy="0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 type="triangle" w="lg" len="med"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7123" name="Rectangle 23"/>
          <p:cNvSpPr>
            <a:spLocks noChangeArrowheads="1"/>
          </p:cNvSpPr>
          <p:nvPr/>
        </p:nvSpPr>
        <p:spPr bwMode="auto">
          <a:xfrm>
            <a:off x="6300788" y="5661025"/>
            <a:ext cx="1349375" cy="503238"/>
          </a:xfrm>
          <a:prstGeom prst="rect">
            <a:avLst/>
          </a:prstGeom>
          <a:solidFill>
            <a:srgbClr val="E2E2E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47124" name="Text Box 24"/>
          <p:cNvSpPr txBox="1">
            <a:spLocks noChangeArrowheads="1"/>
          </p:cNvSpPr>
          <p:nvPr/>
        </p:nvSpPr>
        <p:spPr bwMode="auto">
          <a:xfrm>
            <a:off x="6343650" y="5876925"/>
            <a:ext cx="11350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200">
                <a:solidFill>
                  <a:schemeClr val="tx2"/>
                </a:solidFill>
                <a:ea typeface="굴림" pitchFamily="34" charset="-127"/>
              </a:rPr>
              <a:t>- RS485</a:t>
            </a:r>
            <a:r>
              <a:rPr kumimoji="0" lang="ru-RU" altLang="ko-KR" sz="1200">
                <a:solidFill>
                  <a:schemeClr val="tx2"/>
                </a:solidFill>
                <a:ea typeface="굴림" pitchFamily="34" charset="-127"/>
              </a:rPr>
              <a:t>, </a:t>
            </a:r>
            <a:r>
              <a:rPr kumimoji="0" lang="en-US" altLang="ko-KR" sz="1200">
                <a:solidFill>
                  <a:schemeClr val="tx2"/>
                </a:solidFill>
                <a:ea typeface="굴림" pitchFamily="34" charset="-127"/>
              </a:rPr>
              <a:t>F3-F4</a:t>
            </a:r>
          </a:p>
        </p:txBody>
      </p:sp>
      <p:sp>
        <p:nvSpPr>
          <p:cNvPr id="47125" name="Rectangle 25"/>
          <p:cNvSpPr>
            <a:spLocks noChangeArrowheads="1"/>
          </p:cNvSpPr>
          <p:nvPr/>
        </p:nvSpPr>
        <p:spPr bwMode="auto">
          <a:xfrm>
            <a:off x="6300788" y="5661025"/>
            <a:ext cx="423862" cy="19685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sz="1200" b="1">
                <a:solidFill>
                  <a:schemeClr val="tx2"/>
                </a:solidFill>
                <a:ea typeface="굴림" pitchFamily="34" charset="-127"/>
              </a:rPr>
              <a:t>4</a:t>
            </a:r>
          </a:p>
        </p:txBody>
      </p:sp>
      <p:sp>
        <p:nvSpPr>
          <p:cNvPr id="47126" name="Line 26"/>
          <p:cNvSpPr>
            <a:spLocks noChangeShapeType="1"/>
          </p:cNvSpPr>
          <p:nvPr/>
        </p:nvSpPr>
        <p:spPr bwMode="auto">
          <a:xfrm>
            <a:off x="4716463" y="5926138"/>
            <a:ext cx="1584325" cy="7937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/>
            <a:tailEnd type="triangle" w="lg" len="med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7127" name="Rectangle 27"/>
          <p:cNvSpPr>
            <a:spLocks noChangeArrowheads="1"/>
          </p:cNvSpPr>
          <p:nvPr/>
        </p:nvSpPr>
        <p:spPr bwMode="auto">
          <a:xfrm>
            <a:off x="3467100" y="2949575"/>
            <a:ext cx="503238" cy="984250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47128" name="Rectangle 28"/>
          <p:cNvSpPr>
            <a:spLocks noChangeArrowheads="1"/>
          </p:cNvSpPr>
          <p:nvPr/>
        </p:nvSpPr>
        <p:spPr bwMode="auto">
          <a:xfrm>
            <a:off x="3457575" y="5699125"/>
            <a:ext cx="792163" cy="50323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47129" name="Rectangle 29"/>
          <p:cNvSpPr>
            <a:spLocks noChangeArrowheads="1"/>
          </p:cNvSpPr>
          <p:nvPr/>
        </p:nvSpPr>
        <p:spPr bwMode="auto">
          <a:xfrm>
            <a:off x="4318000" y="5699125"/>
            <a:ext cx="792163" cy="50323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47130" name="Oval 30"/>
          <p:cNvSpPr>
            <a:spLocks noChangeArrowheads="1"/>
          </p:cNvSpPr>
          <p:nvPr/>
        </p:nvSpPr>
        <p:spPr bwMode="auto">
          <a:xfrm>
            <a:off x="4667250" y="5888038"/>
            <a:ext cx="71438" cy="714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47131" name="Freeform 31"/>
          <p:cNvSpPr>
            <a:spLocks/>
          </p:cNvSpPr>
          <p:nvPr/>
        </p:nvSpPr>
        <p:spPr bwMode="auto">
          <a:xfrm>
            <a:off x="2484438" y="1412875"/>
            <a:ext cx="5616575" cy="863600"/>
          </a:xfrm>
          <a:custGeom>
            <a:avLst/>
            <a:gdLst>
              <a:gd name="T0" fmla="*/ 0 w 3538"/>
              <a:gd name="T1" fmla="*/ 544 h 544"/>
              <a:gd name="T2" fmla="*/ 2676 w 3538"/>
              <a:gd name="T3" fmla="*/ 0 h 544"/>
              <a:gd name="T4" fmla="*/ 3538 w 3538"/>
              <a:gd name="T5" fmla="*/ 0 h 544"/>
              <a:gd name="T6" fmla="*/ 2268 w 3538"/>
              <a:gd name="T7" fmla="*/ 544 h 544"/>
              <a:gd name="T8" fmla="*/ 0 w 3538"/>
              <a:gd name="T9" fmla="*/ 544 h 5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38"/>
              <a:gd name="T16" fmla="*/ 0 h 544"/>
              <a:gd name="T17" fmla="*/ 3538 w 3538"/>
              <a:gd name="T18" fmla="*/ 544 h 5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38" h="544">
                <a:moveTo>
                  <a:pt x="0" y="544"/>
                </a:moveTo>
                <a:lnTo>
                  <a:pt x="2676" y="0"/>
                </a:lnTo>
                <a:lnTo>
                  <a:pt x="3538" y="0"/>
                </a:lnTo>
                <a:lnTo>
                  <a:pt x="2268" y="544"/>
                </a:lnTo>
                <a:lnTo>
                  <a:pt x="0" y="544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2">
                  <a:alpha val="79999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47132" name="Oval 32"/>
          <p:cNvSpPr>
            <a:spLocks noChangeArrowheads="1"/>
          </p:cNvSpPr>
          <p:nvPr/>
        </p:nvSpPr>
        <p:spPr bwMode="auto">
          <a:xfrm>
            <a:off x="5829300" y="3573463"/>
            <a:ext cx="71438" cy="714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47133" name="Text Box 35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Особенности</a:t>
            </a:r>
            <a:endParaRPr lang="en-US" altLang="ko-KR" sz="1800" b="1">
              <a:solidFill>
                <a:schemeClr val="tx2"/>
              </a:solidFill>
              <a:latin typeface="Arial" pitchFamily="34" charset="0"/>
              <a:ea typeface="굴림" pitchFamily="34" charset="-127"/>
            </a:endParaRPr>
          </a:p>
        </p:txBody>
      </p:sp>
      <p:sp>
        <p:nvSpPr>
          <p:cNvPr id="189477" name="Text Box 37"/>
          <p:cNvSpPr txBox="1">
            <a:spLocks noChangeArrowheads="1"/>
          </p:cNvSpPr>
          <p:nvPr/>
        </p:nvSpPr>
        <p:spPr bwMode="auto">
          <a:xfrm>
            <a:off x="152400" y="73025"/>
            <a:ext cx="335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ko-KR" sz="3600" b="1">
                <a:solidFill>
                  <a:schemeClr val="tx2"/>
                </a:solidFill>
                <a:latin typeface="Arial" charset="0"/>
                <a:ea typeface="견고딕" pitchFamily="18" charset="-127"/>
                <a:cs typeface="+mn-cs"/>
              </a:rPr>
              <a:t>02. MWR-TH01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MWR-TH01 PCB 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5425" y="1196975"/>
            <a:ext cx="20034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8177" name="Group 49"/>
          <p:cNvGraphicFramePr>
            <a:graphicFrameLocks noGrp="1"/>
          </p:cNvGraphicFramePr>
          <p:nvPr/>
        </p:nvGraphicFramePr>
        <p:xfrm>
          <a:off x="827088" y="3429000"/>
          <a:ext cx="7705725" cy="2258759"/>
        </p:xfrm>
        <a:graphic>
          <a:graphicData uri="http://schemas.openxmlformats.org/drawingml/2006/table">
            <a:tbl>
              <a:tblPr/>
              <a:tblGrid>
                <a:gridCol w="1079500"/>
                <a:gridCol w="2881312"/>
                <a:gridCol w="3744913"/>
              </a:tblGrid>
              <a:tr h="249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Только охлаждение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Охлаждение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/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Обогрев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COM2 (F3-F4)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COM1 (F1-F2)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Температура в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°C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Температура в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°F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Беспроводной пульт активирован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Беспроводной пульт деактивирован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Все сигналы с ИК пульта 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игнорируются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Задание адреса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RMC 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для внутреннего блока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Отмена заданя  адреса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RMC 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для внутреннего блока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Другие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            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SW6, SW7, SW8 : </a:t>
                      </a: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Резерв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164" name="Rectangle 36"/>
          <p:cNvSpPr>
            <a:spLocks noChangeArrowheads="1"/>
          </p:cNvSpPr>
          <p:nvPr/>
        </p:nvSpPr>
        <p:spPr bwMode="auto">
          <a:xfrm>
            <a:off x="650875" y="3062288"/>
            <a:ext cx="3357563" cy="2746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200">
                <a:solidFill>
                  <a:schemeClr val="tx2"/>
                </a:solidFill>
                <a:latin typeface="Arial Unicode MS" pitchFamily="34" charset="-128"/>
              </a:rPr>
              <a:t>Заводская уставка =</a:t>
            </a:r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 OFF </a:t>
            </a:r>
            <a:r>
              <a:rPr lang="ru-RU" altLang="ko-KR" sz="1200">
                <a:solidFill>
                  <a:schemeClr val="tx2"/>
                </a:solidFill>
                <a:latin typeface="Arial Unicode MS" pitchFamily="34" charset="-128"/>
              </a:rPr>
              <a:t>, кроме </a:t>
            </a:r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SW1 </a:t>
            </a:r>
            <a:r>
              <a:rPr lang="ru-RU" altLang="ko-KR" sz="1200">
                <a:solidFill>
                  <a:schemeClr val="tx2"/>
                </a:solidFill>
                <a:latin typeface="Arial Unicode MS" pitchFamily="34" charset="-128"/>
              </a:rPr>
              <a:t>=</a:t>
            </a:r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 ON.</a:t>
            </a:r>
          </a:p>
        </p:txBody>
      </p:sp>
      <p:pic>
        <p:nvPicPr>
          <p:cNvPr id="48165" name="Picture 39" descr="DIP S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525588"/>
            <a:ext cx="24479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66" name="Rectangle 40"/>
          <p:cNvSpPr>
            <a:spLocks noChangeArrowheads="1"/>
          </p:cNvSpPr>
          <p:nvPr/>
        </p:nvSpPr>
        <p:spPr bwMode="auto">
          <a:xfrm>
            <a:off x="5840413" y="1536700"/>
            <a:ext cx="358775" cy="649288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8167" name="AutoShape 41"/>
          <p:cNvSpPr>
            <a:spLocks noChangeArrowheads="1"/>
          </p:cNvSpPr>
          <p:nvPr/>
        </p:nvSpPr>
        <p:spPr bwMode="auto">
          <a:xfrm>
            <a:off x="5508625" y="1268413"/>
            <a:ext cx="1008063" cy="215900"/>
          </a:xfrm>
          <a:prstGeom prst="bevel">
            <a:avLst>
              <a:gd name="adj" fmla="val 6167"/>
            </a:avLst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Option Switch</a:t>
            </a:r>
          </a:p>
        </p:txBody>
      </p:sp>
      <p:sp>
        <p:nvSpPr>
          <p:cNvPr id="48169" name="Text Box 47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Переключатель опций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190514" name="Text Box 50"/>
          <p:cNvSpPr txBox="1">
            <a:spLocks noChangeArrowheads="1"/>
          </p:cNvSpPr>
          <p:nvPr/>
        </p:nvSpPr>
        <p:spPr bwMode="auto">
          <a:xfrm>
            <a:off x="152400" y="73025"/>
            <a:ext cx="335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MWR-TH01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MWR-TH01 PCB 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2563" y="3716338"/>
            <a:ext cx="21367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4211638" y="3716338"/>
            <a:ext cx="2952750" cy="2087562"/>
          </a:xfrm>
          <a:prstGeom prst="rect">
            <a:avLst/>
          </a:prstGeom>
          <a:solidFill>
            <a:schemeClr val="bg1"/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9156" name="Text Box 6"/>
          <p:cNvSpPr txBox="1">
            <a:spLocks noChangeArrowheads="1"/>
          </p:cNvSpPr>
          <p:nvPr/>
        </p:nvSpPr>
        <p:spPr bwMode="auto">
          <a:xfrm>
            <a:off x="2386013" y="1557338"/>
            <a:ext cx="517525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F1/F2</a:t>
            </a:r>
          </a:p>
        </p:txBody>
      </p:sp>
      <p:pic>
        <p:nvPicPr>
          <p:cNvPr id="49157" name="Picture 7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1844675"/>
            <a:ext cx="93662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64" name="Line 8"/>
          <p:cNvSpPr>
            <a:spLocks noChangeShapeType="1"/>
          </p:cNvSpPr>
          <p:nvPr/>
        </p:nvSpPr>
        <p:spPr bwMode="auto">
          <a:xfrm>
            <a:off x="2095500" y="1773238"/>
            <a:ext cx="1081088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98665" name="Line 9"/>
          <p:cNvSpPr>
            <a:spLocks noChangeShapeType="1"/>
          </p:cNvSpPr>
          <p:nvPr/>
        </p:nvSpPr>
        <p:spPr bwMode="auto">
          <a:xfrm>
            <a:off x="3176588" y="1773238"/>
            <a:ext cx="71437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98666" name="Line 10"/>
          <p:cNvSpPr>
            <a:spLocks noChangeShapeType="1"/>
          </p:cNvSpPr>
          <p:nvPr/>
        </p:nvSpPr>
        <p:spPr bwMode="auto">
          <a:xfrm flipV="1">
            <a:off x="3248025" y="1773238"/>
            <a:ext cx="71438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49161" name="Picture 11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6813" y="1844675"/>
            <a:ext cx="93662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68" name="Line 12"/>
          <p:cNvSpPr>
            <a:spLocks noChangeShapeType="1"/>
          </p:cNvSpPr>
          <p:nvPr/>
        </p:nvSpPr>
        <p:spPr bwMode="auto">
          <a:xfrm>
            <a:off x="3319463" y="1773238"/>
            <a:ext cx="792162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98669" name="Line 13"/>
          <p:cNvSpPr>
            <a:spLocks noChangeShapeType="1"/>
          </p:cNvSpPr>
          <p:nvPr/>
        </p:nvSpPr>
        <p:spPr bwMode="auto">
          <a:xfrm>
            <a:off x="4111625" y="1773238"/>
            <a:ext cx="71438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98670" name="Line 14"/>
          <p:cNvSpPr>
            <a:spLocks noChangeShapeType="1"/>
          </p:cNvSpPr>
          <p:nvPr/>
        </p:nvSpPr>
        <p:spPr bwMode="auto">
          <a:xfrm flipV="1">
            <a:off x="4183063" y="1773238"/>
            <a:ext cx="71437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49165" name="Picture 15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844675"/>
            <a:ext cx="93662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72" name="Line 16"/>
          <p:cNvSpPr>
            <a:spLocks noChangeShapeType="1"/>
          </p:cNvSpPr>
          <p:nvPr/>
        </p:nvSpPr>
        <p:spPr bwMode="auto">
          <a:xfrm>
            <a:off x="4256088" y="1773238"/>
            <a:ext cx="792162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98673" name="Line 17"/>
          <p:cNvSpPr>
            <a:spLocks noChangeShapeType="1"/>
          </p:cNvSpPr>
          <p:nvPr/>
        </p:nvSpPr>
        <p:spPr bwMode="auto">
          <a:xfrm>
            <a:off x="5048250" y="1773238"/>
            <a:ext cx="71438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98674" name="Line 18"/>
          <p:cNvSpPr>
            <a:spLocks noChangeShapeType="1"/>
          </p:cNvSpPr>
          <p:nvPr/>
        </p:nvSpPr>
        <p:spPr bwMode="auto">
          <a:xfrm flipV="1">
            <a:off x="5119688" y="1773238"/>
            <a:ext cx="71437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49169" name="Picture 19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1844675"/>
            <a:ext cx="93662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76" name="Line 20"/>
          <p:cNvSpPr>
            <a:spLocks noChangeShapeType="1"/>
          </p:cNvSpPr>
          <p:nvPr/>
        </p:nvSpPr>
        <p:spPr bwMode="auto">
          <a:xfrm>
            <a:off x="5192713" y="1773238"/>
            <a:ext cx="792162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98677" name="Line 21"/>
          <p:cNvSpPr>
            <a:spLocks noChangeShapeType="1"/>
          </p:cNvSpPr>
          <p:nvPr/>
        </p:nvSpPr>
        <p:spPr bwMode="auto">
          <a:xfrm>
            <a:off x="5984875" y="1773238"/>
            <a:ext cx="71438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98678" name="Line 22"/>
          <p:cNvSpPr>
            <a:spLocks noChangeShapeType="1"/>
          </p:cNvSpPr>
          <p:nvPr/>
        </p:nvSpPr>
        <p:spPr bwMode="auto">
          <a:xfrm flipV="1">
            <a:off x="6056313" y="1773238"/>
            <a:ext cx="71437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49173" name="Picture 23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5100" y="1844675"/>
            <a:ext cx="93662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80" name="Line 24"/>
          <p:cNvSpPr>
            <a:spLocks noChangeShapeType="1"/>
          </p:cNvSpPr>
          <p:nvPr/>
        </p:nvSpPr>
        <p:spPr bwMode="auto">
          <a:xfrm>
            <a:off x="6127750" y="1773238"/>
            <a:ext cx="792163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98681" name="Line 25"/>
          <p:cNvSpPr>
            <a:spLocks noChangeShapeType="1"/>
          </p:cNvSpPr>
          <p:nvPr/>
        </p:nvSpPr>
        <p:spPr bwMode="auto">
          <a:xfrm>
            <a:off x="6919913" y="1773238"/>
            <a:ext cx="71437" cy="1444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98682" name="Line 26"/>
          <p:cNvSpPr>
            <a:spLocks noChangeShapeType="1"/>
          </p:cNvSpPr>
          <p:nvPr/>
        </p:nvSpPr>
        <p:spPr bwMode="auto">
          <a:xfrm flipH="1">
            <a:off x="3246438" y="2420938"/>
            <a:ext cx="1587" cy="45402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9177" name="Text Box 27"/>
          <p:cNvSpPr txBox="1">
            <a:spLocks noChangeArrowheads="1"/>
          </p:cNvSpPr>
          <p:nvPr/>
        </p:nvSpPr>
        <p:spPr bwMode="auto">
          <a:xfrm>
            <a:off x="2779713" y="2565400"/>
            <a:ext cx="517525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F3/F4</a:t>
            </a:r>
          </a:p>
        </p:txBody>
      </p:sp>
      <p:sp>
        <p:nvSpPr>
          <p:cNvPr id="198684" name="Line 28"/>
          <p:cNvSpPr>
            <a:spLocks noChangeShapeType="1"/>
          </p:cNvSpPr>
          <p:nvPr/>
        </p:nvSpPr>
        <p:spPr bwMode="auto">
          <a:xfrm flipH="1">
            <a:off x="3255963" y="2733675"/>
            <a:ext cx="73025" cy="14287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98685" name="Line 29"/>
          <p:cNvSpPr>
            <a:spLocks noChangeShapeType="1"/>
          </p:cNvSpPr>
          <p:nvPr/>
        </p:nvSpPr>
        <p:spPr bwMode="auto">
          <a:xfrm>
            <a:off x="3327400" y="2733675"/>
            <a:ext cx="865188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98686" name="Line 30"/>
          <p:cNvSpPr>
            <a:spLocks noChangeShapeType="1"/>
          </p:cNvSpPr>
          <p:nvPr/>
        </p:nvSpPr>
        <p:spPr bwMode="auto">
          <a:xfrm>
            <a:off x="4192588" y="2733675"/>
            <a:ext cx="0" cy="144463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49181" name="Group 31"/>
          <p:cNvGrpSpPr>
            <a:grpSpLocks noChangeAspect="1"/>
          </p:cNvGrpSpPr>
          <p:nvPr/>
        </p:nvGrpSpPr>
        <p:grpSpPr bwMode="auto">
          <a:xfrm>
            <a:off x="2959100" y="2894013"/>
            <a:ext cx="596900" cy="608012"/>
            <a:chOff x="3813" y="2750"/>
            <a:chExt cx="490" cy="499"/>
          </a:xfrm>
        </p:grpSpPr>
        <p:pic>
          <p:nvPicPr>
            <p:cNvPr id="49217" name="Picture 32" descr="MWT-TH01_New_Small용량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13" y="2750"/>
              <a:ext cx="490" cy="49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pic>
          <p:nvPicPr>
            <p:cNvPr id="49218" name="Picture 33" descr="MWR-TH01 LCD 냉방 20도"/>
            <p:cNvPicPr>
              <a:picLocks noChangeAspect="1" noChangeArrowheads="1"/>
            </p:cNvPicPr>
            <p:nvPr/>
          </p:nvPicPr>
          <p:blipFill>
            <a:blip r:embed="rId5">
              <a:lum bright="-10000"/>
            </a:blip>
            <a:srcRect/>
            <a:stretch>
              <a:fillRect/>
            </a:stretch>
          </p:blipFill>
          <p:spPr bwMode="auto">
            <a:xfrm>
              <a:off x="3904" y="2825"/>
              <a:ext cx="311" cy="11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  <p:grpSp>
        <p:nvGrpSpPr>
          <p:cNvPr id="49182" name="Group 34"/>
          <p:cNvGrpSpPr>
            <a:grpSpLocks noChangeAspect="1"/>
          </p:cNvGrpSpPr>
          <p:nvPr/>
        </p:nvGrpSpPr>
        <p:grpSpPr bwMode="auto">
          <a:xfrm>
            <a:off x="3924300" y="2894013"/>
            <a:ext cx="596900" cy="608012"/>
            <a:chOff x="3813" y="2750"/>
            <a:chExt cx="490" cy="499"/>
          </a:xfrm>
        </p:grpSpPr>
        <p:pic>
          <p:nvPicPr>
            <p:cNvPr id="49215" name="Picture 35" descr="MWT-TH01_New_Small용량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13" y="2750"/>
              <a:ext cx="490" cy="49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pic>
          <p:nvPicPr>
            <p:cNvPr id="49216" name="Picture 36" descr="MWR-TH01 LCD 냉방 20도"/>
            <p:cNvPicPr>
              <a:picLocks noChangeAspect="1" noChangeArrowheads="1"/>
            </p:cNvPicPr>
            <p:nvPr/>
          </p:nvPicPr>
          <p:blipFill>
            <a:blip r:embed="rId5">
              <a:lum bright="-10000"/>
            </a:blip>
            <a:srcRect/>
            <a:stretch>
              <a:fillRect/>
            </a:stretch>
          </p:blipFill>
          <p:spPr bwMode="auto">
            <a:xfrm>
              <a:off x="3904" y="2825"/>
              <a:ext cx="311" cy="11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  <p:sp>
        <p:nvSpPr>
          <p:cNvPr id="198693" name="Line 37"/>
          <p:cNvSpPr>
            <a:spLocks noChangeShapeType="1"/>
          </p:cNvSpPr>
          <p:nvPr/>
        </p:nvSpPr>
        <p:spPr bwMode="auto">
          <a:xfrm flipH="1">
            <a:off x="5135563" y="2420938"/>
            <a:ext cx="1587" cy="50482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98694" name="Line 38"/>
          <p:cNvSpPr>
            <a:spLocks noChangeShapeType="1"/>
          </p:cNvSpPr>
          <p:nvPr/>
        </p:nvSpPr>
        <p:spPr bwMode="auto">
          <a:xfrm flipH="1" flipV="1">
            <a:off x="5135563" y="2420938"/>
            <a:ext cx="71437" cy="1444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98695" name="Line 39"/>
          <p:cNvSpPr>
            <a:spLocks noChangeShapeType="1"/>
          </p:cNvSpPr>
          <p:nvPr/>
        </p:nvSpPr>
        <p:spPr bwMode="auto">
          <a:xfrm>
            <a:off x="5207000" y="2565400"/>
            <a:ext cx="865188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98696" name="Line 40"/>
          <p:cNvSpPr>
            <a:spLocks noChangeShapeType="1"/>
          </p:cNvSpPr>
          <p:nvPr/>
        </p:nvSpPr>
        <p:spPr bwMode="auto">
          <a:xfrm>
            <a:off x="6072188" y="2420938"/>
            <a:ext cx="0" cy="1444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98697" name="Line 41"/>
          <p:cNvSpPr>
            <a:spLocks noChangeShapeType="1"/>
          </p:cNvSpPr>
          <p:nvPr/>
        </p:nvSpPr>
        <p:spPr bwMode="auto">
          <a:xfrm flipH="1" flipV="1">
            <a:off x="6072188" y="2420938"/>
            <a:ext cx="71437" cy="1444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98698" name="Line 42"/>
          <p:cNvSpPr>
            <a:spLocks noChangeShapeType="1"/>
          </p:cNvSpPr>
          <p:nvPr/>
        </p:nvSpPr>
        <p:spPr bwMode="auto">
          <a:xfrm>
            <a:off x="6143625" y="2565400"/>
            <a:ext cx="793750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98699" name="Line 43"/>
          <p:cNvSpPr>
            <a:spLocks noChangeShapeType="1"/>
          </p:cNvSpPr>
          <p:nvPr/>
        </p:nvSpPr>
        <p:spPr bwMode="auto">
          <a:xfrm flipH="1">
            <a:off x="6942138" y="2420938"/>
            <a:ext cx="66675" cy="14287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98700" name="Line 44"/>
          <p:cNvSpPr>
            <a:spLocks noChangeShapeType="1"/>
          </p:cNvSpPr>
          <p:nvPr/>
        </p:nvSpPr>
        <p:spPr bwMode="auto">
          <a:xfrm flipH="1" flipV="1">
            <a:off x="7008813" y="2428875"/>
            <a:ext cx="0" cy="496888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49191" name="Group 45"/>
          <p:cNvGrpSpPr>
            <a:grpSpLocks noChangeAspect="1"/>
          </p:cNvGrpSpPr>
          <p:nvPr/>
        </p:nvGrpSpPr>
        <p:grpSpPr bwMode="auto">
          <a:xfrm>
            <a:off x="4859338" y="2894013"/>
            <a:ext cx="596900" cy="608012"/>
            <a:chOff x="3813" y="2750"/>
            <a:chExt cx="490" cy="499"/>
          </a:xfrm>
        </p:grpSpPr>
        <p:pic>
          <p:nvPicPr>
            <p:cNvPr id="49213" name="Picture 46" descr="MWT-TH01_New_Small용량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13" y="2750"/>
              <a:ext cx="490" cy="49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pic>
          <p:nvPicPr>
            <p:cNvPr id="49214" name="Picture 47" descr="MWR-TH01 LCD 냉방 20도"/>
            <p:cNvPicPr>
              <a:picLocks noChangeAspect="1" noChangeArrowheads="1"/>
            </p:cNvPicPr>
            <p:nvPr/>
          </p:nvPicPr>
          <p:blipFill>
            <a:blip r:embed="rId5">
              <a:lum bright="-10000"/>
            </a:blip>
            <a:srcRect/>
            <a:stretch>
              <a:fillRect/>
            </a:stretch>
          </p:blipFill>
          <p:spPr bwMode="auto">
            <a:xfrm>
              <a:off x="3904" y="2825"/>
              <a:ext cx="311" cy="11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  <p:grpSp>
        <p:nvGrpSpPr>
          <p:cNvPr id="49192" name="Group 48"/>
          <p:cNvGrpSpPr>
            <a:grpSpLocks noChangeAspect="1"/>
          </p:cNvGrpSpPr>
          <p:nvPr/>
        </p:nvGrpSpPr>
        <p:grpSpPr bwMode="auto">
          <a:xfrm>
            <a:off x="6711950" y="2894013"/>
            <a:ext cx="596900" cy="608012"/>
            <a:chOff x="3813" y="2750"/>
            <a:chExt cx="490" cy="499"/>
          </a:xfrm>
        </p:grpSpPr>
        <p:pic>
          <p:nvPicPr>
            <p:cNvPr id="49211" name="Picture 49" descr="MWT-TH01_New_Small용량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13" y="2750"/>
              <a:ext cx="490" cy="49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pic>
          <p:nvPicPr>
            <p:cNvPr id="49212" name="Picture 50" descr="MWR-TH01 LCD 냉방 20도"/>
            <p:cNvPicPr>
              <a:picLocks noChangeAspect="1" noChangeArrowheads="1"/>
            </p:cNvPicPr>
            <p:nvPr/>
          </p:nvPicPr>
          <p:blipFill>
            <a:blip r:embed="rId5">
              <a:lum bright="-10000"/>
            </a:blip>
            <a:srcRect/>
            <a:stretch>
              <a:fillRect/>
            </a:stretch>
          </p:blipFill>
          <p:spPr bwMode="auto">
            <a:xfrm>
              <a:off x="3904" y="2825"/>
              <a:ext cx="311" cy="11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  <p:sp>
        <p:nvSpPr>
          <p:cNvPr id="49193" name="Text Box 51"/>
          <p:cNvSpPr txBox="1">
            <a:spLocks noChangeArrowheads="1"/>
          </p:cNvSpPr>
          <p:nvPr/>
        </p:nvSpPr>
        <p:spPr bwMode="auto">
          <a:xfrm>
            <a:off x="1123950" y="2781300"/>
            <a:ext cx="1287463" cy="27463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Наружный блок</a:t>
            </a:r>
            <a:endParaRPr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49194" name="Picture 52" descr="DVMP2 12HP_14HP"/>
          <p:cNvPicPr>
            <a:picLocks noChangeAspect="1" noChangeArrowheads="1"/>
          </p:cNvPicPr>
          <p:nvPr/>
        </p:nvPicPr>
        <p:blipFill>
          <a:blip r:embed="rId6">
            <a:lum bright="-10000" contrast="10000"/>
          </a:blip>
          <a:srcRect/>
          <a:stretch>
            <a:fillRect/>
          </a:stretch>
        </p:blipFill>
        <p:spPr bwMode="auto">
          <a:xfrm>
            <a:off x="1385888" y="1557338"/>
            <a:ext cx="77787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95" name="Picture 53" descr="로타리스위치 0번_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60913" y="4233863"/>
            <a:ext cx="6477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96" name="Picture 54" descr="로타리스위치 1번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60913" y="5026025"/>
            <a:ext cx="6477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97" name="Rectangle 55"/>
          <p:cNvSpPr>
            <a:spLocks noChangeArrowheads="1"/>
          </p:cNvSpPr>
          <p:nvPr/>
        </p:nvSpPr>
        <p:spPr bwMode="auto">
          <a:xfrm>
            <a:off x="4400550" y="4422775"/>
            <a:ext cx="287338" cy="28892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sz="2000" b="1">
                <a:solidFill>
                  <a:schemeClr val="bg1"/>
                </a:solidFill>
                <a:latin typeface="Arial Unicode MS" pitchFamily="34" charset="-128"/>
              </a:rPr>
              <a:t>0</a:t>
            </a:r>
          </a:p>
        </p:txBody>
      </p:sp>
      <p:sp>
        <p:nvSpPr>
          <p:cNvPr id="49198" name="Rectangle 56"/>
          <p:cNvSpPr>
            <a:spLocks noChangeArrowheads="1"/>
          </p:cNvSpPr>
          <p:nvPr/>
        </p:nvSpPr>
        <p:spPr bwMode="auto">
          <a:xfrm>
            <a:off x="4400550" y="5213350"/>
            <a:ext cx="287338" cy="28892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sz="2000" b="1">
                <a:solidFill>
                  <a:schemeClr val="bg1"/>
                </a:solidFill>
                <a:latin typeface="Arial Unicode MS" pitchFamily="34" charset="-128"/>
              </a:rPr>
              <a:t>1</a:t>
            </a:r>
          </a:p>
        </p:txBody>
      </p:sp>
      <p:sp>
        <p:nvSpPr>
          <p:cNvPr id="49199" name="Text Box 57"/>
          <p:cNvSpPr txBox="1">
            <a:spLocks noChangeArrowheads="1"/>
          </p:cNvSpPr>
          <p:nvPr/>
        </p:nvSpPr>
        <p:spPr bwMode="auto">
          <a:xfrm>
            <a:off x="5419725" y="4321175"/>
            <a:ext cx="9969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000" b="1">
                <a:solidFill>
                  <a:schemeClr val="tx2"/>
                </a:solidFill>
                <a:latin typeface="Arial Unicode MS" pitchFamily="34" charset="-128"/>
              </a:rPr>
              <a:t>Master</a:t>
            </a:r>
          </a:p>
        </p:txBody>
      </p:sp>
      <p:sp>
        <p:nvSpPr>
          <p:cNvPr id="49200" name="Text Box 58"/>
          <p:cNvSpPr txBox="1">
            <a:spLocks noChangeArrowheads="1"/>
          </p:cNvSpPr>
          <p:nvPr/>
        </p:nvSpPr>
        <p:spPr bwMode="auto">
          <a:xfrm>
            <a:off x="5419725" y="5113338"/>
            <a:ext cx="85883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000" b="1">
                <a:solidFill>
                  <a:schemeClr val="tx2"/>
                </a:solidFill>
                <a:latin typeface="Arial Unicode MS" pitchFamily="34" charset="-128"/>
              </a:rPr>
              <a:t>Slave</a:t>
            </a:r>
          </a:p>
        </p:txBody>
      </p:sp>
      <p:sp>
        <p:nvSpPr>
          <p:cNvPr id="49201" name="Rectangle 59"/>
          <p:cNvSpPr>
            <a:spLocks noChangeArrowheads="1"/>
          </p:cNvSpPr>
          <p:nvPr/>
        </p:nvSpPr>
        <p:spPr bwMode="auto">
          <a:xfrm>
            <a:off x="3276600" y="4291013"/>
            <a:ext cx="360363" cy="43338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9202" name="Text Box 60"/>
          <p:cNvSpPr txBox="1">
            <a:spLocks noChangeArrowheads="1"/>
          </p:cNvSpPr>
          <p:nvPr/>
        </p:nvSpPr>
        <p:spPr bwMode="auto">
          <a:xfrm>
            <a:off x="4356100" y="3716338"/>
            <a:ext cx="2135188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Установка адреса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49203" name="Freeform 61"/>
          <p:cNvSpPr>
            <a:spLocks/>
          </p:cNvSpPr>
          <p:nvPr/>
        </p:nvSpPr>
        <p:spPr bwMode="auto">
          <a:xfrm>
            <a:off x="3636963" y="3716338"/>
            <a:ext cx="574675" cy="2087562"/>
          </a:xfrm>
          <a:custGeom>
            <a:avLst/>
            <a:gdLst>
              <a:gd name="T0" fmla="*/ 0 w 362"/>
              <a:gd name="T1" fmla="*/ 362 h 1315"/>
              <a:gd name="T2" fmla="*/ 362 w 362"/>
              <a:gd name="T3" fmla="*/ 0 h 1315"/>
              <a:gd name="T4" fmla="*/ 362 w 362"/>
              <a:gd name="T5" fmla="*/ 1315 h 1315"/>
              <a:gd name="T6" fmla="*/ 0 w 362"/>
              <a:gd name="T7" fmla="*/ 635 h 1315"/>
              <a:gd name="T8" fmla="*/ 0 w 362"/>
              <a:gd name="T9" fmla="*/ 362 h 13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2"/>
              <a:gd name="T16" fmla="*/ 0 h 1315"/>
              <a:gd name="T17" fmla="*/ 362 w 362"/>
              <a:gd name="T18" fmla="*/ 1315 h 13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2" h="1315">
                <a:moveTo>
                  <a:pt x="0" y="362"/>
                </a:moveTo>
                <a:lnTo>
                  <a:pt x="362" y="0"/>
                </a:lnTo>
                <a:lnTo>
                  <a:pt x="362" y="1315"/>
                </a:lnTo>
                <a:lnTo>
                  <a:pt x="0" y="635"/>
                </a:lnTo>
                <a:lnTo>
                  <a:pt x="0" y="362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96969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49204" name="Text Box 62"/>
          <p:cNvSpPr txBox="1">
            <a:spLocks noChangeArrowheads="1"/>
          </p:cNvSpPr>
          <p:nvPr/>
        </p:nvSpPr>
        <p:spPr bwMode="auto">
          <a:xfrm>
            <a:off x="298450" y="6292850"/>
            <a:ext cx="865981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Главный пульт не накладывает никаких ограничений на функционирование дополнительного пульта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49205" name="Picture 63" descr="로타리스위치 0번_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08625" y="2897188"/>
            <a:ext cx="35877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206" name="Picture 64" descr="로타리스위치 1번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81875" y="2897188"/>
            <a:ext cx="35877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207" name="AutoShape 65"/>
          <p:cNvSpPr>
            <a:spLocks noChangeArrowheads="1"/>
          </p:cNvSpPr>
          <p:nvPr/>
        </p:nvSpPr>
        <p:spPr bwMode="auto">
          <a:xfrm>
            <a:off x="742950" y="6056313"/>
            <a:ext cx="720725" cy="287337"/>
          </a:xfrm>
          <a:prstGeom prst="bevel">
            <a:avLst>
              <a:gd name="adj" fmla="val 12500"/>
            </a:avLst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altLang="ko-KR" sz="1600" b="1">
                <a:solidFill>
                  <a:schemeClr val="bg1"/>
                </a:solidFill>
                <a:latin typeface="Arial Unicode MS" pitchFamily="34" charset="-128"/>
              </a:rPr>
              <a:t>ПРИМ</a:t>
            </a:r>
            <a:endParaRPr lang="en-US" altLang="ko-KR" sz="1600" b="1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49208" name="Text Box 68"/>
          <p:cNvSpPr txBox="1">
            <a:spLocks noChangeArrowheads="1"/>
          </p:cNvSpPr>
          <p:nvPr/>
        </p:nvSpPr>
        <p:spPr bwMode="auto">
          <a:xfrm>
            <a:off x="636588" y="993775"/>
            <a:ext cx="62992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Управление от двух проводных пультов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198726" name="Text Box 70"/>
          <p:cNvSpPr txBox="1">
            <a:spLocks noChangeArrowheads="1"/>
          </p:cNvSpPr>
          <p:nvPr/>
        </p:nvSpPr>
        <p:spPr bwMode="auto">
          <a:xfrm>
            <a:off x="152400" y="73025"/>
            <a:ext cx="335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MWR-TH01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1763" name="Group 35"/>
          <p:cNvGraphicFramePr>
            <a:graphicFrameLocks noGrp="1"/>
          </p:cNvGraphicFramePr>
          <p:nvPr/>
        </p:nvGraphicFramePr>
        <p:xfrm>
          <a:off x="900113" y="1576388"/>
          <a:ext cx="7632700" cy="4806952"/>
        </p:xfrm>
        <a:graphic>
          <a:graphicData uri="http://schemas.openxmlformats.org/drawingml/2006/table">
            <a:tbl>
              <a:tblPr/>
              <a:tblGrid>
                <a:gridCol w="1295400"/>
                <a:gridCol w="6337300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Действие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Индикация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1081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Подача питания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400" b="1" i="0" u="none" strike="noStrike" cap="none" normalizeH="0" baseline="0" smtClean="0">
                        <a:ln>
                          <a:noFill/>
                        </a:ln>
                        <a:solidFill>
                          <a:srgbClr val="468634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35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Опрос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400" b="1" i="0" u="none" strike="noStrike" cap="none" normalizeH="0" baseline="0" smtClean="0">
                        <a:ln>
                          <a:noFill/>
                        </a:ln>
                        <a:solidFill>
                          <a:srgbClr val="468634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Нормальная работа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400" b="1" i="0" u="none" strike="noStrike" cap="none" normalizeH="0" baseline="0" smtClean="0">
                        <a:ln>
                          <a:noFill/>
                        </a:ln>
                        <a:solidFill>
                          <a:srgbClr val="468634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50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굴림" pitchFamily="34" charset="-127"/>
                        </a:rPr>
                        <a:t>Ошибка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굴림" pitchFamily="34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400" b="1" i="0" u="none" strike="noStrike" cap="none" normalizeH="0" baseline="0" smtClean="0">
                        <a:ln>
                          <a:noFill/>
                        </a:ln>
                        <a:solidFill>
                          <a:srgbClr val="468634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0198" name="Text Box 22"/>
          <p:cNvSpPr txBox="1">
            <a:spLocks noChangeArrowheads="1"/>
          </p:cNvSpPr>
          <p:nvPr/>
        </p:nvSpPr>
        <p:spPr bwMode="auto">
          <a:xfrm>
            <a:off x="4789488" y="2257425"/>
            <a:ext cx="3670300" cy="304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Все сегменты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включены на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 1 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сек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.</a:t>
            </a:r>
          </a:p>
        </p:txBody>
      </p:sp>
      <p:sp>
        <p:nvSpPr>
          <p:cNvPr id="50199" name="Text Box 23"/>
          <p:cNvSpPr txBox="1">
            <a:spLocks noChangeArrowheads="1"/>
          </p:cNvSpPr>
          <p:nvPr/>
        </p:nvSpPr>
        <p:spPr bwMode="auto">
          <a:xfrm>
            <a:off x="4810125" y="3284538"/>
            <a:ext cx="3719513" cy="5175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Все сегменты</a:t>
            </a:r>
            <a:r>
              <a:rPr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включены</a:t>
            </a:r>
            <a:r>
              <a:rPr lang="ru-RU" altLang="ko-KR" sz="1200">
                <a:latin typeface="Arial Unicode MS" pitchFamily="34" charset="-128"/>
              </a:rPr>
              <a:t>,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 светодиод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индикации работы блока мигает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50200" name="Text Box 26"/>
          <p:cNvSpPr txBox="1">
            <a:spLocks noChangeArrowheads="1"/>
          </p:cNvSpPr>
          <p:nvPr/>
        </p:nvSpPr>
        <p:spPr bwMode="auto">
          <a:xfrm>
            <a:off x="4859338" y="4492625"/>
            <a:ext cx="3582987" cy="304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Индикация состояния внутреннего блока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50201" name="Text Box 27"/>
          <p:cNvSpPr txBox="1">
            <a:spLocks noChangeArrowheads="1"/>
          </p:cNvSpPr>
          <p:nvPr/>
        </p:nvSpPr>
        <p:spPr bwMode="auto">
          <a:xfrm>
            <a:off x="4884738" y="5516563"/>
            <a:ext cx="3359150" cy="7302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Индикация ошибки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. </a:t>
            </a:r>
            <a:endParaRPr lang="ru-RU" altLang="ko-KR" b="1">
              <a:solidFill>
                <a:schemeClr val="tx2"/>
              </a:solidFill>
              <a:latin typeface="Arial Unicode MS" pitchFamily="34" charset="-128"/>
            </a:endParaRPr>
          </a:p>
          <a:p>
            <a:pPr algn="l"/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Код ошибки можно узнать нажав кнопку «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Test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».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50202" name="Picture 28" descr="MWR-TH01 LCD만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989138"/>
            <a:ext cx="2376488" cy="820737"/>
          </a:xfrm>
          <a:prstGeom prst="rect">
            <a:avLst/>
          </a:prstGeom>
          <a:noFill/>
          <a:ln w="28575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50203" name="Picture 29" descr="LCD Blan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3111500"/>
            <a:ext cx="2376488" cy="82232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0204" name="Picture 30" descr="MWR-TH01 LCD 냉방 20도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975" y="4264025"/>
            <a:ext cx="2376488" cy="820738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0205" name="Picture 31" descr="LCD E606 Tes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9975" y="5445125"/>
            <a:ext cx="2376488" cy="82232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01765" name="Text Box 37"/>
          <p:cNvSpPr txBox="1">
            <a:spLocks noChangeArrowheads="1"/>
          </p:cNvSpPr>
          <p:nvPr/>
        </p:nvSpPr>
        <p:spPr bwMode="auto">
          <a:xfrm>
            <a:off x="152400" y="73025"/>
            <a:ext cx="335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MWR-TH01</a:t>
            </a:r>
          </a:p>
        </p:txBody>
      </p:sp>
      <p:sp>
        <p:nvSpPr>
          <p:cNvPr id="50210" name="Text Box 24"/>
          <p:cNvSpPr txBox="1">
            <a:spLocks noChangeArrowheads="1"/>
          </p:cNvSpPr>
          <p:nvPr/>
        </p:nvSpPr>
        <p:spPr bwMode="auto">
          <a:xfrm>
            <a:off x="527050" y="922338"/>
            <a:ext cx="45862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solidFill>
                  <a:schemeClr val="tx2"/>
                </a:solidFill>
                <a:latin typeface="Arial Unicode MS" pitchFamily="34" charset="-128"/>
              </a:rPr>
              <a:t>Последовательность работы</a:t>
            </a:r>
            <a:endParaRPr lang="en-US" altLang="ko-KR" sz="2400" b="1">
              <a:solidFill>
                <a:schemeClr val="tx2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MWR-SH00 Bottom PCB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8038" y="1628775"/>
            <a:ext cx="2162175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5"/>
          <p:cNvSpPr>
            <a:spLocks noChangeArrowheads="1"/>
          </p:cNvSpPr>
          <p:nvPr/>
        </p:nvSpPr>
        <p:spPr bwMode="auto">
          <a:xfrm>
            <a:off x="5940425" y="2205038"/>
            <a:ext cx="2016125" cy="947737"/>
          </a:xfrm>
          <a:prstGeom prst="rect">
            <a:avLst/>
          </a:prstGeom>
          <a:solidFill>
            <a:srgbClr val="E2E2E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5983288" y="2433638"/>
            <a:ext cx="1311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>
              <a:buFontTx/>
              <a:buChar char="-"/>
            </a:pPr>
            <a:r>
              <a:rPr kumimoji="0" lang="ru-RU" altLang="ko-KR" sz="1200">
                <a:solidFill>
                  <a:schemeClr val="tx2"/>
                </a:solidFill>
                <a:latin typeface="Arial Unicode MS" pitchFamily="34" charset="-128"/>
              </a:rPr>
              <a:t> Обновление </a:t>
            </a:r>
          </a:p>
          <a:p>
            <a:pPr algn="l" latinLnBrk="0"/>
            <a:r>
              <a:rPr kumimoji="0" lang="ru-RU" altLang="ko-KR" sz="1200">
                <a:solidFill>
                  <a:schemeClr val="tx2"/>
                </a:solidFill>
                <a:latin typeface="Arial Unicode MS" pitchFamily="34" charset="-128"/>
              </a:rPr>
              <a:t>  программного </a:t>
            </a:r>
          </a:p>
          <a:p>
            <a:pPr algn="l" latinLnBrk="0"/>
            <a:r>
              <a:rPr kumimoji="0" lang="ru-RU" altLang="ko-KR" sz="1200">
                <a:solidFill>
                  <a:schemeClr val="tx2"/>
                </a:solidFill>
                <a:latin typeface="Arial Unicode MS" pitchFamily="34" charset="-128"/>
              </a:rPr>
              <a:t>  обеспечения</a:t>
            </a:r>
            <a:endParaRPr kumimoji="0" lang="en-US" altLang="ko-KR" sz="1200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51205" name="Rectangle 7"/>
          <p:cNvSpPr>
            <a:spLocks noChangeArrowheads="1"/>
          </p:cNvSpPr>
          <p:nvPr/>
        </p:nvSpPr>
        <p:spPr bwMode="auto">
          <a:xfrm>
            <a:off x="5940425" y="2205038"/>
            <a:ext cx="423863" cy="19685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1</a:t>
            </a:r>
          </a:p>
        </p:txBody>
      </p:sp>
      <p:sp>
        <p:nvSpPr>
          <p:cNvPr id="51206" name="Oval 8"/>
          <p:cNvSpPr>
            <a:spLocks noChangeArrowheads="1"/>
          </p:cNvSpPr>
          <p:nvPr/>
        </p:nvSpPr>
        <p:spPr bwMode="auto">
          <a:xfrm>
            <a:off x="5242561" y="2407921"/>
            <a:ext cx="152400" cy="216396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l"/>
            <a:endParaRPr lang="ko-KR" altLang="en-US" sz="400" dirty="0">
              <a:latin typeface="+mn-lt"/>
            </a:endParaRPr>
          </a:p>
        </p:txBody>
      </p:sp>
      <p:sp>
        <p:nvSpPr>
          <p:cNvPr id="51207" name="Line 9"/>
          <p:cNvSpPr>
            <a:spLocks noChangeShapeType="1"/>
          </p:cNvSpPr>
          <p:nvPr/>
        </p:nvSpPr>
        <p:spPr bwMode="auto">
          <a:xfrm>
            <a:off x="5364163" y="2492375"/>
            <a:ext cx="576262" cy="0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/>
            <a:tailEnd type="triangle" w="lg" len="med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1208" name="Rectangle 10"/>
          <p:cNvSpPr>
            <a:spLocks noChangeArrowheads="1"/>
          </p:cNvSpPr>
          <p:nvPr/>
        </p:nvSpPr>
        <p:spPr bwMode="auto">
          <a:xfrm>
            <a:off x="5938838" y="3817938"/>
            <a:ext cx="2016125" cy="503237"/>
          </a:xfrm>
          <a:prstGeom prst="rect">
            <a:avLst/>
          </a:prstGeom>
          <a:solidFill>
            <a:srgbClr val="E2E2E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1209" name="Text Box 11"/>
          <p:cNvSpPr txBox="1">
            <a:spLocks noChangeArrowheads="1"/>
          </p:cNvSpPr>
          <p:nvPr/>
        </p:nvSpPr>
        <p:spPr bwMode="auto">
          <a:xfrm>
            <a:off x="5981700" y="4046538"/>
            <a:ext cx="736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ru-RU" altLang="ko-KR" sz="1200">
                <a:solidFill>
                  <a:schemeClr val="tx2"/>
                </a:solidFill>
                <a:latin typeface="Arial Unicode MS" pitchFamily="34" charset="-128"/>
              </a:rPr>
              <a:t>- Опции</a:t>
            </a:r>
            <a:endParaRPr kumimoji="0" lang="en-US" altLang="ko-KR" sz="1200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51210" name="Rectangle 12"/>
          <p:cNvSpPr>
            <a:spLocks noChangeArrowheads="1"/>
          </p:cNvSpPr>
          <p:nvPr/>
        </p:nvSpPr>
        <p:spPr bwMode="auto">
          <a:xfrm>
            <a:off x="5938838" y="3817938"/>
            <a:ext cx="423862" cy="19685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ru-RU" altLang="ko-KR" sz="1200" b="1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3</a:t>
            </a:r>
            <a:endParaRPr kumimoji="0" lang="en-US" altLang="ko-KR" sz="1200" b="1">
              <a:solidFill>
                <a:schemeClr val="tx2"/>
              </a:solidFill>
              <a:latin typeface="Arial" pitchFamily="34" charset="0"/>
              <a:ea typeface="굴림" pitchFamily="34" charset="-127"/>
            </a:endParaRPr>
          </a:p>
        </p:txBody>
      </p:sp>
      <p:sp>
        <p:nvSpPr>
          <p:cNvPr id="51211" name="Oval 13"/>
          <p:cNvSpPr>
            <a:spLocks noChangeArrowheads="1"/>
          </p:cNvSpPr>
          <p:nvPr/>
        </p:nvSpPr>
        <p:spPr bwMode="auto">
          <a:xfrm>
            <a:off x="5230813" y="3984308"/>
            <a:ext cx="259766" cy="216396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400">
              <a:latin typeface="Arial Unicode MS" pitchFamily="34" charset="-128"/>
            </a:endParaRPr>
          </a:p>
        </p:txBody>
      </p:sp>
      <p:sp>
        <p:nvSpPr>
          <p:cNvPr id="51212" name="Line 14"/>
          <p:cNvSpPr>
            <a:spLocks noChangeShapeType="1"/>
          </p:cNvSpPr>
          <p:nvPr/>
        </p:nvSpPr>
        <p:spPr bwMode="auto">
          <a:xfrm>
            <a:off x="5364163" y="4103688"/>
            <a:ext cx="574675" cy="3175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/>
            <a:tailEnd type="triangle" w="lg" len="med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1213" name="Rectangle 15"/>
          <p:cNvSpPr>
            <a:spLocks noChangeArrowheads="1"/>
          </p:cNvSpPr>
          <p:nvPr/>
        </p:nvSpPr>
        <p:spPr bwMode="auto">
          <a:xfrm>
            <a:off x="900113" y="5157788"/>
            <a:ext cx="2016125" cy="504825"/>
          </a:xfrm>
          <a:prstGeom prst="rect">
            <a:avLst/>
          </a:prstGeom>
          <a:solidFill>
            <a:srgbClr val="E2E2E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1214" name="Text Box 16"/>
          <p:cNvSpPr txBox="1">
            <a:spLocks noChangeArrowheads="1"/>
          </p:cNvSpPr>
          <p:nvPr/>
        </p:nvSpPr>
        <p:spPr bwMode="auto">
          <a:xfrm>
            <a:off x="900113" y="5373688"/>
            <a:ext cx="13287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200">
                <a:solidFill>
                  <a:schemeClr val="tx2"/>
                </a:solidFill>
                <a:latin typeface="Arial Unicode MS" pitchFamily="34" charset="-128"/>
              </a:rPr>
              <a:t>- </a:t>
            </a:r>
            <a:r>
              <a:rPr kumimoji="0" lang="ru-RU" altLang="ko-KR" sz="1200">
                <a:solidFill>
                  <a:schemeClr val="tx2"/>
                </a:solidFill>
                <a:latin typeface="Arial Unicode MS" pitchFamily="34" charset="-128"/>
              </a:rPr>
              <a:t>Питание</a:t>
            </a:r>
            <a:r>
              <a:rPr kumimoji="0" lang="en-US" altLang="ko-KR" sz="1200">
                <a:solidFill>
                  <a:schemeClr val="tx2"/>
                </a:solidFill>
                <a:latin typeface="Arial Unicode MS" pitchFamily="34" charset="-128"/>
              </a:rPr>
              <a:t> 0VDC</a:t>
            </a:r>
          </a:p>
        </p:txBody>
      </p:sp>
      <p:sp>
        <p:nvSpPr>
          <p:cNvPr id="51215" name="Rectangle 17"/>
          <p:cNvSpPr>
            <a:spLocks noChangeArrowheads="1"/>
          </p:cNvSpPr>
          <p:nvPr/>
        </p:nvSpPr>
        <p:spPr bwMode="auto">
          <a:xfrm>
            <a:off x="900113" y="5157788"/>
            <a:ext cx="423862" cy="19685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2</a:t>
            </a:r>
          </a:p>
        </p:txBody>
      </p:sp>
      <p:sp>
        <p:nvSpPr>
          <p:cNvPr id="51216" name="Oval 18"/>
          <p:cNvSpPr>
            <a:spLocks noChangeArrowheads="1"/>
          </p:cNvSpPr>
          <p:nvPr/>
        </p:nvSpPr>
        <p:spPr bwMode="auto">
          <a:xfrm>
            <a:off x="3736975" y="5184140"/>
            <a:ext cx="259766" cy="216396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400">
              <a:latin typeface="Arial Unicode MS" pitchFamily="34" charset="-128"/>
            </a:endParaRPr>
          </a:p>
        </p:txBody>
      </p:sp>
      <p:sp>
        <p:nvSpPr>
          <p:cNvPr id="51217" name="Line 19"/>
          <p:cNvSpPr>
            <a:spLocks noChangeShapeType="1"/>
          </p:cNvSpPr>
          <p:nvPr/>
        </p:nvSpPr>
        <p:spPr bwMode="auto">
          <a:xfrm>
            <a:off x="2916238" y="5330825"/>
            <a:ext cx="887412" cy="0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 type="triangle" w="lg" len="med"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1218" name="Rectangle 20"/>
          <p:cNvSpPr>
            <a:spLocks noChangeArrowheads="1"/>
          </p:cNvSpPr>
          <p:nvPr/>
        </p:nvSpPr>
        <p:spPr bwMode="auto">
          <a:xfrm>
            <a:off x="900113" y="5805488"/>
            <a:ext cx="2016125" cy="504825"/>
          </a:xfrm>
          <a:prstGeom prst="rect">
            <a:avLst/>
          </a:prstGeom>
          <a:solidFill>
            <a:srgbClr val="E2E2E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1219" name="Text Box 21"/>
          <p:cNvSpPr txBox="1">
            <a:spLocks noChangeArrowheads="1"/>
          </p:cNvSpPr>
          <p:nvPr/>
        </p:nvSpPr>
        <p:spPr bwMode="auto">
          <a:xfrm>
            <a:off x="900113" y="6021388"/>
            <a:ext cx="1412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200">
                <a:solidFill>
                  <a:schemeClr val="tx2"/>
                </a:solidFill>
                <a:latin typeface="Arial Unicode MS" pitchFamily="34" charset="-128"/>
              </a:rPr>
              <a:t>- </a:t>
            </a:r>
            <a:r>
              <a:rPr kumimoji="0" lang="ru-RU" altLang="ko-KR" sz="1200">
                <a:solidFill>
                  <a:schemeClr val="tx2"/>
                </a:solidFill>
                <a:latin typeface="Arial Unicode MS" pitchFamily="34" charset="-128"/>
              </a:rPr>
              <a:t>Питание</a:t>
            </a:r>
            <a:r>
              <a:rPr kumimoji="0" lang="en-US" altLang="ko-KR" sz="1200">
                <a:solidFill>
                  <a:schemeClr val="tx2"/>
                </a:solidFill>
                <a:latin typeface="Arial Unicode MS" pitchFamily="34" charset="-128"/>
              </a:rPr>
              <a:t> 12VDC</a:t>
            </a:r>
          </a:p>
        </p:txBody>
      </p:sp>
      <p:sp>
        <p:nvSpPr>
          <p:cNvPr id="51220" name="Rectangle 22"/>
          <p:cNvSpPr>
            <a:spLocks noChangeArrowheads="1"/>
          </p:cNvSpPr>
          <p:nvPr/>
        </p:nvSpPr>
        <p:spPr bwMode="auto">
          <a:xfrm>
            <a:off x="900113" y="5805488"/>
            <a:ext cx="423862" cy="19685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2</a:t>
            </a:r>
          </a:p>
        </p:txBody>
      </p:sp>
      <p:sp>
        <p:nvSpPr>
          <p:cNvPr id="51221" name="Oval 23"/>
          <p:cNvSpPr>
            <a:spLocks noChangeArrowheads="1"/>
          </p:cNvSpPr>
          <p:nvPr/>
        </p:nvSpPr>
        <p:spPr bwMode="auto">
          <a:xfrm>
            <a:off x="4136073" y="5168900"/>
            <a:ext cx="259766" cy="216396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400">
              <a:latin typeface="Arial Unicode MS" pitchFamily="34" charset="-128"/>
            </a:endParaRPr>
          </a:p>
        </p:txBody>
      </p:sp>
      <p:sp>
        <p:nvSpPr>
          <p:cNvPr id="51222" name="Line 24"/>
          <p:cNvSpPr>
            <a:spLocks noChangeShapeType="1"/>
          </p:cNvSpPr>
          <p:nvPr/>
        </p:nvSpPr>
        <p:spPr bwMode="auto">
          <a:xfrm>
            <a:off x="2916238" y="6021388"/>
            <a:ext cx="1336675" cy="0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 type="triangle" w="lg" len="med"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1223" name="Line 25"/>
          <p:cNvSpPr>
            <a:spLocks noChangeShapeType="1"/>
          </p:cNvSpPr>
          <p:nvPr/>
        </p:nvSpPr>
        <p:spPr bwMode="auto">
          <a:xfrm flipV="1">
            <a:off x="4249738" y="5373688"/>
            <a:ext cx="0" cy="647700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1224" name="Rectangle 26"/>
          <p:cNvSpPr>
            <a:spLocks noChangeArrowheads="1"/>
          </p:cNvSpPr>
          <p:nvPr/>
        </p:nvSpPr>
        <p:spPr bwMode="auto">
          <a:xfrm>
            <a:off x="5938838" y="5013325"/>
            <a:ext cx="2016125" cy="503238"/>
          </a:xfrm>
          <a:prstGeom prst="rect">
            <a:avLst/>
          </a:prstGeom>
          <a:solidFill>
            <a:srgbClr val="E2E2E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1225" name="Text Box 27"/>
          <p:cNvSpPr txBox="1">
            <a:spLocks noChangeArrowheads="1"/>
          </p:cNvSpPr>
          <p:nvPr/>
        </p:nvSpPr>
        <p:spPr bwMode="auto">
          <a:xfrm>
            <a:off x="5981700" y="5229225"/>
            <a:ext cx="18494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200">
                <a:solidFill>
                  <a:schemeClr val="tx2"/>
                </a:solidFill>
                <a:latin typeface="Arial Unicode MS" pitchFamily="34" charset="-128"/>
              </a:rPr>
              <a:t>- </a:t>
            </a:r>
            <a:r>
              <a:rPr kumimoji="0" lang="ru-RU" altLang="ko-KR" sz="1200">
                <a:solidFill>
                  <a:schemeClr val="tx2"/>
                </a:solidFill>
                <a:latin typeface="Arial Unicode MS" pitchFamily="34" charset="-128"/>
              </a:rPr>
              <a:t>Сигнальная линия </a:t>
            </a:r>
            <a:r>
              <a:rPr kumimoji="0" lang="en-US" altLang="ko-KR" sz="1200">
                <a:solidFill>
                  <a:schemeClr val="tx2"/>
                </a:solidFill>
                <a:latin typeface="Arial Unicode MS" pitchFamily="34" charset="-128"/>
              </a:rPr>
              <a:t> F3</a:t>
            </a:r>
          </a:p>
        </p:txBody>
      </p:sp>
      <p:sp>
        <p:nvSpPr>
          <p:cNvPr id="51226" name="Rectangle 28"/>
          <p:cNvSpPr>
            <a:spLocks noChangeArrowheads="1"/>
          </p:cNvSpPr>
          <p:nvPr/>
        </p:nvSpPr>
        <p:spPr bwMode="auto">
          <a:xfrm>
            <a:off x="5938838" y="5013325"/>
            <a:ext cx="423862" cy="19685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ru-RU" altLang="ko-KR" sz="1200" b="1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4</a:t>
            </a:r>
            <a:endParaRPr kumimoji="0" lang="en-US" altLang="ko-KR" sz="1200" b="1">
              <a:solidFill>
                <a:schemeClr val="tx2"/>
              </a:solidFill>
              <a:latin typeface="Arial" pitchFamily="34" charset="0"/>
              <a:ea typeface="굴림" pitchFamily="34" charset="-127"/>
            </a:endParaRPr>
          </a:p>
        </p:txBody>
      </p:sp>
      <p:sp>
        <p:nvSpPr>
          <p:cNvPr id="51227" name="Oval 29"/>
          <p:cNvSpPr>
            <a:spLocks noChangeArrowheads="1"/>
          </p:cNvSpPr>
          <p:nvPr/>
        </p:nvSpPr>
        <p:spPr bwMode="auto">
          <a:xfrm>
            <a:off x="4912995" y="5163185"/>
            <a:ext cx="259766" cy="216396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400">
              <a:latin typeface="Arial Unicode MS" pitchFamily="34" charset="-128"/>
            </a:endParaRPr>
          </a:p>
        </p:txBody>
      </p:sp>
      <p:sp>
        <p:nvSpPr>
          <p:cNvPr id="51228" name="Line 30"/>
          <p:cNvSpPr>
            <a:spLocks noChangeShapeType="1"/>
          </p:cNvSpPr>
          <p:nvPr/>
        </p:nvSpPr>
        <p:spPr bwMode="auto">
          <a:xfrm>
            <a:off x="5075238" y="5343525"/>
            <a:ext cx="865187" cy="4763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/>
            <a:tailEnd type="triangle" w="lg" len="med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1229" name="Oval 31"/>
          <p:cNvSpPr>
            <a:spLocks noChangeArrowheads="1"/>
          </p:cNvSpPr>
          <p:nvPr/>
        </p:nvSpPr>
        <p:spPr bwMode="auto">
          <a:xfrm>
            <a:off x="4498658" y="5175250"/>
            <a:ext cx="259766" cy="216396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400">
              <a:latin typeface="Arial Unicode MS" pitchFamily="34" charset="-128"/>
            </a:endParaRPr>
          </a:p>
        </p:txBody>
      </p:sp>
      <p:sp>
        <p:nvSpPr>
          <p:cNvPr id="51230" name="Rectangle 32"/>
          <p:cNvSpPr>
            <a:spLocks noChangeArrowheads="1"/>
          </p:cNvSpPr>
          <p:nvPr/>
        </p:nvSpPr>
        <p:spPr bwMode="auto">
          <a:xfrm>
            <a:off x="5940425" y="5662613"/>
            <a:ext cx="2016125" cy="503237"/>
          </a:xfrm>
          <a:prstGeom prst="rect">
            <a:avLst/>
          </a:prstGeom>
          <a:solidFill>
            <a:srgbClr val="E2E2E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1231" name="Text Box 33"/>
          <p:cNvSpPr txBox="1">
            <a:spLocks noChangeArrowheads="1"/>
          </p:cNvSpPr>
          <p:nvPr/>
        </p:nvSpPr>
        <p:spPr bwMode="auto">
          <a:xfrm>
            <a:off x="5983288" y="5878513"/>
            <a:ext cx="1806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200">
                <a:solidFill>
                  <a:schemeClr val="tx2"/>
                </a:solidFill>
                <a:latin typeface="Arial Unicode MS" pitchFamily="34" charset="-128"/>
              </a:rPr>
              <a:t>- </a:t>
            </a:r>
            <a:r>
              <a:rPr kumimoji="0" lang="ru-RU" altLang="ko-KR" sz="1200">
                <a:solidFill>
                  <a:schemeClr val="tx2"/>
                </a:solidFill>
                <a:latin typeface="Arial Unicode MS" pitchFamily="34" charset="-128"/>
              </a:rPr>
              <a:t>Сигнальная линия</a:t>
            </a:r>
            <a:r>
              <a:rPr kumimoji="0" lang="ru-RU" altLang="ko-KR" sz="1200">
                <a:latin typeface="Arial Unicode MS" pitchFamily="34" charset="-128"/>
              </a:rPr>
              <a:t> </a:t>
            </a:r>
            <a:r>
              <a:rPr kumimoji="0" lang="en-US" altLang="ko-KR" sz="1200">
                <a:solidFill>
                  <a:schemeClr val="tx2"/>
                </a:solidFill>
                <a:latin typeface="Arial Unicode MS" pitchFamily="34" charset="-128"/>
              </a:rPr>
              <a:t>F4</a:t>
            </a:r>
          </a:p>
        </p:txBody>
      </p:sp>
      <p:sp>
        <p:nvSpPr>
          <p:cNvPr id="51232" name="Rectangle 34"/>
          <p:cNvSpPr>
            <a:spLocks noChangeArrowheads="1"/>
          </p:cNvSpPr>
          <p:nvPr/>
        </p:nvSpPr>
        <p:spPr bwMode="auto">
          <a:xfrm>
            <a:off x="5940425" y="5662613"/>
            <a:ext cx="423863" cy="19685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ru-RU" altLang="ko-KR" sz="1200" b="1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4</a:t>
            </a:r>
            <a:endParaRPr kumimoji="0" lang="en-US" altLang="ko-KR" sz="1200" b="1">
              <a:solidFill>
                <a:schemeClr val="tx2"/>
              </a:solidFill>
              <a:latin typeface="Arial" pitchFamily="34" charset="0"/>
              <a:ea typeface="굴림" pitchFamily="34" charset="-127"/>
            </a:endParaRPr>
          </a:p>
        </p:txBody>
      </p:sp>
      <p:sp>
        <p:nvSpPr>
          <p:cNvPr id="51233" name="Line 35"/>
          <p:cNvSpPr>
            <a:spLocks noChangeShapeType="1"/>
          </p:cNvSpPr>
          <p:nvPr/>
        </p:nvSpPr>
        <p:spPr bwMode="auto">
          <a:xfrm flipV="1">
            <a:off x="4624388" y="5373688"/>
            <a:ext cx="0" cy="576262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1234" name="Line 36"/>
          <p:cNvSpPr>
            <a:spLocks noChangeShapeType="1"/>
          </p:cNvSpPr>
          <p:nvPr/>
        </p:nvSpPr>
        <p:spPr bwMode="auto">
          <a:xfrm flipV="1">
            <a:off x="4624388" y="5949950"/>
            <a:ext cx="1316037" cy="0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/>
            <a:tailEnd type="triangle" w="lg" len="med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36585" name="Text Box 41"/>
          <p:cNvSpPr txBox="1">
            <a:spLocks noChangeArrowheads="1"/>
          </p:cNvSpPr>
          <p:nvPr/>
        </p:nvSpPr>
        <p:spPr bwMode="auto">
          <a:xfrm>
            <a:off x="152400" y="73025"/>
            <a:ext cx="338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03. MWR-SH00</a:t>
            </a:r>
          </a:p>
        </p:txBody>
      </p:sp>
      <p:sp>
        <p:nvSpPr>
          <p:cNvPr id="51239" name="Text Box 35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Особенности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6"/>
          <p:cNvSpPr txBox="1">
            <a:spLocks noChangeArrowheads="1"/>
          </p:cNvSpPr>
          <p:nvPr/>
        </p:nvSpPr>
        <p:spPr bwMode="auto">
          <a:xfrm>
            <a:off x="350838" y="1412875"/>
            <a:ext cx="9555162" cy="9429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altLang="ko-KR">
                <a:latin typeface="굴림" pitchFamily="34" charset="-127"/>
                <a:ea typeface="굴림" pitchFamily="34" charset="-127"/>
              </a:rPr>
              <a:t> </a:t>
            </a:r>
            <a:r>
              <a:rPr lang="ru-RU" altLang="ko-KR">
                <a:latin typeface="Arial" pitchFamily="34" charset="0"/>
                <a:ea typeface="굴림" pitchFamily="34" charset="-127"/>
              </a:rPr>
              <a:t>Адрес группы необходим для центрального управления</a:t>
            </a:r>
            <a:r>
              <a:rPr lang="en-US" altLang="ko-KR">
                <a:latin typeface="굴림" pitchFamily="34" charset="-127"/>
                <a:ea typeface="굴림" pitchFamily="34" charset="-127"/>
              </a:rPr>
              <a:t> </a:t>
            </a:r>
          </a:p>
          <a:p>
            <a:pPr algn="l">
              <a:buFont typeface="Wingdings" pitchFamily="2" charset="2"/>
              <a:buChar char="§"/>
            </a:pPr>
            <a:r>
              <a:rPr lang="en-US" altLang="ko-KR">
                <a:latin typeface="굴림" pitchFamily="34" charset="-127"/>
                <a:ea typeface="굴림" pitchFamily="34" charset="-127"/>
              </a:rPr>
              <a:t> </a:t>
            </a:r>
            <a:r>
              <a:rPr lang="ru-RU" altLang="ko-KR">
                <a:latin typeface="Arial" pitchFamily="34" charset="0"/>
                <a:ea typeface="굴림" pitchFamily="34" charset="-127"/>
              </a:rPr>
              <a:t>Если несколько внутренних блоков обладают </a:t>
            </a:r>
            <a:r>
              <a:rPr lang="en-US" altLang="ko-KR">
                <a:latin typeface="굴림" pitchFamily="34" charset="-127"/>
                <a:ea typeface="굴림" pitchFamily="34" charset="-127"/>
              </a:rPr>
              <a:t> </a:t>
            </a:r>
            <a:r>
              <a:rPr lang="ru-RU" altLang="ko-KR">
                <a:solidFill>
                  <a:srgbClr val="0000FF"/>
                </a:solidFill>
                <a:latin typeface="Arial" pitchFamily="34" charset="0"/>
                <a:ea typeface="굴림" pitchFamily="34" charset="-127"/>
              </a:rPr>
              <a:t>одним</a:t>
            </a:r>
            <a:r>
              <a:rPr lang="en-US" altLang="ko-KR">
                <a:solidFill>
                  <a:srgbClr val="0000FF"/>
                </a:solidFill>
                <a:latin typeface="굴림" pitchFamily="34" charset="-127"/>
                <a:ea typeface="굴림" pitchFamily="34" charset="-127"/>
              </a:rPr>
              <a:t> </a:t>
            </a:r>
            <a:r>
              <a:rPr lang="ru-RU" altLang="ko-KR">
                <a:solidFill>
                  <a:srgbClr val="0000FF"/>
                </a:solidFill>
                <a:latin typeface="Arial" pitchFamily="34" charset="0"/>
                <a:ea typeface="굴림" pitchFamily="34" charset="-127"/>
              </a:rPr>
              <a:t>адресом группы</a:t>
            </a:r>
            <a:r>
              <a:rPr lang="en-US" altLang="ko-KR">
                <a:latin typeface="굴림" pitchFamily="34" charset="-127"/>
                <a:ea typeface="굴림" pitchFamily="34" charset="-127"/>
              </a:rPr>
              <a:t>, </a:t>
            </a:r>
            <a:r>
              <a:rPr lang="ru-RU" altLang="ko-KR">
                <a:latin typeface="Arial" pitchFamily="34" charset="0"/>
                <a:ea typeface="굴림" pitchFamily="34" charset="-127"/>
              </a:rPr>
              <a:t>они управляются</a:t>
            </a:r>
            <a:r>
              <a:rPr lang="en-US" altLang="ko-KR">
                <a:latin typeface="굴림" pitchFamily="34" charset="-127"/>
                <a:ea typeface="굴림" pitchFamily="34" charset="-127"/>
              </a:rPr>
              <a:t> </a:t>
            </a:r>
            <a:r>
              <a:rPr lang="ru-RU" altLang="ko-KR">
                <a:solidFill>
                  <a:srgbClr val="0000FF"/>
                </a:solidFill>
                <a:latin typeface="Arial" pitchFamily="34" charset="0"/>
                <a:ea typeface="굴림" pitchFamily="34" charset="-127"/>
              </a:rPr>
              <a:t>как 1группа</a:t>
            </a:r>
            <a:endParaRPr lang="en-US" altLang="ko-KR">
              <a:solidFill>
                <a:srgbClr val="0000FF"/>
              </a:solidFill>
              <a:latin typeface="Arial" pitchFamily="34" charset="0"/>
              <a:ea typeface="굴림" pitchFamily="34" charset="-127"/>
            </a:endParaRPr>
          </a:p>
          <a:p>
            <a:pPr algn="l">
              <a:buFont typeface="Wingdings" pitchFamily="2" charset="2"/>
              <a:buChar char="§"/>
            </a:pPr>
            <a:r>
              <a:rPr lang="en-US" altLang="ko-KR">
                <a:latin typeface="굴림" pitchFamily="34" charset="-127"/>
                <a:ea typeface="굴림" pitchFamily="34" charset="-127"/>
              </a:rPr>
              <a:t> </a:t>
            </a:r>
            <a:r>
              <a:rPr lang="ru-RU" altLang="ko-KR">
                <a:latin typeface="Arial" pitchFamily="34" charset="0"/>
                <a:ea typeface="굴림" pitchFamily="34" charset="-127"/>
              </a:rPr>
              <a:t>Одна группа соответствует одной кнопке центрального пульта управления</a:t>
            </a:r>
            <a:r>
              <a:rPr lang="en-US" altLang="ko-KR">
                <a:latin typeface="굴림" pitchFamily="34" charset="-127"/>
                <a:ea typeface="굴림" pitchFamily="34" charset="-127"/>
              </a:rPr>
              <a:t> </a:t>
            </a:r>
          </a:p>
          <a:p>
            <a:pPr algn="l">
              <a:buFont typeface="Wingdings" pitchFamily="2" charset="2"/>
              <a:buChar char="§"/>
            </a:pPr>
            <a:r>
              <a:rPr lang="en-US" altLang="ko-KR">
                <a:latin typeface="굴림" pitchFamily="34" charset="-127"/>
                <a:ea typeface="굴림" pitchFamily="34" charset="-127"/>
              </a:rPr>
              <a:t> </a:t>
            </a:r>
            <a:r>
              <a:rPr lang="ru-RU" altLang="ko-KR">
                <a:latin typeface="Arial" pitchFamily="34" charset="0"/>
                <a:ea typeface="굴림" pitchFamily="34" charset="-127"/>
              </a:rPr>
              <a:t>Диапазон адресов</a:t>
            </a:r>
            <a:r>
              <a:rPr lang="en-US" altLang="ko-KR">
                <a:latin typeface="굴림" pitchFamily="34" charset="-127"/>
                <a:ea typeface="굴림" pitchFamily="34" charset="-127"/>
              </a:rPr>
              <a:t> : 00~0F</a:t>
            </a:r>
          </a:p>
        </p:txBody>
      </p:sp>
      <p:sp>
        <p:nvSpPr>
          <p:cNvPr id="6148" name="Oval 17"/>
          <p:cNvSpPr>
            <a:spLocks noChangeArrowheads="1"/>
          </p:cNvSpPr>
          <p:nvPr/>
        </p:nvSpPr>
        <p:spPr bwMode="auto">
          <a:xfrm>
            <a:off x="7697788" y="4541838"/>
            <a:ext cx="231775" cy="2889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149" name="Rectangle 26"/>
          <p:cNvSpPr>
            <a:spLocks noChangeArrowheads="1"/>
          </p:cNvSpPr>
          <p:nvPr/>
        </p:nvSpPr>
        <p:spPr bwMode="auto">
          <a:xfrm>
            <a:off x="4752975" y="4879975"/>
            <a:ext cx="3041650" cy="1069975"/>
          </a:xfrm>
          <a:prstGeom prst="rect">
            <a:avLst/>
          </a:prstGeom>
          <a:solidFill>
            <a:srgbClr val="C0C0C0">
              <a:alpha val="25098"/>
            </a:srgbClr>
          </a:solidFill>
          <a:ln w="28575">
            <a:solidFill>
              <a:srgbClr val="6666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150" name="Rectangle 27"/>
          <p:cNvSpPr>
            <a:spLocks noChangeArrowheads="1"/>
          </p:cNvSpPr>
          <p:nvPr/>
        </p:nvSpPr>
        <p:spPr bwMode="auto">
          <a:xfrm>
            <a:off x="1227138" y="4879975"/>
            <a:ext cx="3041650" cy="1069975"/>
          </a:xfrm>
          <a:prstGeom prst="rect">
            <a:avLst/>
          </a:prstGeom>
          <a:solidFill>
            <a:srgbClr val="C0C0C0">
              <a:alpha val="25098"/>
            </a:srgbClr>
          </a:solidFill>
          <a:ln w="28575">
            <a:solidFill>
              <a:srgbClr val="6666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151" name="Line 28"/>
          <p:cNvSpPr>
            <a:spLocks noChangeShapeType="1"/>
          </p:cNvSpPr>
          <p:nvPr/>
        </p:nvSpPr>
        <p:spPr bwMode="auto">
          <a:xfrm flipH="1" flipV="1">
            <a:off x="1641475" y="5118100"/>
            <a:ext cx="92075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52" name="Line 29"/>
          <p:cNvSpPr>
            <a:spLocks noChangeShapeType="1"/>
          </p:cNvSpPr>
          <p:nvPr/>
        </p:nvSpPr>
        <p:spPr bwMode="auto">
          <a:xfrm flipV="1">
            <a:off x="1733550" y="5118100"/>
            <a:ext cx="93663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53" name="Line 30"/>
          <p:cNvSpPr>
            <a:spLocks noChangeShapeType="1"/>
          </p:cNvSpPr>
          <p:nvPr/>
        </p:nvSpPr>
        <p:spPr bwMode="auto">
          <a:xfrm flipV="1">
            <a:off x="985838" y="5118100"/>
            <a:ext cx="65563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54" name="Line 31"/>
          <p:cNvSpPr>
            <a:spLocks noChangeShapeType="1"/>
          </p:cNvSpPr>
          <p:nvPr/>
        </p:nvSpPr>
        <p:spPr bwMode="auto">
          <a:xfrm flipH="1" flipV="1">
            <a:off x="3530600" y="5118100"/>
            <a:ext cx="92075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55" name="Line 32"/>
          <p:cNvSpPr>
            <a:spLocks noChangeShapeType="1"/>
          </p:cNvSpPr>
          <p:nvPr/>
        </p:nvSpPr>
        <p:spPr bwMode="auto">
          <a:xfrm flipV="1">
            <a:off x="3622675" y="5118100"/>
            <a:ext cx="9525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56" name="Line 33"/>
          <p:cNvSpPr>
            <a:spLocks noChangeShapeType="1"/>
          </p:cNvSpPr>
          <p:nvPr/>
        </p:nvSpPr>
        <p:spPr bwMode="auto">
          <a:xfrm flipV="1">
            <a:off x="1846263" y="5118100"/>
            <a:ext cx="168433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57" name="Line 34"/>
          <p:cNvSpPr>
            <a:spLocks noChangeShapeType="1"/>
          </p:cNvSpPr>
          <p:nvPr/>
        </p:nvSpPr>
        <p:spPr bwMode="auto">
          <a:xfrm flipH="1" flipV="1">
            <a:off x="5307013" y="5118100"/>
            <a:ext cx="93662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58" name="Line 35"/>
          <p:cNvSpPr>
            <a:spLocks noChangeShapeType="1"/>
          </p:cNvSpPr>
          <p:nvPr/>
        </p:nvSpPr>
        <p:spPr bwMode="auto">
          <a:xfrm flipV="1">
            <a:off x="3717925" y="5118100"/>
            <a:ext cx="158908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59" name="Line 36"/>
          <p:cNvSpPr>
            <a:spLocks noChangeShapeType="1"/>
          </p:cNvSpPr>
          <p:nvPr/>
        </p:nvSpPr>
        <p:spPr bwMode="auto">
          <a:xfrm flipV="1">
            <a:off x="5400675" y="5118100"/>
            <a:ext cx="96838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60" name="Line 37"/>
          <p:cNvSpPr>
            <a:spLocks noChangeShapeType="1"/>
          </p:cNvSpPr>
          <p:nvPr/>
        </p:nvSpPr>
        <p:spPr bwMode="auto">
          <a:xfrm flipH="1" flipV="1">
            <a:off x="6897688" y="5118100"/>
            <a:ext cx="92075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61" name="Line 38"/>
          <p:cNvSpPr>
            <a:spLocks noChangeShapeType="1"/>
          </p:cNvSpPr>
          <p:nvPr/>
        </p:nvSpPr>
        <p:spPr bwMode="auto">
          <a:xfrm flipV="1">
            <a:off x="5497513" y="5118100"/>
            <a:ext cx="140017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62" name="AutoShape 43"/>
          <p:cNvSpPr>
            <a:spLocks noChangeArrowheads="1"/>
          </p:cNvSpPr>
          <p:nvPr/>
        </p:nvSpPr>
        <p:spPr bwMode="auto">
          <a:xfrm>
            <a:off x="1333500" y="5651500"/>
            <a:ext cx="828675" cy="2936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ko-KR" sz="1200">
                <a:latin typeface="Arial Unicode MS" pitchFamily="34" charset="-128"/>
              </a:rPr>
              <a:t>Main : 00</a:t>
            </a:r>
          </a:p>
        </p:txBody>
      </p:sp>
      <p:sp>
        <p:nvSpPr>
          <p:cNvPr id="6163" name="AutoShape 44"/>
          <p:cNvSpPr>
            <a:spLocks noChangeArrowheads="1"/>
          </p:cNvSpPr>
          <p:nvPr/>
        </p:nvSpPr>
        <p:spPr bwMode="auto">
          <a:xfrm>
            <a:off x="3133725" y="5651500"/>
            <a:ext cx="828675" cy="2936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ko-KR" sz="1200">
                <a:latin typeface="Arial Unicode MS" pitchFamily="34" charset="-128"/>
              </a:rPr>
              <a:t>Main : 01</a:t>
            </a:r>
          </a:p>
        </p:txBody>
      </p:sp>
      <p:sp>
        <p:nvSpPr>
          <p:cNvPr id="6164" name="AutoShape 45"/>
          <p:cNvSpPr>
            <a:spLocks noChangeArrowheads="1"/>
          </p:cNvSpPr>
          <p:nvPr/>
        </p:nvSpPr>
        <p:spPr bwMode="auto">
          <a:xfrm>
            <a:off x="4999038" y="5651500"/>
            <a:ext cx="828675" cy="2936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ko-KR" sz="1200">
                <a:latin typeface="Arial Unicode MS" pitchFamily="34" charset="-128"/>
              </a:rPr>
              <a:t>Main : 02</a:t>
            </a:r>
          </a:p>
        </p:txBody>
      </p:sp>
      <p:sp>
        <p:nvSpPr>
          <p:cNvPr id="6165" name="AutoShape 46"/>
          <p:cNvSpPr>
            <a:spLocks noChangeArrowheads="1"/>
          </p:cNvSpPr>
          <p:nvPr/>
        </p:nvSpPr>
        <p:spPr bwMode="auto">
          <a:xfrm>
            <a:off x="6592888" y="5651500"/>
            <a:ext cx="828675" cy="2936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ko-KR" sz="1200">
                <a:latin typeface="Arial Unicode MS" pitchFamily="34" charset="-128"/>
              </a:rPr>
              <a:t>Main : 03</a:t>
            </a:r>
          </a:p>
        </p:txBody>
      </p:sp>
      <p:sp>
        <p:nvSpPr>
          <p:cNvPr id="6166" name="AutoShape 47"/>
          <p:cNvSpPr>
            <a:spLocks noChangeArrowheads="1"/>
          </p:cNvSpPr>
          <p:nvPr/>
        </p:nvSpPr>
        <p:spPr bwMode="auto">
          <a:xfrm>
            <a:off x="1308100" y="5829300"/>
            <a:ext cx="846138" cy="2936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ko-KR" sz="1200" b="1">
                <a:solidFill>
                  <a:srgbClr val="0000FF"/>
                </a:solidFill>
                <a:latin typeface="Arial Unicode MS" pitchFamily="34" charset="-128"/>
              </a:rPr>
              <a:t>RMC : 00</a:t>
            </a:r>
          </a:p>
        </p:txBody>
      </p:sp>
      <p:sp>
        <p:nvSpPr>
          <p:cNvPr id="6167" name="AutoShape 48"/>
          <p:cNvSpPr>
            <a:spLocks noChangeArrowheads="1"/>
          </p:cNvSpPr>
          <p:nvPr/>
        </p:nvSpPr>
        <p:spPr bwMode="auto">
          <a:xfrm>
            <a:off x="3130550" y="5816600"/>
            <a:ext cx="846138" cy="2936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ko-KR" sz="1200" b="1">
                <a:solidFill>
                  <a:srgbClr val="0000FF"/>
                </a:solidFill>
                <a:latin typeface="Arial Unicode MS" pitchFamily="34" charset="-128"/>
              </a:rPr>
              <a:t>RMC : 00</a:t>
            </a:r>
          </a:p>
        </p:txBody>
      </p:sp>
      <p:sp>
        <p:nvSpPr>
          <p:cNvPr id="6168" name="AutoShape 49"/>
          <p:cNvSpPr>
            <a:spLocks noChangeArrowheads="1"/>
          </p:cNvSpPr>
          <p:nvPr/>
        </p:nvSpPr>
        <p:spPr bwMode="auto">
          <a:xfrm>
            <a:off x="4986338" y="5816600"/>
            <a:ext cx="846137" cy="2936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ko-KR" sz="1200" b="1">
                <a:solidFill>
                  <a:srgbClr val="0000FF"/>
                </a:solidFill>
                <a:latin typeface="Arial Unicode MS" pitchFamily="34" charset="-128"/>
              </a:rPr>
              <a:t>RMC : 01</a:t>
            </a:r>
          </a:p>
        </p:txBody>
      </p:sp>
      <p:sp>
        <p:nvSpPr>
          <p:cNvPr id="6169" name="AutoShape 50"/>
          <p:cNvSpPr>
            <a:spLocks noChangeArrowheads="1"/>
          </p:cNvSpPr>
          <p:nvPr/>
        </p:nvSpPr>
        <p:spPr bwMode="auto">
          <a:xfrm>
            <a:off x="6577013" y="5816600"/>
            <a:ext cx="846137" cy="2936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ko-KR" sz="1200" b="1">
                <a:solidFill>
                  <a:srgbClr val="0000FF"/>
                </a:solidFill>
                <a:latin typeface="Arial Unicode MS" pitchFamily="34" charset="-128"/>
              </a:rPr>
              <a:t>RMC : 01</a:t>
            </a:r>
          </a:p>
        </p:txBody>
      </p:sp>
      <p:sp>
        <p:nvSpPr>
          <p:cNvPr id="6170" name="AutoShape 51"/>
          <p:cNvSpPr>
            <a:spLocks noChangeArrowheads="1"/>
          </p:cNvSpPr>
          <p:nvPr/>
        </p:nvSpPr>
        <p:spPr bwMode="auto">
          <a:xfrm>
            <a:off x="2159000" y="4737100"/>
            <a:ext cx="995363" cy="293688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altLang="ko-KR" sz="1200" b="1">
                <a:latin typeface="Arial" pitchFamily="34" charset="0"/>
              </a:rPr>
              <a:t>Группа</a:t>
            </a:r>
            <a:r>
              <a:rPr lang="en-US" altLang="ko-KR" sz="1200" b="1">
                <a:latin typeface="Arial Unicode MS" pitchFamily="34" charset="-128"/>
              </a:rPr>
              <a:t> : 00</a:t>
            </a:r>
          </a:p>
        </p:txBody>
      </p:sp>
      <p:sp>
        <p:nvSpPr>
          <p:cNvPr id="6171" name="AutoShape 52"/>
          <p:cNvSpPr>
            <a:spLocks noChangeArrowheads="1"/>
          </p:cNvSpPr>
          <p:nvPr/>
        </p:nvSpPr>
        <p:spPr bwMode="auto">
          <a:xfrm>
            <a:off x="5754688" y="4737100"/>
            <a:ext cx="995362" cy="293688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altLang="ko-KR" sz="1200" b="1">
                <a:latin typeface="Arial" pitchFamily="34" charset="0"/>
              </a:rPr>
              <a:t>Группа</a:t>
            </a:r>
            <a:r>
              <a:rPr lang="en-US" altLang="ko-KR" sz="1200" b="1">
                <a:latin typeface="Arial Unicode MS" pitchFamily="34" charset="-128"/>
              </a:rPr>
              <a:t> : 01</a:t>
            </a:r>
          </a:p>
        </p:txBody>
      </p:sp>
      <p:pic>
        <p:nvPicPr>
          <p:cNvPr id="6172" name="Picture 53" descr="DVM+II_si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8" y="4608513"/>
            <a:ext cx="7016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3" name="Picture 54" descr="en-중앙제어기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0" y="4221163"/>
            <a:ext cx="146208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74" name="Oval 55"/>
          <p:cNvSpPr>
            <a:spLocks noChangeArrowheads="1"/>
          </p:cNvSpPr>
          <p:nvPr/>
        </p:nvSpPr>
        <p:spPr bwMode="auto">
          <a:xfrm>
            <a:off x="8013700" y="4495800"/>
            <a:ext cx="230188" cy="2889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175" name="Oval 56"/>
          <p:cNvSpPr>
            <a:spLocks noChangeArrowheads="1"/>
          </p:cNvSpPr>
          <p:nvPr/>
        </p:nvSpPr>
        <p:spPr bwMode="auto">
          <a:xfrm>
            <a:off x="7753350" y="4495800"/>
            <a:ext cx="230188" cy="2889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6176" name="Picture 62" descr="DVM+2 HSP LSP PC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54375" y="2205038"/>
            <a:ext cx="30956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77" name="Rectangle 63"/>
          <p:cNvSpPr>
            <a:spLocks noChangeArrowheads="1"/>
          </p:cNvSpPr>
          <p:nvPr/>
        </p:nvSpPr>
        <p:spPr bwMode="auto">
          <a:xfrm>
            <a:off x="4643438" y="2925763"/>
            <a:ext cx="268287" cy="3206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178" name="Rectangle 64"/>
          <p:cNvSpPr>
            <a:spLocks noChangeArrowheads="1"/>
          </p:cNvSpPr>
          <p:nvPr/>
        </p:nvSpPr>
        <p:spPr bwMode="auto">
          <a:xfrm>
            <a:off x="4356100" y="2708275"/>
            <a:ext cx="623888" cy="215900"/>
          </a:xfrm>
          <a:prstGeom prst="rect">
            <a:avLst/>
          </a:prstGeom>
          <a:solidFill>
            <a:srgbClr val="3366FF"/>
          </a:soli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solidFill>
                  <a:schemeClr val="bg1"/>
                </a:solidFill>
                <a:latin typeface="Arial Unicode MS" pitchFamily="34" charset="-128"/>
              </a:rPr>
              <a:t>RMC(2)</a:t>
            </a:r>
          </a:p>
        </p:txBody>
      </p:sp>
      <p:pic>
        <p:nvPicPr>
          <p:cNvPr id="6179" name="Picture 67" descr="4way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8888" y="5187950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0" name="Picture 68" descr="4way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517366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1" name="Picture 69" descr="4way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2363" y="5187950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2" name="Picture 70" descr="4way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59538" y="5187950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84" name="Rectangle 72"/>
          <p:cNvSpPr>
            <a:spLocks noChangeArrowheads="1"/>
          </p:cNvSpPr>
          <p:nvPr/>
        </p:nvSpPr>
        <p:spPr bwMode="auto">
          <a:xfrm>
            <a:off x="438150" y="981075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36891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6370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latin typeface="Arial Unicode MS" pitchFamily="34" charset="-128"/>
              </a:rPr>
              <a:t>01. </a:t>
            </a:r>
            <a:r>
              <a:rPr lang="ru-RU" altLang="ko-KR" sz="3600" b="1">
                <a:latin typeface="Arial Unicode MS" pitchFamily="34" charset="-128"/>
              </a:rPr>
              <a:t>Плата внутреннего блока</a:t>
            </a:r>
            <a:endParaRPr lang="en-US" altLang="ko-KR" sz="3600" b="1">
              <a:latin typeface="Arial Unicode MS" pitchFamily="34" charset="-128"/>
            </a:endParaRPr>
          </a:p>
        </p:txBody>
      </p:sp>
      <p:sp>
        <p:nvSpPr>
          <p:cNvPr id="6189" name="Text Box 26"/>
          <p:cNvSpPr txBox="1">
            <a:spLocks noChangeArrowheads="1"/>
          </p:cNvSpPr>
          <p:nvPr/>
        </p:nvSpPr>
        <p:spPr bwMode="auto">
          <a:xfrm>
            <a:off x="636588" y="882650"/>
            <a:ext cx="53197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Установка адреса: адрес группы (</a:t>
            </a:r>
            <a:r>
              <a:rPr lang="en-US" altLang="ko-KR" sz="1800" b="1">
                <a:solidFill>
                  <a:schemeClr val="tx2"/>
                </a:solidFill>
                <a:latin typeface="Arial Unicode MS" pitchFamily="34" charset="-128"/>
              </a:rPr>
              <a:t>RMC2)</a:t>
            </a:r>
          </a:p>
        </p:txBody>
      </p:sp>
      <p:sp>
        <p:nvSpPr>
          <p:cNvPr id="6190" name="Text Box 99"/>
          <p:cNvSpPr txBox="1">
            <a:spLocks noChangeArrowheads="1"/>
          </p:cNvSpPr>
          <p:nvPr/>
        </p:nvSpPr>
        <p:spPr bwMode="auto">
          <a:xfrm>
            <a:off x="3451225" y="2227263"/>
            <a:ext cx="2443163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&lt; </a:t>
            </a:r>
            <a:r>
              <a:rPr lang="ru-RU" altLang="ko-KR" sz="1200" b="1">
                <a:latin typeface="Arial Unicode MS" pitchFamily="34" charset="-128"/>
              </a:rPr>
              <a:t>канальный внутренний блок</a:t>
            </a:r>
            <a:r>
              <a:rPr lang="en-US" altLang="ko-KR" sz="1200" b="1">
                <a:latin typeface="Arial Unicode MS" pitchFamily="34" charset="-128"/>
              </a:rPr>
              <a:t> 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45" descr="DIP스위치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517650"/>
            <a:ext cx="18065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7628" name="Text Box 60"/>
          <p:cNvSpPr txBox="1">
            <a:spLocks noChangeArrowheads="1"/>
          </p:cNvSpPr>
          <p:nvPr/>
        </p:nvSpPr>
        <p:spPr bwMode="auto">
          <a:xfrm>
            <a:off x="152400" y="73025"/>
            <a:ext cx="338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03. MWR-SH00</a:t>
            </a:r>
          </a:p>
        </p:txBody>
      </p:sp>
      <p:sp>
        <p:nvSpPr>
          <p:cNvPr id="52233" name="Text Box 47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Переключатель опций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52234" name="Rectangle 36"/>
          <p:cNvSpPr>
            <a:spLocks noChangeArrowheads="1"/>
          </p:cNvSpPr>
          <p:nvPr/>
        </p:nvSpPr>
        <p:spPr bwMode="auto">
          <a:xfrm>
            <a:off x="2598738" y="2374900"/>
            <a:ext cx="1985962" cy="27463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200">
                <a:solidFill>
                  <a:schemeClr val="tx2"/>
                </a:solidFill>
                <a:latin typeface="Arial Unicode MS" pitchFamily="34" charset="-128"/>
              </a:rPr>
              <a:t>Заводская уставка =</a:t>
            </a:r>
            <a:r>
              <a:rPr lang="en-US" altLang="ko-KR" sz="1200">
                <a:solidFill>
                  <a:schemeClr val="tx2"/>
                </a:solidFill>
                <a:latin typeface="Arial Unicode MS" pitchFamily="34" charset="-128"/>
              </a:rPr>
              <a:t> OFF</a:t>
            </a:r>
          </a:p>
        </p:txBody>
      </p:sp>
      <p:graphicFrame>
        <p:nvGraphicFramePr>
          <p:cNvPr id="52279" name="Group 55"/>
          <p:cNvGraphicFramePr>
            <a:graphicFrameLocks noGrp="1"/>
          </p:cNvGraphicFramePr>
          <p:nvPr/>
        </p:nvGraphicFramePr>
        <p:xfrm>
          <a:off x="625475" y="3160713"/>
          <a:ext cx="7993063" cy="3259202"/>
        </p:xfrm>
        <a:graphic>
          <a:graphicData uri="http://schemas.openxmlformats.org/drawingml/2006/table">
            <a:tbl>
              <a:tblPr/>
              <a:tblGrid>
                <a:gridCol w="574675"/>
                <a:gridCol w="3457575"/>
                <a:gridCol w="3960813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Охлаждение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/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Обогрев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Только охлаждение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Температура в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°C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Температура в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°F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Беспроводной пульт активирован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Беспроводной пульт деактивирован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Все сигналы с ИК пульта игнорируются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Используется режим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Авто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Режим Авто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запрещен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Блокирование режима Авто отменяется при пропадании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питания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При пропадании питания режим Авто блокирован.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Не задействован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Не задействован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Не задействован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Не задействован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SW8                   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Установка :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Master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Установка: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Slave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버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4741863"/>
            <a:ext cx="1871663" cy="120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 descr="버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4713" y="2392363"/>
            <a:ext cx="1871662" cy="120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90" name="Group 42"/>
          <p:cNvGraphicFramePr>
            <a:graphicFrameLocks noGrp="1"/>
          </p:cNvGraphicFramePr>
          <p:nvPr/>
        </p:nvGraphicFramePr>
        <p:xfrm>
          <a:off x="973138" y="1557338"/>
          <a:ext cx="7127875" cy="2242440"/>
        </p:xfrm>
        <a:graphic>
          <a:graphicData uri="http://schemas.openxmlformats.org/drawingml/2006/table">
            <a:tbl>
              <a:tblPr/>
              <a:tblGrid>
                <a:gridCol w="1006475"/>
                <a:gridCol w="6121400"/>
              </a:tblGrid>
              <a:tr h="1809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Индикатор загрязнения фильтра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Функция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Сброс индикации загрязнения воздушного фильтра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12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Управле-ние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500" b="1" i="0" u="none" strike="noStrike" cap="none" normalizeH="0" baseline="0" smtClean="0">
                        <a:ln>
                          <a:noFill/>
                        </a:ln>
                        <a:solidFill>
                          <a:srgbClr val="468634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500" b="1" i="0" u="none" strike="noStrike" cap="none" normalizeH="0" baseline="0" smtClean="0">
                        <a:ln>
                          <a:noFill/>
                        </a:ln>
                        <a:solidFill>
                          <a:srgbClr val="468634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500" b="1" i="0" u="none" strike="noStrike" cap="none" normalizeH="0" baseline="0" smtClean="0">
                        <a:ln>
                          <a:noFill/>
                        </a:ln>
                        <a:solidFill>
                          <a:srgbClr val="468634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500" b="1" i="0" u="none" strike="noStrike" cap="none" normalizeH="0" baseline="0" smtClean="0">
                        <a:ln>
                          <a:noFill/>
                        </a:ln>
                        <a:solidFill>
                          <a:srgbClr val="468634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500" b="1" i="0" u="none" strike="noStrike" cap="none" normalizeH="0" baseline="0" smtClean="0">
                        <a:ln>
                          <a:noFill/>
                        </a:ln>
                        <a:solidFill>
                          <a:srgbClr val="468634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3291" name="Group 43"/>
          <p:cNvGraphicFramePr>
            <a:graphicFrameLocks noGrp="1"/>
          </p:cNvGraphicFramePr>
          <p:nvPr/>
        </p:nvGraphicFramePr>
        <p:xfrm>
          <a:off x="981075" y="3830638"/>
          <a:ext cx="7119938" cy="2552701"/>
        </p:xfrm>
        <a:graphic>
          <a:graphicData uri="http://schemas.openxmlformats.org/drawingml/2006/table">
            <a:tbl>
              <a:tblPr/>
              <a:tblGrid>
                <a:gridCol w="998538"/>
                <a:gridCol w="6121400"/>
              </a:tblGrid>
              <a:tr h="1809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Блокирование выбора режима работы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Функция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Ограничение выбора режимов работы для пользователя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1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Управле-ние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278" name="Rectangle 30"/>
          <p:cNvSpPr>
            <a:spLocks noChangeArrowheads="1"/>
          </p:cNvSpPr>
          <p:nvPr/>
        </p:nvSpPr>
        <p:spPr bwMode="auto">
          <a:xfrm>
            <a:off x="4283075" y="2690813"/>
            <a:ext cx="4105275" cy="9731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Нажать кнопки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установки </a:t>
            </a:r>
            <a:endParaRPr lang="ru-RU" altLang="ko-KR" sz="1600" b="1">
              <a:solidFill>
                <a:schemeClr val="tx2"/>
              </a:solidFill>
              <a:latin typeface="Arial" pitchFamily="34" charset="0"/>
            </a:endParaRPr>
          </a:p>
          <a:p>
            <a:pPr algn="l">
              <a:lnSpc>
                <a:spcPct val="120000"/>
              </a:lnSpc>
            </a:pP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температуры</a:t>
            </a:r>
            <a:r>
              <a:rPr lang="en-US" altLang="ko-KR" sz="1600">
                <a:latin typeface="Arial Unicode MS" pitchFamily="34" charset="-128"/>
              </a:rPr>
              <a:t> 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вверх/вниз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</a:t>
            </a:r>
            <a:endParaRPr lang="ru-RU" altLang="ko-KR" sz="1600" b="1">
              <a:solidFill>
                <a:schemeClr val="tx2"/>
              </a:solidFill>
              <a:latin typeface="Arial" pitchFamily="34" charset="0"/>
            </a:endParaRPr>
          </a:p>
          <a:p>
            <a:pPr algn="l">
              <a:lnSpc>
                <a:spcPct val="120000"/>
              </a:lnSpc>
            </a:pP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и удерживать с течение 5 сек.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53279" name="Picture 31" descr="손 그림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8502754" flipH="1">
            <a:off x="3833019" y="4944269"/>
            <a:ext cx="21431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80" name="Picture 32" descr="손 그림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8502754" flipH="1">
            <a:off x="3834607" y="5547519"/>
            <a:ext cx="211137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81" name="Picture 33" descr="손 그림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922367">
            <a:off x="2233612" y="3275013"/>
            <a:ext cx="2127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82" name="Picture 34" descr="손 그림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922367">
            <a:off x="2808287" y="3308351"/>
            <a:ext cx="2127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83" name="Rectangle 37"/>
          <p:cNvSpPr>
            <a:spLocks noChangeArrowheads="1"/>
          </p:cNvSpPr>
          <p:nvPr/>
        </p:nvSpPr>
        <p:spPr bwMode="auto">
          <a:xfrm>
            <a:off x="4283075" y="4941888"/>
            <a:ext cx="3816350" cy="6794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Нажать кнопки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Mode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и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Fan speed </a:t>
            </a:r>
          </a:p>
          <a:p>
            <a:pPr algn="l">
              <a:lnSpc>
                <a:spcPct val="120000"/>
              </a:lnSpc>
            </a:pP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Вместе и удерживать с течение 5 сек.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53284" name="Rectangle 38"/>
          <p:cNvSpPr>
            <a:spLocks noChangeArrowheads="1"/>
          </p:cNvSpPr>
          <p:nvPr/>
        </p:nvSpPr>
        <p:spPr bwMode="auto">
          <a:xfrm>
            <a:off x="2122488" y="6054725"/>
            <a:ext cx="527050" cy="254000"/>
          </a:xfrm>
          <a:prstGeom prst="rect">
            <a:avLst/>
          </a:prstGeom>
          <a:solidFill>
            <a:srgbClr val="003300"/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ru-RU" altLang="ko-KR" sz="1200" b="1">
                <a:solidFill>
                  <a:schemeClr val="bg1"/>
                </a:solidFill>
                <a:latin typeface="Arial Unicode MS" pitchFamily="34" charset="-128"/>
              </a:rPr>
              <a:t>ПРИМ</a:t>
            </a:r>
            <a:endParaRPr kumimoji="0" lang="en-US" altLang="ko-KR" sz="1200" b="1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53285" name="Text Box 39"/>
          <p:cNvSpPr txBox="1">
            <a:spLocks noChangeArrowheads="1"/>
          </p:cNvSpPr>
          <p:nvPr/>
        </p:nvSpPr>
        <p:spPr bwMode="auto">
          <a:xfrm>
            <a:off x="2482850" y="6021388"/>
            <a:ext cx="64119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marL="539750" lvl="1" indent="-360363" algn="l"/>
            <a:r>
              <a:rPr lang="ru-RU" altLang="ko-KR">
                <a:solidFill>
                  <a:schemeClr val="tx2"/>
                </a:solidFill>
                <a:latin typeface="Arial Unicode MS" pitchFamily="34" charset="-128"/>
              </a:rPr>
              <a:t>Установка температуры и скорости вентилятора возможны</a:t>
            </a:r>
            <a:endParaRPr lang="en-US" altLang="ko-KR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53286" name="Text Box 42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Дополнительные функции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38637" name="Text Box 45"/>
          <p:cNvSpPr txBox="1">
            <a:spLocks noChangeArrowheads="1"/>
          </p:cNvSpPr>
          <p:nvPr/>
        </p:nvSpPr>
        <p:spPr bwMode="auto">
          <a:xfrm>
            <a:off x="152400" y="73025"/>
            <a:ext cx="338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03. MWR-SH00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9667" name="Group 51"/>
          <p:cNvGraphicFramePr>
            <a:graphicFrameLocks noGrp="1"/>
          </p:cNvGraphicFramePr>
          <p:nvPr/>
        </p:nvGraphicFramePr>
        <p:xfrm>
          <a:off x="900113" y="1576388"/>
          <a:ext cx="7272337" cy="4806952"/>
        </p:xfrm>
        <a:graphic>
          <a:graphicData uri="http://schemas.openxmlformats.org/drawingml/2006/table">
            <a:tbl>
              <a:tblPr/>
              <a:tblGrid>
                <a:gridCol w="1295400"/>
                <a:gridCol w="5976937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Действие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Индикация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1081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Подача питания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400" b="1" i="0" u="none" strike="noStrike" cap="none" normalizeH="0" baseline="0" smtClean="0">
                        <a:ln>
                          <a:noFill/>
                        </a:ln>
                        <a:solidFill>
                          <a:srgbClr val="468634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35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Регистрация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400" b="1" i="0" u="none" strike="noStrike" cap="none" normalizeH="0" baseline="0" smtClean="0">
                        <a:ln>
                          <a:noFill/>
                        </a:ln>
                        <a:solidFill>
                          <a:srgbClr val="468634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Нормальная работа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400" b="1" i="0" u="none" strike="noStrike" cap="none" normalizeH="0" baseline="0" smtClean="0">
                        <a:ln>
                          <a:noFill/>
                        </a:ln>
                        <a:solidFill>
                          <a:srgbClr val="468634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50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Ошибка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400" b="1" i="0" u="none" strike="noStrike" cap="none" normalizeH="0" baseline="0" smtClean="0">
                        <a:ln>
                          <a:noFill/>
                        </a:ln>
                        <a:solidFill>
                          <a:srgbClr val="468634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4294" name="Text Box 22"/>
          <p:cNvSpPr txBox="1">
            <a:spLocks noChangeArrowheads="1"/>
          </p:cNvSpPr>
          <p:nvPr/>
        </p:nvSpPr>
        <p:spPr bwMode="auto">
          <a:xfrm>
            <a:off x="4140200" y="2257425"/>
            <a:ext cx="3670300" cy="5175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Все сегменты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включены на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 1 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сек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.</a:t>
            </a:r>
          </a:p>
          <a:p>
            <a:pPr algn="l"/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54295" name="Text Box 23"/>
          <p:cNvSpPr txBox="1">
            <a:spLocks noChangeArrowheads="1"/>
          </p:cNvSpPr>
          <p:nvPr/>
        </p:nvSpPr>
        <p:spPr bwMode="auto">
          <a:xfrm>
            <a:off x="4140200" y="3573463"/>
            <a:ext cx="3719513" cy="5175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2 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сегмента вращаются по часовой стрелке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отображая процесс регистрации.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54296" name="Text Box 24"/>
          <p:cNvSpPr txBox="1">
            <a:spLocks noChangeArrowheads="1"/>
          </p:cNvSpPr>
          <p:nvPr/>
        </p:nvSpPr>
        <p:spPr bwMode="auto">
          <a:xfrm>
            <a:off x="4117975" y="3055938"/>
            <a:ext cx="3549650" cy="5175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№ подключенного внутреннего блока мигает в левом верхнем углу.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 </a:t>
            </a:r>
          </a:p>
        </p:txBody>
      </p:sp>
      <p:grpSp>
        <p:nvGrpSpPr>
          <p:cNvPr id="54297" name="Group 27"/>
          <p:cNvGrpSpPr>
            <a:grpSpLocks/>
          </p:cNvGrpSpPr>
          <p:nvPr/>
        </p:nvGrpSpPr>
        <p:grpSpPr bwMode="auto">
          <a:xfrm>
            <a:off x="2339975" y="1917700"/>
            <a:ext cx="1663700" cy="933450"/>
            <a:chOff x="1791" y="1169"/>
            <a:chExt cx="1048" cy="588"/>
          </a:xfrm>
        </p:grpSpPr>
        <p:pic>
          <p:nvPicPr>
            <p:cNvPr id="54318" name="Picture 28" descr="display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91" y="1169"/>
              <a:ext cx="104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319" name="Line 29"/>
            <p:cNvSpPr>
              <a:spLocks noChangeShapeType="1"/>
            </p:cNvSpPr>
            <p:nvPr/>
          </p:nvSpPr>
          <p:spPr bwMode="auto">
            <a:xfrm>
              <a:off x="1837" y="1752"/>
              <a:ext cx="983" cy="0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</p:grpSp>
      <p:grpSp>
        <p:nvGrpSpPr>
          <p:cNvPr id="54298" name="Group 30"/>
          <p:cNvGrpSpPr>
            <a:grpSpLocks/>
          </p:cNvGrpSpPr>
          <p:nvPr/>
        </p:nvGrpSpPr>
        <p:grpSpPr bwMode="auto">
          <a:xfrm>
            <a:off x="2339975" y="2997200"/>
            <a:ext cx="1657350" cy="935038"/>
            <a:chOff x="1791" y="1987"/>
            <a:chExt cx="1044" cy="589"/>
          </a:xfrm>
        </p:grpSpPr>
        <p:pic>
          <p:nvPicPr>
            <p:cNvPr id="54312" name="Picture 31" descr="display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91" y="1987"/>
              <a:ext cx="1044" cy="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313" name="Line 32"/>
            <p:cNvSpPr>
              <a:spLocks noChangeAspect="1" noChangeShapeType="1"/>
            </p:cNvSpPr>
            <p:nvPr/>
          </p:nvSpPr>
          <p:spPr bwMode="auto">
            <a:xfrm>
              <a:off x="2018" y="2237"/>
              <a:ext cx="104" cy="0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314" name="Line 33"/>
            <p:cNvSpPr>
              <a:spLocks noChangeAspect="1" noChangeShapeType="1"/>
            </p:cNvSpPr>
            <p:nvPr/>
          </p:nvSpPr>
          <p:spPr bwMode="auto">
            <a:xfrm flipH="1">
              <a:off x="2200" y="2255"/>
              <a:ext cx="25" cy="96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315" name="Line 34"/>
            <p:cNvSpPr>
              <a:spLocks noChangeAspect="1" noChangeShapeType="1"/>
            </p:cNvSpPr>
            <p:nvPr/>
          </p:nvSpPr>
          <p:spPr bwMode="auto">
            <a:xfrm>
              <a:off x="2050" y="2352"/>
              <a:ext cx="104" cy="0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316" name="Line 35"/>
            <p:cNvSpPr>
              <a:spLocks noChangeAspect="1" noChangeShapeType="1"/>
            </p:cNvSpPr>
            <p:nvPr/>
          </p:nvSpPr>
          <p:spPr bwMode="auto">
            <a:xfrm flipV="1">
              <a:off x="1945" y="2248"/>
              <a:ext cx="28" cy="97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317" name="Line 36"/>
            <p:cNvSpPr>
              <a:spLocks noChangeShapeType="1"/>
            </p:cNvSpPr>
            <p:nvPr/>
          </p:nvSpPr>
          <p:spPr bwMode="auto">
            <a:xfrm>
              <a:off x="1831" y="2576"/>
              <a:ext cx="983" cy="0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</p:grpSp>
      <p:grpSp>
        <p:nvGrpSpPr>
          <p:cNvPr id="54299" name="Group 37"/>
          <p:cNvGrpSpPr>
            <a:grpSpLocks/>
          </p:cNvGrpSpPr>
          <p:nvPr/>
        </p:nvGrpSpPr>
        <p:grpSpPr bwMode="auto">
          <a:xfrm>
            <a:off x="2339975" y="4149725"/>
            <a:ext cx="1657350" cy="939800"/>
            <a:chOff x="1791" y="2747"/>
            <a:chExt cx="1044" cy="592"/>
          </a:xfrm>
        </p:grpSpPr>
        <p:pic>
          <p:nvPicPr>
            <p:cNvPr id="54309" name="Picture 38" descr="display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91" y="2747"/>
              <a:ext cx="1044" cy="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310" name="Picture 39"/>
            <p:cNvPicPr>
              <a:picLocks noChangeAspect="1" noChangeArrowheads="1"/>
            </p:cNvPicPr>
            <p:nvPr/>
          </p:nvPicPr>
          <p:blipFill>
            <a:blip r:embed="rId5"/>
            <a:srcRect l="5035" t="6068"/>
            <a:stretch>
              <a:fillRect/>
            </a:stretch>
          </p:blipFill>
          <p:spPr bwMode="auto">
            <a:xfrm>
              <a:off x="1906" y="2852"/>
              <a:ext cx="834" cy="436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</p:pic>
        <p:sp>
          <p:nvSpPr>
            <p:cNvPr id="54311" name="Line 40"/>
            <p:cNvSpPr>
              <a:spLocks noChangeShapeType="1"/>
            </p:cNvSpPr>
            <p:nvPr/>
          </p:nvSpPr>
          <p:spPr bwMode="auto">
            <a:xfrm>
              <a:off x="1832" y="3339"/>
              <a:ext cx="983" cy="0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</p:grpSp>
      <p:grpSp>
        <p:nvGrpSpPr>
          <p:cNvPr id="54300" name="Group 41"/>
          <p:cNvGrpSpPr>
            <a:grpSpLocks/>
          </p:cNvGrpSpPr>
          <p:nvPr/>
        </p:nvGrpSpPr>
        <p:grpSpPr bwMode="auto">
          <a:xfrm>
            <a:off x="2332038" y="5302250"/>
            <a:ext cx="1665287" cy="935038"/>
            <a:chOff x="1786" y="3506"/>
            <a:chExt cx="1049" cy="589"/>
          </a:xfrm>
        </p:grpSpPr>
        <p:pic>
          <p:nvPicPr>
            <p:cNvPr id="54307" name="Picture 42" descr="display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86" y="3506"/>
              <a:ext cx="1049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308" name="Line 43"/>
            <p:cNvSpPr>
              <a:spLocks noChangeShapeType="1"/>
            </p:cNvSpPr>
            <p:nvPr/>
          </p:nvSpPr>
          <p:spPr bwMode="auto">
            <a:xfrm>
              <a:off x="1832" y="4095"/>
              <a:ext cx="983" cy="0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</p:grpSp>
      <p:sp>
        <p:nvSpPr>
          <p:cNvPr id="54301" name="Line 44"/>
          <p:cNvSpPr>
            <a:spLocks noChangeShapeType="1"/>
          </p:cNvSpPr>
          <p:nvPr/>
        </p:nvSpPr>
        <p:spPr bwMode="auto">
          <a:xfrm>
            <a:off x="2773363" y="3232150"/>
            <a:ext cx="1438275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4302" name="Text Box 45"/>
          <p:cNvSpPr txBox="1">
            <a:spLocks noChangeArrowheads="1"/>
          </p:cNvSpPr>
          <p:nvPr/>
        </p:nvSpPr>
        <p:spPr bwMode="auto">
          <a:xfrm>
            <a:off x="4140200" y="4492625"/>
            <a:ext cx="3719513" cy="304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Состояние внутреннего блока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54303" name="Text Box 46"/>
          <p:cNvSpPr txBox="1">
            <a:spLocks noChangeArrowheads="1"/>
          </p:cNvSpPr>
          <p:nvPr/>
        </p:nvSpPr>
        <p:spPr bwMode="auto">
          <a:xfrm>
            <a:off x="4140200" y="5516563"/>
            <a:ext cx="3719513" cy="5175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Ошибка связи между проводным пультом и внутренним блоком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.</a:t>
            </a:r>
          </a:p>
        </p:txBody>
      </p:sp>
      <p:sp>
        <p:nvSpPr>
          <p:cNvPr id="239669" name="Text Box 53"/>
          <p:cNvSpPr txBox="1">
            <a:spLocks noChangeArrowheads="1"/>
          </p:cNvSpPr>
          <p:nvPr/>
        </p:nvSpPr>
        <p:spPr bwMode="auto">
          <a:xfrm>
            <a:off x="152400" y="73025"/>
            <a:ext cx="338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03. MWR-SH00</a:t>
            </a:r>
          </a:p>
        </p:txBody>
      </p:sp>
      <p:sp>
        <p:nvSpPr>
          <p:cNvPr id="54321" name="Text Box 24"/>
          <p:cNvSpPr txBox="1">
            <a:spLocks noChangeArrowheads="1"/>
          </p:cNvSpPr>
          <p:nvPr/>
        </p:nvSpPr>
        <p:spPr bwMode="auto">
          <a:xfrm>
            <a:off x="527050" y="922338"/>
            <a:ext cx="45862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solidFill>
                  <a:schemeClr val="tx2"/>
                </a:solidFill>
                <a:latin typeface="Arial Unicode MS" pitchFamily="34" charset="-128"/>
              </a:rPr>
              <a:t>Последовательность работы</a:t>
            </a:r>
            <a:endParaRPr lang="en-US" altLang="ko-KR" sz="2400" b="1">
              <a:solidFill>
                <a:schemeClr val="tx2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Text Box 2"/>
          <p:cNvSpPr txBox="1">
            <a:spLocks noChangeArrowheads="1"/>
          </p:cNvSpPr>
          <p:nvPr/>
        </p:nvSpPr>
        <p:spPr bwMode="auto">
          <a:xfrm>
            <a:off x="152400" y="73025"/>
            <a:ext cx="492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3600" b="1">
                <a:latin typeface="Arial Unicode MS" pitchFamily="34" charset="-128"/>
              </a:rPr>
              <a:t>Практические занятия</a:t>
            </a:r>
            <a:endParaRPr lang="en-US" altLang="ko-KR" sz="3600" b="1">
              <a:latin typeface="Arial Unicode MS" pitchFamily="34" charset="-128"/>
            </a:endParaRPr>
          </a:p>
        </p:txBody>
      </p:sp>
      <p:sp>
        <p:nvSpPr>
          <p:cNvPr id="539651" name="Text Box 3"/>
          <p:cNvSpPr txBox="1">
            <a:spLocks noChangeArrowheads="1"/>
          </p:cNvSpPr>
          <p:nvPr/>
        </p:nvSpPr>
        <p:spPr bwMode="auto">
          <a:xfrm>
            <a:off x="468313" y="1557338"/>
            <a:ext cx="777875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>
              <a:buFontTx/>
              <a:buAutoNum type="arabicPeriod"/>
            </a:pP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Подключить проводной пульт, кабель питания и управления</a:t>
            </a:r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.</a:t>
            </a:r>
          </a:p>
          <a:p>
            <a:pPr marL="342900" indent="-342900" algn="l">
              <a:buFontTx/>
              <a:buAutoNum type="arabicPeriod"/>
            </a:pPr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>
              <a:buFontTx/>
              <a:buAutoNum type="arabicPeriod"/>
            </a:pPr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>
              <a:buFontTx/>
              <a:buAutoNum type="arabicPeriod"/>
            </a:pPr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>
              <a:buFontTx/>
              <a:buAutoNum type="arabicPeriod"/>
            </a:pPr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2. </a:t>
            </a: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Провести перезапуск проводного пульта.</a:t>
            </a:r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3. </a:t>
            </a: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Войти в сервисный режим мониторинга.</a:t>
            </a:r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4. </a:t>
            </a: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Установить в сервисном режиме</a:t>
            </a:r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  - RMC </a:t>
            </a: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адрес блока.</a:t>
            </a:r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pic>
        <p:nvPicPr>
          <p:cNvPr id="55300" name="Picture 4" descr="MCj0231767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4076700"/>
            <a:ext cx="3744912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9653" name="Text Box 5"/>
          <p:cNvSpPr txBox="1">
            <a:spLocks noChangeArrowheads="1"/>
          </p:cNvSpPr>
          <p:nvPr/>
        </p:nvSpPr>
        <p:spPr bwMode="auto">
          <a:xfrm>
            <a:off x="585788" y="2133600"/>
            <a:ext cx="82915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/>
            <a:r>
              <a:rPr lang="en-US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1) </a:t>
            </a:r>
            <a:r>
              <a:rPr lang="ru-RU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Подключить</a:t>
            </a:r>
            <a:r>
              <a:rPr lang="en-US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MWR-WS00 </a:t>
            </a:r>
            <a:r>
              <a:rPr lang="ru-RU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к </a:t>
            </a:r>
            <a:r>
              <a:rPr lang="en-US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</a:t>
            </a:r>
            <a:r>
              <a:rPr lang="ru-RU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Кассетному </a:t>
            </a:r>
            <a:r>
              <a:rPr lang="en-US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1 </a:t>
            </a:r>
            <a:r>
              <a:rPr lang="ru-RU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поточному блоку</a:t>
            </a:r>
            <a:r>
              <a:rPr lang="en-US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.</a:t>
            </a:r>
          </a:p>
          <a:p>
            <a:pPr marL="342900" indent="-342900" algn="l"/>
            <a:r>
              <a:rPr lang="en-US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2) </a:t>
            </a:r>
            <a:r>
              <a:rPr lang="ru-RU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Подключить</a:t>
            </a:r>
            <a:r>
              <a:rPr lang="en-US" altLang="ko-KR" sz="1600">
                <a:latin typeface="Arial Unicode MS" pitchFamily="34" charset="-128"/>
              </a:rPr>
              <a:t> </a:t>
            </a:r>
            <a:r>
              <a:rPr lang="en-US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MWR-WS00 </a:t>
            </a:r>
            <a:r>
              <a:rPr lang="ru-RU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к </a:t>
            </a:r>
            <a:r>
              <a:rPr lang="en-US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</a:t>
            </a:r>
            <a:r>
              <a:rPr lang="ru-RU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Кассетному </a:t>
            </a:r>
            <a:r>
              <a:rPr lang="en-US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1 </a:t>
            </a:r>
            <a:r>
              <a:rPr lang="ru-RU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поточному и 4 поточному</a:t>
            </a:r>
            <a:r>
              <a:rPr lang="ru-RU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блоку</a:t>
            </a:r>
            <a:r>
              <a:rPr lang="en-US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. (</a:t>
            </a:r>
            <a:r>
              <a:rPr lang="ru-RU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группа</a:t>
            </a:r>
            <a:r>
              <a:rPr lang="en-US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) </a:t>
            </a:r>
          </a:p>
          <a:p>
            <a:pPr marL="342900" indent="-342900" algn="l"/>
            <a:endParaRPr lang="en-US" altLang="ko-KR" sz="16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282575" y="3141663"/>
            <a:ext cx="86217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4400">
                <a:latin typeface="Arial Unicode MS" pitchFamily="34" charset="-128"/>
              </a:rPr>
              <a:t>Управление внешним контактом</a:t>
            </a:r>
            <a:endParaRPr lang="en-US" altLang="ko-KR" sz="4400">
              <a:latin typeface="Arial Unicode MS" pitchFamily="34" charset="-128"/>
            </a:endParaRPr>
          </a:p>
        </p:txBody>
      </p:sp>
      <p:sp>
        <p:nvSpPr>
          <p:cNvPr id="56324" name="Text Box 33"/>
          <p:cNvSpPr txBox="1">
            <a:spLocks noChangeArrowheads="1"/>
          </p:cNvSpPr>
          <p:nvPr/>
        </p:nvSpPr>
        <p:spPr bwMode="auto">
          <a:xfrm>
            <a:off x="1450975" y="30163"/>
            <a:ext cx="64277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3600">
                <a:solidFill>
                  <a:srgbClr val="000099"/>
                </a:solidFill>
                <a:latin typeface="Arial Unicode MS" pitchFamily="34" charset="-128"/>
              </a:rPr>
              <a:t>Индивидуальное управление</a:t>
            </a:r>
            <a:endParaRPr lang="en-US" altLang="ko-KR" sz="3600">
              <a:solidFill>
                <a:srgbClr val="000099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74663" y="912813"/>
            <a:ext cx="726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400" b="1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ru-RU" altLang="ko-KR" sz="2400" b="1">
                <a:solidFill>
                  <a:schemeClr val="tx2"/>
                </a:solidFill>
                <a:latin typeface="Arial Unicode MS" pitchFamily="34" charset="-128"/>
              </a:rPr>
              <a:t>Элементы управления и индикации</a:t>
            </a:r>
            <a:endParaRPr lang="en-US" altLang="ko-KR" sz="24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3492500" y="4797425"/>
            <a:ext cx="90805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>
                <a:solidFill>
                  <a:schemeClr val="tx2"/>
                </a:solidFill>
                <a:latin typeface="Arial Unicode MS" pitchFamily="34" charset="-128"/>
              </a:rPr>
              <a:t>Опции</a:t>
            </a:r>
            <a:endParaRPr lang="en-US" altLang="ko-KR" sz="1800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57349" name="Picture 5" descr="MIM-B02_2"/>
          <p:cNvPicPr>
            <a:picLocks noChangeAspect="1" noChangeArrowheads="1"/>
          </p:cNvPicPr>
          <p:nvPr/>
        </p:nvPicPr>
        <p:blipFill>
          <a:blip r:embed="rId2">
            <a:lum bright="4000" contrast="20000"/>
          </a:blip>
          <a:srcRect/>
          <a:stretch>
            <a:fillRect/>
          </a:stretch>
        </p:blipFill>
        <p:spPr bwMode="auto">
          <a:xfrm>
            <a:off x="1258888" y="2420938"/>
            <a:ext cx="6767512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3444875" y="1550988"/>
            <a:ext cx="2181225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>
                <a:solidFill>
                  <a:schemeClr val="tx2"/>
                </a:solidFill>
                <a:latin typeface="Arial Unicode MS" pitchFamily="34" charset="-128"/>
              </a:rPr>
              <a:t>Сигнальная линия</a:t>
            </a:r>
            <a:endParaRPr lang="en-US" altLang="ko-KR" sz="1800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1717675" y="4772025"/>
            <a:ext cx="8763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>
                <a:solidFill>
                  <a:schemeClr val="tx2"/>
                </a:solidFill>
                <a:latin typeface="Arial Unicode MS" pitchFamily="34" charset="-128"/>
              </a:rPr>
              <a:t>Адрес</a:t>
            </a:r>
            <a:endParaRPr lang="en-US" altLang="ko-KR" sz="1800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>
            <a:off x="2613025" y="4078288"/>
            <a:ext cx="0" cy="7905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7354" name="Oval 10"/>
          <p:cNvSpPr>
            <a:spLocks noChangeArrowheads="1"/>
          </p:cNvSpPr>
          <p:nvPr/>
        </p:nvSpPr>
        <p:spPr bwMode="auto">
          <a:xfrm>
            <a:off x="2520950" y="3794125"/>
            <a:ext cx="184150" cy="481013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 flipV="1">
            <a:off x="2224088" y="2105025"/>
            <a:ext cx="0" cy="21320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7356" name="Oval 12"/>
          <p:cNvSpPr>
            <a:spLocks noChangeArrowheads="1"/>
          </p:cNvSpPr>
          <p:nvPr/>
        </p:nvSpPr>
        <p:spPr bwMode="auto">
          <a:xfrm>
            <a:off x="2132013" y="3981450"/>
            <a:ext cx="184150" cy="481013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7357" name="Line 13"/>
          <p:cNvSpPr>
            <a:spLocks noChangeShapeType="1"/>
          </p:cNvSpPr>
          <p:nvPr/>
        </p:nvSpPr>
        <p:spPr bwMode="auto">
          <a:xfrm flipV="1">
            <a:off x="3708400" y="2060575"/>
            <a:ext cx="0" cy="6207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7358" name="Oval 14"/>
          <p:cNvSpPr>
            <a:spLocks noChangeArrowheads="1"/>
          </p:cNvSpPr>
          <p:nvPr/>
        </p:nvSpPr>
        <p:spPr bwMode="auto">
          <a:xfrm>
            <a:off x="3616325" y="2425700"/>
            <a:ext cx="184150" cy="481013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7359" name="Line 15"/>
          <p:cNvSpPr>
            <a:spLocks noChangeShapeType="1"/>
          </p:cNvSpPr>
          <p:nvPr/>
        </p:nvSpPr>
        <p:spPr bwMode="auto">
          <a:xfrm>
            <a:off x="3822700" y="4194175"/>
            <a:ext cx="0" cy="6746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7360" name="Oval 16"/>
          <p:cNvSpPr>
            <a:spLocks noChangeArrowheads="1"/>
          </p:cNvSpPr>
          <p:nvPr/>
        </p:nvSpPr>
        <p:spPr bwMode="auto">
          <a:xfrm>
            <a:off x="3730625" y="3910013"/>
            <a:ext cx="184150" cy="481012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7361" name="Text Box 17"/>
          <p:cNvSpPr txBox="1">
            <a:spLocks noChangeArrowheads="1"/>
          </p:cNvSpPr>
          <p:nvPr/>
        </p:nvSpPr>
        <p:spPr bwMode="auto">
          <a:xfrm>
            <a:off x="1711325" y="5013325"/>
            <a:ext cx="1766888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1800">
                <a:solidFill>
                  <a:srgbClr val="FF0000"/>
                </a:solidFill>
                <a:latin typeface="Arial Unicode MS" pitchFamily="34" charset="-128"/>
              </a:rPr>
              <a:t>(</a:t>
            </a:r>
            <a:r>
              <a:rPr lang="ru-RU" altLang="ko-KR" sz="1800">
                <a:solidFill>
                  <a:srgbClr val="FF0000"/>
                </a:solidFill>
                <a:latin typeface="Arial Unicode MS" pitchFamily="34" charset="-128"/>
              </a:rPr>
              <a:t>не действует</a:t>
            </a:r>
            <a:r>
              <a:rPr lang="en-US" altLang="ko-KR" sz="1800">
                <a:solidFill>
                  <a:srgbClr val="FF0000"/>
                </a:solidFill>
                <a:latin typeface="Arial Unicode MS" pitchFamily="34" charset="-128"/>
              </a:rPr>
              <a:t>)</a:t>
            </a:r>
          </a:p>
        </p:txBody>
      </p:sp>
      <p:sp>
        <p:nvSpPr>
          <p:cNvPr id="57362" name="Text Box 18"/>
          <p:cNvSpPr txBox="1">
            <a:spLocks noChangeArrowheads="1"/>
          </p:cNvSpPr>
          <p:nvPr/>
        </p:nvSpPr>
        <p:spPr bwMode="auto">
          <a:xfrm>
            <a:off x="1062038" y="5564188"/>
            <a:ext cx="1360487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>
                <a:solidFill>
                  <a:schemeClr val="tx2"/>
                </a:solidFill>
                <a:latin typeface="Arial Unicode MS" pitchFamily="34" charset="-128"/>
              </a:rPr>
              <a:t>Индикатор</a:t>
            </a:r>
            <a:endParaRPr lang="en-US" altLang="ko-KR" sz="1800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57363" name="Line 19"/>
          <p:cNvSpPr>
            <a:spLocks noChangeShapeType="1"/>
          </p:cNvSpPr>
          <p:nvPr/>
        </p:nvSpPr>
        <p:spPr bwMode="auto">
          <a:xfrm>
            <a:off x="1677988" y="3286125"/>
            <a:ext cx="0" cy="2349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7364" name="Oval 20"/>
          <p:cNvSpPr>
            <a:spLocks noChangeArrowheads="1"/>
          </p:cNvSpPr>
          <p:nvPr/>
        </p:nvSpPr>
        <p:spPr bwMode="auto">
          <a:xfrm>
            <a:off x="1585913" y="2973388"/>
            <a:ext cx="184150" cy="481012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7365" name="Text Box 21"/>
          <p:cNvSpPr txBox="1">
            <a:spLocks noChangeArrowheads="1"/>
          </p:cNvSpPr>
          <p:nvPr/>
        </p:nvSpPr>
        <p:spPr bwMode="auto">
          <a:xfrm>
            <a:off x="5364163" y="4797425"/>
            <a:ext cx="28162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defTabSz="1103313">
              <a:spcBef>
                <a:spcPct val="50000"/>
              </a:spcBef>
            </a:pPr>
            <a:r>
              <a:rPr lang="ru-RU" altLang="ko-KR" sz="1800">
                <a:solidFill>
                  <a:schemeClr val="tx2"/>
                </a:solidFill>
                <a:latin typeface="Arial Unicode MS" pitchFamily="34" charset="-128"/>
              </a:rPr>
              <a:t>Разъем подключения внешних контактов</a:t>
            </a:r>
            <a:endParaRPr lang="en-US" altLang="ko-KR" sz="1800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57366" name="Line 22"/>
          <p:cNvSpPr>
            <a:spLocks noChangeShapeType="1"/>
          </p:cNvSpPr>
          <p:nvPr/>
        </p:nvSpPr>
        <p:spPr bwMode="auto">
          <a:xfrm>
            <a:off x="6486525" y="3521075"/>
            <a:ext cx="0" cy="13477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7367" name="Rectangle 23"/>
          <p:cNvSpPr>
            <a:spLocks noChangeArrowheads="1"/>
          </p:cNvSpPr>
          <p:nvPr/>
        </p:nvSpPr>
        <p:spPr bwMode="auto">
          <a:xfrm>
            <a:off x="5219700" y="2835275"/>
            <a:ext cx="212725" cy="395288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7368" name="Text Box 24"/>
          <p:cNvSpPr txBox="1">
            <a:spLocks noChangeArrowheads="1"/>
          </p:cNvSpPr>
          <p:nvPr/>
        </p:nvSpPr>
        <p:spPr bwMode="auto">
          <a:xfrm>
            <a:off x="508000" y="1393825"/>
            <a:ext cx="23066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>
                <a:solidFill>
                  <a:schemeClr val="tx2"/>
                </a:solidFill>
                <a:latin typeface="Arial Unicode MS" pitchFamily="34" charset="-128"/>
              </a:rPr>
              <a:t>Питание</a:t>
            </a:r>
            <a:r>
              <a:rPr lang="en-US" altLang="ko-KR" sz="1800">
                <a:solidFill>
                  <a:schemeClr val="tx2"/>
                </a:solidFill>
                <a:latin typeface="Arial Unicode MS" pitchFamily="34" charset="-128"/>
              </a:rPr>
              <a:t>(12VDC, </a:t>
            </a:r>
            <a:r>
              <a:rPr lang="ru-RU" altLang="ko-KR" sz="1800">
                <a:solidFill>
                  <a:schemeClr val="tx2"/>
                </a:solidFill>
                <a:latin typeface="Arial Unicode MS" pitchFamily="34" charset="-128"/>
              </a:rPr>
              <a:t>от наружного блока</a:t>
            </a:r>
            <a:r>
              <a:rPr lang="en-US" altLang="ko-KR" sz="1800">
                <a:solidFill>
                  <a:schemeClr val="tx2"/>
                </a:solidFill>
                <a:latin typeface="Arial Unicode MS" pitchFamily="34" charset="-128"/>
              </a:rPr>
              <a:t>)</a:t>
            </a:r>
          </a:p>
        </p:txBody>
      </p:sp>
      <p:sp>
        <p:nvSpPr>
          <p:cNvPr id="506905" name="Text Box 25"/>
          <p:cNvSpPr txBox="1">
            <a:spLocks noChangeArrowheads="1"/>
          </p:cNvSpPr>
          <p:nvPr/>
        </p:nvSpPr>
        <p:spPr bwMode="auto">
          <a:xfrm>
            <a:off x="152400" y="73025"/>
            <a:ext cx="8485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</a:t>
            </a:r>
            <a:r>
              <a:rPr lang="ru-RU" altLang="ko-KR" sz="3200" b="1">
                <a:solidFill>
                  <a:schemeClr val="tx2"/>
                </a:solidFill>
                <a:latin typeface="Arial Unicode MS" pitchFamily="34" charset="-128"/>
              </a:rPr>
              <a:t>Модуль интерфейса </a:t>
            </a:r>
            <a:r>
              <a:rPr lang="en-US" altLang="ko-KR" sz="3200" b="1">
                <a:solidFill>
                  <a:schemeClr val="tx2"/>
                </a:solidFill>
                <a:latin typeface="Arial Unicode MS" pitchFamily="34" charset="-128"/>
              </a:rPr>
              <a:t>Keytag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(MIM-B02)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474663" y="912813"/>
            <a:ext cx="36718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400" b="1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ru-RU" altLang="ko-KR" sz="2400" b="1">
                <a:solidFill>
                  <a:schemeClr val="tx2"/>
                </a:solidFill>
                <a:latin typeface="Arial Unicode MS" pitchFamily="34" charset="-128"/>
              </a:rPr>
              <a:t>Входные сигналы</a:t>
            </a:r>
            <a:endParaRPr lang="en-US" altLang="ko-KR" sz="24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58373" name="Picture 5" descr="KeyTag Sub보드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7988" y="1557338"/>
            <a:ext cx="28448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2484438" y="2546350"/>
            <a:ext cx="1727200" cy="21590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MAIN address 0</a:t>
            </a: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2484438" y="2809875"/>
            <a:ext cx="1727200" cy="21590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MAIN address 1</a:t>
            </a: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2484438" y="3070225"/>
            <a:ext cx="1727200" cy="21590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MAIN address 2</a:t>
            </a: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2484438" y="3333750"/>
            <a:ext cx="1727200" cy="21590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MAIN address 3</a:t>
            </a: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2484438" y="3597275"/>
            <a:ext cx="1727200" cy="21590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MAIN address 4</a:t>
            </a: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2484438" y="3860800"/>
            <a:ext cx="1727200" cy="21590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MAIN address 5</a:t>
            </a:r>
          </a:p>
        </p:txBody>
      </p:sp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2484438" y="4121150"/>
            <a:ext cx="1727200" cy="21590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MAIN address 6</a:t>
            </a:r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2484438" y="4375150"/>
            <a:ext cx="1727200" cy="21590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MAIN address 7</a:t>
            </a: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2484438" y="4633913"/>
            <a:ext cx="1727200" cy="21590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MAIN address 8</a:t>
            </a:r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2484438" y="4897438"/>
            <a:ext cx="1727200" cy="21590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MAIN address 9</a:t>
            </a: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2484438" y="5157788"/>
            <a:ext cx="1727200" cy="21590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MAIN address 10</a:t>
            </a:r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2484438" y="5421313"/>
            <a:ext cx="1727200" cy="21590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MAIN address 11</a:t>
            </a:r>
          </a:p>
        </p:txBody>
      </p:sp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5581650" y="4633913"/>
            <a:ext cx="1727200" cy="21590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MAIN address 15</a:t>
            </a:r>
          </a:p>
        </p:txBody>
      </p:sp>
      <p:sp>
        <p:nvSpPr>
          <p:cNvPr id="58387" name="Text Box 19"/>
          <p:cNvSpPr txBox="1">
            <a:spLocks noChangeArrowheads="1"/>
          </p:cNvSpPr>
          <p:nvPr/>
        </p:nvSpPr>
        <p:spPr bwMode="auto">
          <a:xfrm>
            <a:off x="5581650" y="4897438"/>
            <a:ext cx="1727200" cy="21590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MAIN address 14</a:t>
            </a:r>
          </a:p>
        </p:txBody>
      </p:sp>
      <p:sp>
        <p:nvSpPr>
          <p:cNvPr id="58388" name="Text Box 20"/>
          <p:cNvSpPr txBox="1">
            <a:spLocks noChangeArrowheads="1"/>
          </p:cNvSpPr>
          <p:nvPr/>
        </p:nvSpPr>
        <p:spPr bwMode="auto">
          <a:xfrm>
            <a:off x="5581650" y="5157788"/>
            <a:ext cx="1727200" cy="21590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MAIN address 13</a:t>
            </a:r>
          </a:p>
        </p:txBody>
      </p:sp>
      <p:sp>
        <p:nvSpPr>
          <p:cNvPr id="58389" name="Text Box 21"/>
          <p:cNvSpPr txBox="1">
            <a:spLocks noChangeArrowheads="1"/>
          </p:cNvSpPr>
          <p:nvPr/>
        </p:nvSpPr>
        <p:spPr bwMode="auto">
          <a:xfrm>
            <a:off x="5581650" y="5421313"/>
            <a:ext cx="1727200" cy="21590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MAIN address 12</a:t>
            </a:r>
          </a:p>
        </p:txBody>
      </p:sp>
      <p:sp>
        <p:nvSpPr>
          <p:cNvPr id="58390" name="Text Box 22"/>
          <p:cNvSpPr txBox="1">
            <a:spLocks noChangeArrowheads="1"/>
          </p:cNvSpPr>
          <p:nvPr/>
        </p:nvSpPr>
        <p:spPr bwMode="auto">
          <a:xfrm>
            <a:off x="5580063" y="2420938"/>
            <a:ext cx="1727200" cy="2160587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solidFill>
                  <a:schemeClr val="tx2"/>
                </a:solidFill>
                <a:latin typeface="Arial Unicode MS" pitchFamily="34" charset="-128"/>
              </a:rPr>
              <a:t>ОБЩИЙ</a:t>
            </a:r>
            <a:endParaRPr lang="en-US" altLang="ko-KR" sz="24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58391" name="Text Box 23"/>
          <p:cNvSpPr txBox="1">
            <a:spLocks noChangeArrowheads="1"/>
          </p:cNvSpPr>
          <p:nvPr/>
        </p:nvSpPr>
        <p:spPr bwMode="auto">
          <a:xfrm>
            <a:off x="468313" y="6021388"/>
            <a:ext cx="7993062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Прим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: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Адреса внутреннего блока должен соответствовать адресу на клемме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.</a:t>
            </a:r>
          </a:p>
        </p:txBody>
      </p:sp>
      <p:sp>
        <p:nvSpPr>
          <p:cNvPr id="58392" name="Line 24"/>
          <p:cNvSpPr>
            <a:spLocks noChangeShapeType="1"/>
          </p:cNvSpPr>
          <p:nvPr/>
        </p:nvSpPr>
        <p:spPr bwMode="auto">
          <a:xfrm flipV="1">
            <a:off x="4603750" y="1916113"/>
            <a:ext cx="0" cy="6492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8393" name="Line 25"/>
          <p:cNvSpPr>
            <a:spLocks noChangeShapeType="1"/>
          </p:cNvSpPr>
          <p:nvPr/>
        </p:nvSpPr>
        <p:spPr bwMode="auto">
          <a:xfrm flipV="1">
            <a:off x="4603750" y="1916113"/>
            <a:ext cx="2847975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8394" name="Line 26"/>
          <p:cNvSpPr>
            <a:spLocks noChangeShapeType="1"/>
          </p:cNvSpPr>
          <p:nvPr/>
        </p:nvSpPr>
        <p:spPr bwMode="auto">
          <a:xfrm flipH="1" flipV="1">
            <a:off x="5203825" y="2133600"/>
            <a:ext cx="1588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8395" name="Line 27"/>
          <p:cNvSpPr>
            <a:spLocks noChangeShapeType="1"/>
          </p:cNvSpPr>
          <p:nvPr/>
        </p:nvSpPr>
        <p:spPr bwMode="auto">
          <a:xfrm flipV="1">
            <a:off x="5208588" y="2133600"/>
            <a:ext cx="29638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8396" name="Oval 28"/>
          <p:cNvSpPr>
            <a:spLocks noChangeArrowheads="1"/>
          </p:cNvSpPr>
          <p:nvPr/>
        </p:nvSpPr>
        <p:spPr bwMode="auto">
          <a:xfrm>
            <a:off x="4511675" y="2397125"/>
            <a:ext cx="184150" cy="481013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8397" name="Oval 29"/>
          <p:cNvSpPr>
            <a:spLocks noChangeArrowheads="1"/>
          </p:cNvSpPr>
          <p:nvPr/>
        </p:nvSpPr>
        <p:spPr bwMode="auto">
          <a:xfrm>
            <a:off x="5111750" y="2316163"/>
            <a:ext cx="184150" cy="481012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8398" name="Text Box 30"/>
          <p:cNvSpPr txBox="1">
            <a:spLocks noChangeArrowheads="1"/>
          </p:cNvSpPr>
          <p:nvPr/>
        </p:nvSpPr>
        <p:spPr bwMode="auto">
          <a:xfrm>
            <a:off x="6580188" y="1344613"/>
            <a:ext cx="1560512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Сухой контакт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58399" name="Oval 31"/>
          <p:cNvSpPr>
            <a:spLocks noChangeArrowheads="1"/>
          </p:cNvSpPr>
          <p:nvPr/>
        </p:nvSpPr>
        <p:spPr bwMode="auto">
          <a:xfrm>
            <a:off x="7421563" y="1666875"/>
            <a:ext cx="203200" cy="500063"/>
          </a:xfrm>
          <a:prstGeom prst="ellipse">
            <a:avLst/>
          </a:prstGeom>
          <a:solidFill>
            <a:srgbClr val="FF66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8400" name="Oval 32"/>
          <p:cNvSpPr>
            <a:spLocks noChangeArrowheads="1"/>
          </p:cNvSpPr>
          <p:nvPr/>
        </p:nvSpPr>
        <p:spPr bwMode="auto">
          <a:xfrm>
            <a:off x="7853363" y="1666875"/>
            <a:ext cx="203200" cy="500063"/>
          </a:xfrm>
          <a:prstGeom prst="ellipse">
            <a:avLst/>
          </a:prstGeom>
          <a:solidFill>
            <a:srgbClr val="FF66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8401" name="Line 33"/>
          <p:cNvSpPr>
            <a:spLocks noChangeShapeType="1"/>
          </p:cNvSpPr>
          <p:nvPr/>
        </p:nvSpPr>
        <p:spPr bwMode="auto">
          <a:xfrm>
            <a:off x="8172450" y="1916113"/>
            <a:ext cx="0" cy="2174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8402" name="Line 34"/>
          <p:cNvSpPr>
            <a:spLocks noChangeShapeType="1"/>
          </p:cNvSpPr>
          <p:nvPr/>
        </p:nvSpPr>
        <p:spPr bwMode="auto">
          <a:xfrm flipH="1">
            <a:off x="8027988" y="1916113"/>
            <a:ext cx="1444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8403" name="Line 35"/>
          <p:cNvSpPr>
            <a:spLocks noChangeShapeType="1"/>
          </p:cNvSpPr>
          <p:nvPr/>
        </p:nvSpPr>
        <p:spPr bwMode="auto">
          <a:xfrm>
            <a:off x="7532688" y="1724025"/>
            <a:ext cx="360362" cy="146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8404" name="Text Box 36"/>
          <p:cNvSpPr txBox="1">
            <a:spLocks noChangeArrowheads="1"/>
          </p:cNvSpPr>
          <p:nvPr/>
        </p:nvSpPr>
        <p:spPr bwMode="auto">
          <a:xfrm>
            <a:off x="1050925" y="6308725"/>
            <a:ext cx="5410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/>
            <a:r>
              <a:rPr lang="ru-RU" altLang="ko-KR" b="1">
                <a:solidFill>
                  <a:srgbClr val="FF0000"/>
                </a:solidFill>
                <a:latin typeface="Arial Unicode MS" pitchFamily="34" charset="-128"/>
              </a:rPr>
              <a:t>Контакт управления не должен иметь питающего напряжения.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506905" name="Text Box 25"/>
          <p:cNvSpPr txBox="1">
            <a:spLocks noChangeArrowheads="1"/>
          </p:cNvSpPr>
          <p:nvPr/>
        </p:nvSpPr>
        <p:spPr bwMode="auto">
          <a:xfrm>
            <a:off x="152400" y="73025"/>
            <a:ext cx="8485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</a:t>
            </a:r>
            <a:r>
              <a:rPr lang="ru-RU" altLang="ko-KR" sz="3200" b="1">
                <a:solidFill>
                  <a:schemeClr val="tx2"/>
                </a:solidFill>
                <a:latin typeface="Arial Unicode MS" pitchFamily="34" charset="-128"/>
              </a:rPr>
              <a:t>Модуль интерфейса </a:t>
            </a:r>
            <a:r>
              <a:rPr lang="en-US" altLang="ko-KR" sz="3200" b="1">
                <a:solidFill>
                  <a:schemeClr val="tx2"/>
                </a:solidFill>
                <a:latin typeface="Arial Unicode MS" pitchFamily="34" charset="-128"/>
              </a:rPr>
              <a:t>Keytag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(MIM-B02)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ChangeArrowheads="1"/>
          </p:cNvSpPr>
          <p:nvPr/>
        </p:nvSpPr>
        <p:spPr bwMode="auto">
          <a:xfrm>
            <a:off x="334963" y="2852738"/>
            <a:ext cx="5029200" cy="2232025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488950" y="2860675"/>
            <a:ext cx="4403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F1-F2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состояние сигнальной линии (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F1 – F2)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469900" y="3908425"/>
            <a:ext cx="8556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Подача </a:t>
            </a:r>
          </a:p>
          <a:p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питания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1581150" y="3932238"/>
            <a:ext cx="1233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Регистрация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59398" name="Line 6"/>
          <p:cNvSpPr>
            <a:spLocks noChangeShapeType="1"/>
          </p:cNvSpPr>
          <p:nvPr/>
        </p:nvSpPr>
        <p:spPr bwMode="auto">
          <a:xfrm>
            <a:off x="2711450" y="3619500"/>
            <a:ext cx="33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3041650" y="3933825"/>
            <a:ext cx="23018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Завершение регистрации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(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ВБ, адрес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 MAIN)</a:t>
            </a:r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1387475" y="3605213"/>
            <a:ext cx="33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509961" name="Picture 9" descr="00s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260725"/>
            <a:ext cx="687388" cy="663575"/>
          </a:xfrm>
          <a:prstGeom prst="rect">
            <a:avLst/>
          </a:prstGeom>
          <a:noFill/>
          <a:effectLst>
            <a:outerShdw dist="35921" dir="2700000" algn="ctr" rotWithShape="0">
              <a:schemeClr val="tx2"/>
            </a:outerShdw>
          </a:effectLst>
        </p:spPr>
      </p:pic>
      <p:sp>
        <p:nvSpPr>
          <p:cNvPr id="59402" name="Line 10"/>
          <p:cNvSpPr>
            <a:spLocks noChangeShapeType="1"/>
          </p:cNvSpPr>
          <p:nvPr/>
        </p:nvSpPr>
        <p:spPr bwMode="auto">
          <a:xfrm>
            <a:off x="3922713" y="3614738"/>
            <a:ext cx="4603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509963" name="Line 11"/>
          <p:cNvSpPr>
            <a:spLocks noChangeShapeType="1"/>
          </p:cNvSpPr>
          <p:nvPr/>
        </p:nvSpPr>
        <p:spPr bwMode="auto">
          <a:xfrm>
            <a:off x="5364163" y="1752600"/>
            <a:ext cx="79375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09964" name="Line 12"/>
          <p:cNvSpPr>
            <a:spLocks noChangeShapeType="1"/>
          </p:cNvSpPr>
          <p:nvPr/>
        </p:nvSpPr>
        <p:spPr bwMode="auto">
          <a:xfrm>
            <a:off x="6157913" y="1752600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09965" name="Line 13"/>
          <p:cNvSpPr>
            <a:spLocks noChangeShapeType="1"/>
          </p:cNvSpPr>
          <p:nvPr/>
        </p:nvSpPr>
        <p:spPr bwMode="auto">
          <a:xfrm flipV="1">
            <a:off x="6230938" y="1752600"/>
            <a:ext cx="71437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09966" name="Line 14"/>
          <p:cNvSpPr>
            <a:spLocks noChangeShapeType="1"/>
          </p:cNvSpPr>
          <p:nvPr/>
        </p:nvSpPr>
        <p:spPr bwMode="auto">
          <a:xfrm>
            <a:off x="6302375" y="1752600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09967" name="Line 15"/>
          <p:cNvSpPr>
            <a:spLocks noChangeShapeType="1"/>
          </p:cNvSpPr>
          <p:nvPr/>
        </p:nvSpPr>
        <p:spPr bwMode="auto">
          <a:xfrm>
            <a:off x="7096125" y="1752600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59408" name="Picture 16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2938" y="1866900"/>
            <a:ext cx="938212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9" name="Picture 17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1866900"/>
            <a:ext cx="93662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70" name="Line 18"/>
          <p:cNvSpPr>
            <a:spLocks noChangeShapeType="1"/>
          </p:cNvSpPr>
          <p:nvPr/>
        </p:nvSpPr>
        <p:spPr bwMode="auto">
          <a:xfrm>
            <a:off x="3676650" y="2014538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09971" name="Rectangle 19"/>
          <p:cNvSpPr>
            <a:spLocks noChangeArrowheads="1"/>
          </p:cNvSpPr>
          <p:nvPr/>
        </p:nvSpPr>
        <p:spPr bwMode="auto">
          <a:xfrm>
            <a:off x="5778500" y="1077913"/>
            <a:ext cx="720725" cy="576262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9412" name="Rectangle 20"/>
          <p:cNvSpPr>
            <a:spLocks noChangeArrowheads="1"/>
          </p:cNvSpPr>
          <p:nvPr/>
        </p:nvSpPr>
        <p:spPr bwMode="auto">
          <a:xfrm>
            <a:off x="5778500" y="1052513"/>
            <a:ext cx="762000" cy="63976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MAIN 1</a:t>
            </a:r>
          </a:p>
          <a:p>
            <a:pPr algn="l"/>
            <a:r>
              <a:rPr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RMC   5</a:t>
            </a:r>
          </a:p>
          <a:p>
            <a:pPr algn="l"/>
            <a:r>
              <a:rPr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K2  OFF</a:t>
            </a:r>
          </a:p>
        </p:txBody>
      </p:sp>
      <p:sp>
        <p:nvSpPr>
          <p:cNvPr id="509973" name="Rectangle 21"/>
          <p:cNvSpPr>
            <a:spLocks noChangeArrowheads="1"/>
          </p:cNvSpPr>
          <p:nvPr/>
        </p:nvSpPr>
        <p:spPr bwMode="auto">
          <a:xfrm>
            <a:off x="6786563" y="1077913"/>
            <a:ext cx="720725" cy="576262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9414" name="Rectangle 22"/>
          <p:cNvSpPr>
            <a:spLocks noChangeArrowheads="1"/>
          </p:cNvSpPr>
          <p:nvPr/>
        </p:nvSpPr>
        <p:spPr bwMode="auto">
          <a:xfrm>
            <a:off x="6786563" y="1052513"/>
            <a:ext cx="742950" cy="63976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MAIN 2</a:t>
            </a:r>
          </a:p>
          <a:p>
            <a:pPr algn="l"/>
            <a:r>
              <a:rPr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RMC   6</a:t>
            </a:r>
          </a:p>
          <a:p>
            <a:pPr algn="l"/>
            <a:r>
              <a:rPr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K2 OFF</a:t>
            </a:r>
          </a:p>
        </p:txBody>
      </p:sp>
      <p:pic>
        <p:nvPicPr>
          <p:cNvPr id="59417" name="Picture 25" descr="DVMP2실외기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0238" y="1149350"/>
            <a:ext cx="9080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8" name="Picture 26" descr="MIM-B02_2"/>
          <p:cNvPicPr>
            <a:picLocks noChangeAspect="1" noChangeArrowheads="1"/>
          </p:cNvPicPr>
          <p:nvPr/>
        </p:nvPicPr>
        <p:blipFill>
          <a:blip r:embed="rId5">
            <a:lum bright="10000" contrast="20000"/>
          </a:blip>
          <a:srcRect/>
          <a:stretch>
            <a:fillRect/>
          </a:stretch>
        </p:blipFill>
        <p:spPr bwMode="auto">
          <a:xfrm>
            <a:off x="1763713" y="1652588"/>
            <a:ext cx="2160587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19" name="Rectangle 27"/>
          <p:cNvSpPr>
            <a:spLocks noChangeArrowheads="1"/>
          </p:cNvSpPr>
          <p:nvPr/>
        </p:nvSpPr>
        <p:spPr bwMode="auto">
          <a:xfrm>
            <a:off x="449263" y="4414838"/>
            <a:ext cx="4533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800" b="1">
                <a:solidFill>
                  <a:srgbClr val="000099"/>
                </a:solidFill>
                <a:latin typeface="Arial Unicode MS" pitchFamily="34" charset="-128"/>
              </a:rPr>
              <a:t>Прим</a:t>
            </a:r>
            <a:r>
              <a:rPr lang="en-US" altLang="ko-KR" sz="1800" b="1">
                <a:solidFill>
                  <a:srgbClr val="000099"/>
                </a:solidFill>
                <a:latin typeface="Arial Unicode MS" pitchFamily="34" charset="-128"/>
              </a:rPr>
              <a:t>: </a:t>
            </a:r>
            <a:r>
              <a:rPr lang="ru-RU" altLang="ko-KR" sz="1800" b="1">
                <a:solidFill>
                  <a:srgbClr val="000099"/>
                </a:solidFill>
                <a:latin typeface="Arial Unicode MS" pitchFamily="34" charset="-128"/>
              </a:rPr>
              <a:t>не нужно устанавливать</a:t>
            </a:r>
            <a:r>
              <a:rPr lang="en-US" altLang="ko-KR" sz="1800" b="1">
                <a:solidFill>
                  <a:srgbClr val="000099"/>
                </a:solidFill>
                <a:latin typeface="Arial Unicode MS" pitchFamily="34" charset="-128"/>
              </a:rPr>
              <a:t> K2 </a:t>
            </a:r>
            <a:r>
              <a:rPr lang="ru-RU" altLang="ko-KR" sz="1800" b="1">
                <a:solidFill>
                  <a:srgbClr val="000099"/>
                </a:solidFill>
                <a:latin typeface="Arial Unicode MS" pitchFamily="34" charset="-128"/>
              </a:rPr>
              <a:t>в</a:t>
            </a:r>
            <a:r>
              <a:rPr lang="en-US" altLang="ko-KR" sz="1800" b="1">
                <a:solidFill>
                  <a:srgbClr val="000099"/>
                </a:solidFill>
                <a:latin typeface="Arial Unicode MS" pitchFamily="34" charset="-128"/>
              </a:rPr>
              <a:t> OFF</a:t>
            </a:r>
          </a:p>
          <a:p>
            <a:pPr algn="l"/>
            <a:r>
              <a:rPr lang="ru-RU" altLang="ko-KR" sz="1800" b="1">
                <a:solidFill>
                  <a:srgbClr val="000099"/>
                </a:solidFill>
                <a:latin typeface="Arial Unicode MS" pitchFamily="34" charset="-128"/>
              </a:rPr>
              <a:t>для управления от </a:t>
            </a:r>
            <a:r>
              <a:rPr lang="en-US" altLang="ko-KR" sz="1800" b="1">
                <a:solidFill>
                  <a:srgbClr val="000099"/>
                </a:solidFill>
                <a:latin typeface="Arial Unicode MS" pitchFamily="34" charset="-128"/>
              </a:rPr>
              <a:t> MIM-B02</a:t>
            </a:r>
          </a:p>
        </p:txBody>
      </p:sp>
      <p:sp>
        <p:nvSpPr>
          <p:cNvPr id="59421" name="Text Box 29"/>
          <p:cNvSpPr txBox="1">
            <a:spLocks noChangeArrowheads="1"/>
          </p:cNvSpPr>
          <p:nvPr/>
        </p:nvSpPr>
        <p:spPr bwMode="auto">
          <a:xfrm>
            <a:off x="468313" y="5299075"/>
            <a:ext cx="12493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Работа</a:t>
            </a:r>
            <a:endParaRPr lang="en-US" altLang="ko-KR" sz="2400" b="1">
              <a:latin typeface="Arial Unicode MS" pitchFamily="34" charset="-128"/>
            </a:endParaRPr>
          </a:p>
        </p:txBody>
      </p:sp>
      <p:sp>
        <p:nvSpPr>
          <p:cNvPr id="59422" name="Rectangle 30"/>
          <p:cNvSpPr>
            <a:spLocks noChangeArrowheads="1"/>
          </p:cNvSpPr>
          <p:nvPr/>
        </p:nvSpPr>
        <p:spPr bwMode="auto">
          <a:xfrm>
            <a:off x="757238" y="5681663"/>
            <a:ext cx="72786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en-US" altLang="ko-KR" sz="1800">
                <a:solidFill>
                  <a:schemeClr val="tx2"/>
                </a:solidFill>
                <a:latin typeface="Arial Unicode MS" pitchFamily="34" charset="-128"/>
              </a:rPr>
              <a:t>1. </a:t>
            </a:r>
            <a:r>
              <a:rPr lang="ru-RU" altLang="ko-KR" sz="1800">
                <a:solidFill>
                  <a:schemeClr val="tx2"/>
                </a:solidFill>
                <a:latin typeface="Arial Unicode MS" pitchFamily="34" charset="-128"/>
              </a:rPr>
              <a:t>Первое включение по состоянию контакта</a:t>
            </a:r>
            <a:r>
              <a:rPr lang="en-US" altLang="ko-KR" sz="1800">
                <a:solidFill>
                  <a:schemeClr val="tx2"/>
                </a:solidFill>
                <a:latin typeface="Arial Unicode MS" pitchFamily="34" charset="-128"/>
              </a:rPr>
              <a:t> (</a:t>
            </a:r>
            <a:r>
              <a:rPr lang="ru-RU" altLang="ko-KR" sz="1800">
                <a:solidFill>
                  <a:schemeClr val="tx2"/>
                </a:solidFill>
                <a:latin typeface="Arial Unicode MS" pitchFamily="34" charset="-128"/>
              </a:rPr>
              <a:t>нет истории работы</a:t>
            </a:r>
            <a:r>
              <a:rPr lang="en-US" altLang="ko-KR" sz="1800">
                <a:solidFill>
                  <a:schemeClr val="tx2"/>
                </a:solidFill>
                <a:latin typeface="Arial Unicode MS" pitchFamily="34" charset="-128"/>
              </a:rPr>
              <a:t>)</a:t>
            </a:r>
          </a:p>
          <a:p>
            <a:pPr marL="457200" indent="-457200" algn="l"/>
            <a:r>
              <a:rPr lang="en-US" altLang="ko-KR" sz="1800">
                <a:solidFill>
                  <a:schemeClr val="tx2"/>
                </a:solidFill>
                <a:latin typeface="Arial Unicode MS" pitchFamily="34" charset="-128"/>
              </a:rPr>
              <a:t>    - </a:t>
            </a:r>
            <a:r>
              <a:rPr lang="ru-RU" altLang="ko-KR" sz="1800">
                <a:solidFill>
                  <a:schemeClr val="tx2"/>
                </a:solidFill>
                <a:latin typeface="Arial Unicode MS" pitchFamily="34" charset="-128"/>
              </a:rPr>
              <a:t>Режим Авто</a:t>
            </a:r>
            <a:r>
              <a:rPr lang="en-US" altLang="ko-KR" sz="1800">
                <a:solidFill>
                  <a:schemeClr val="tx2"/>
                </a:solidFill>
                <a:latin typeface="Arial Unicode MS" pitchFamily="34" charset="-128"/>
              </a:rPr>
              <a:t>, 24</a:t>
            </a:r>
            <a:r>
              <a:rPr lang="en-US" altLang="ko-KR" sz="1800">
                <a:solidFill>
                  <a:schemeClr val="tx2"/>
                </a:solidFill>
                <a:latin typeface="Arial Unicode MS" pitchFamily="34" charset="-128"/>
                <a:cs typeface="Times New Roman" pitchFamily="18" charset="0"/>
              </a:rPr>
              <a:t>ºC, </a:t>
            </a:r>
            <a:r>
              <a:rPr lang="ru-RU" altLang="ko-KR" sz="1800">
                <a:solidFill>
                  <a:schemeClr val="tx2"/>
                </a:solidFill>
                <a:latin typeface="Arial Unicode MS" pitchFamily="34" charset="-128"/>
              </a:rPr>
              <a:t>вентилятор -Авто</a:t>
            </a:r>
            <a:r>
              <a:rPr lang="en-US" altLang="ko-KR" sz="1800">
                <a:solidFill>
                  <a:schemeClr val="tx2"/>
                </a:solidFill>
                <a:latin typeface="Arial Unicode MS" pitchFamily="34" charset="-128"/>
              </a:rPr>
              <a:t>, </a:t>
            </a:r>
            <a:r>
              <a:rPr lang="ru-RU" altLang="ko-KR" sz="1800">
                <a:solidFill>
                  <a:schemeClr val="tx2"/>
                </a:solidFill>
                <a:latin typeface="Arial Unicode MS" pitchFamily="34" charset="-128"/>
              </a:rPr>
              <a:t>жалюзи не качаются.</a:t>
            </a:r>
            <a:endParaRPr lang="en-US" altLang="ko-KR" sz="1800">
              <a:solidFill>
                <a:schemeClr val="tx2"/>
              </a:solidFill>
              <a:latin typeface="Arial Unicode MS" pitchFamily="34" charset="-128"/>
            </a:endParaRPr>
          </a:p>
          <a:p>
            <a:pPr marL="457200" indent="-457200" algn="l"/>
            <a:r>
              <a:rPr lang="en-US" altLang="ko-KR" sz="1800">
                <a:solidFill>
                  <a:schemeClr val="tx2"/>
                </a:solidFill>
                <a:latin typeface="Arial Unicode MS" pitchFamily="34" charset="-128"/>
              </a:rPr>
              <a:t>2. </a:t>
            </a:r>
            <a:r>
              <a:rPr lang="ru-RU" altLang="ko-KR" sz="1800">
                <a:solidFill>
                  <a:schemeClr val="tx2"/>
                </a:solidFill>
                <a:latin typeface="Arial Unicode MS" pitchFamily="34" charset="-128"/>
              </a:rPr>
              <a:t>Второе включение по ранее заданному режиму работы</a:t>
            </a:r>
            <a:r>
              <a:rPr lang="en-US" altLang="ko-KR" sz="1800">
                <a:solidFill>
                  <a:schemeClr val="tx2"/>
                </a:solidFill>
                <a:latin typeface="Arial Unicode MS" pitchFamily="34" charset="-128"/>
              </a:rPr>
              <a:t>.</a:t>
            </a:r>
          </a:p>
        </p:txBody>
      </p:sp>
      <p:sp>
        <p:nvSpPr>
          <p:cNvPr id="509983" name="Rectangle 31"/>
          <p:cNvSpPr>
            <a:spLocks noChangeArrowheads="1"/>
          </p:cNvSpPr>
          <p:nvPr/>
        </p:nvSpPr>
        <p:spPr bwMode="auto">
          <a:xfrm>
            <a:off x="5940425" y="2855913"/>
            <a:ext cx="2881313" cy="2228850"/>
          </a:xfrm>
          <a:prstGeom prst="rect">
            <a:avLst/>
          </a:prstGeom>
          <a:solidFill>
            <a:srgbClr val="E2E2E2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09984" name="Rectangle 32"/>
          <p:cNvSpPr>
            <a:spLocks noChangeArrowheads="1"/>
          </p:cNvSpPr>
          <p:nvPr/>
        </p:nvSpPr>
        <p:spPr bwMode="auto">
          <a:xfrm>
            <a:off x="6059488" y="3924300"/>
            <a:ext cx="2641600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/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Ошибка на линии связи хотя бы с одним внутр. блоком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grpSp>
        <p:nvGrpSpPr>
          <p:cNvPr id="59425" name="Group 33"/>
          <p:cNvGrpSpPr>
            <a:grpSpLocks/>
          </p:cNvGrpSpPr>
          <p:nvPr/>
        </p:nvGrpSpPr>
        <p:grpSpPr bwMode="auto">
          <a:xfrm>
            <a:off x="6348413" y="2998788"/>
            <a:ext cx="2087562" cy="803275"/>
            <a:chOff x="3833" y="3067"/>
            <a:chExt cx="1315" cy="506"/>
          </a:xfrm>
        </p:grpSpPr>
        <p:sp>
          <p:nvSpPr>
            <p:cNvPr id="59431" name="Line 34"/>
            <p:cNvSpPr>
              <a:spLocks noChangeShapeType="1"/>
            </p:cNvSpPr>
            <p:nvPr/>
          </p:nvSpPr>
          <p:spPr bwMode="auto">
            <a:xfrm flipV="1">
              <a:off x="4353" y="3328"/>
              <a:ext cx="277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509987" name="Picture 35" descr="e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46" y="3067"/>
              <a:ext cx="502" cy="506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tx2"/>
              </a:outerShdw>
            </a:effectLst>
          </p:spPr>
        </p:pic>
        <p:pic>
          <p:nvPicPr>
            <p:cNvPr id="509988" name="Picture 36" descr="er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33" y="3067"/>
              <a:ext cx="503" cy="506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tx2"/>
              </a:outerShdw>
            </a:effectLst>
          </p:spPr>
        </p:pic>
      </p:grpSp>
      <p:sp>
        <p:nvSpPr>
          <p:cNvPr id="59426" name="Rectangle 37"/>
          <p:cNvSpPr>
            <a:spLocks noChangeArrowheads="1"/>
          </p:cNvSpPr>
          <p:nvPr/>
        </p:nvSpPr>
        <p:spPr bwMode="auto">
          <a:xfrm>
            <a:off x="6165850" y="4687888"/>
            <a:ext cx="2433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b="1">
                <a:solidFill>
                  <a:srgbClr val="FF0000"/>
                </a:solidFill>
                <a:latin typeface="Arial Unicode MS" pitchFamily="34" charset="-128"/>
              </a:rPr>
              <a:t>Нет связи в течение</a:t>
            </a:r>
            <a:r>
              <a:rPr lang="en-US" altLang="ko-KR" b="1">
                <a:solidFill>
                  <a:srgbClr val="FF0000"/>
                </a:solidFill>
                <a:latin typeface="Arial Unicode MS" pitchFamily="34" charset="-128"/>
              </a:rPr>
              <a:t> 3 </a:t>
            </a:r>
            <a:r>
              <a:rPr lang="ru-RU" altLang="ko-KR" b="1">
                <a:solidFill>
                  <a:srgbClr val="FF0000"/>
                </a:solidFill>
                <a:latin typeface="Arial Unicode MS" pitchFamily="34" charset="-128"/>
              </a:rPr>
              <a:t>мин.</a:t>
            </a:r>
            <a:endParaRPr lang="en-US" altLang="ko-KR" b="1">
              <a:solidFill>
                <a:srgbClr val="FF0000"/>
              </a:solidFill>
              <a:latin typeface="Arial Unicode MS" pitchFamily="34" charset="-128"/>
            </a:endParaRPr>
          </a:p>
        </p:txBody>
      </p:sp>
      <p:pic>
        <p:nvPicPr>
          <p:cNvPr id="509990" name="Picture 38" descr="00s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3270250"/>
            <a:ext cx="687388" cy="663575"/>
          </a:xfrm>
          <a:prstGeom prst="rect">
            <a:avLst/>
          </a:prstGeom>
          <a:noFill/>
          <a:effectLst>
            <a:outerShdw dist="35921" dir="2700000" algn="ctr" rotWithShape="0">
              <a:schemeClr val="tx2"/>
            </a:outerShdw>
          </a:effectLst>
        </p:spPr>
      </p:pic>
      <p:pic>
        <p:nvPicPr>
          <p:cNvPr id="59428" name="Picture 39" descr="오른쪽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2138" y="3255963"/>
            <a:ext cx="709612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29" name="Picture 40" descr="오른쪽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27538" y="3270250"/>
            <a:ext cx="720725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6905" name="Text Box 25"/>
          <p:cNvSpPr txBox="1">
            <a:spLocks noChangeArrowheads="1"/>
          </p:cNvSpPr>
          <p:nvPr/>
        </p:nvSpPr>
        <p:spPr bwMode="auto">
          <a:xfrm>
            <a:off x="152400" y="73025"/>
            <a:ext cx="8485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</a:t>
            </a:r>
            <a:r>
              <a:rPr lang="ru-RU" altLang="ko-KR" sz="3200" b="1">
                <a:solidFill>
                  <a:schemeClr val="tx2"/>
                </a:solidFill>
                <a:latin typeface="Arial Unicode MS" pitchFamily="34" charset="-128"/>
              </a:rPr>
              <a:t>Модуль интерфейса </a:t>
            </a:r>
            <a:r>
              <a:rPr lang="en-US" altLang="ko-KR" sz="3200" b="1">
                <a:solidFill>
                  <a:schemeClr val="tx2"/>
                </a:solidFill>
                <a:latin typeface="Arial Unicode MS" pitchFamily="34" charset="-128"/>
              </a:rPr>
              <a:t>Keytag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(MIM-B02)</a:t>
            </a:r>
          </a:p>
        </p:txBody>
      </p:sp>
      <p:sp>
        <p:nvSpPr>
          <p:cNvPr id="59436" name="Text Box 4"/>
          <p:cNvSpPr txBox="1">
            <a:spLocks noChangeArrowheads="1"/>
          </p:cNvSpPr>
          <p:nvPr/>
        </p:nvSpPr>
        <p:spPr bwMode="auto">
          <a:xfrm>
            <a:off x="474663" y="912813"/>
            <a:ext cx="36718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400" b="1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ru-RU" altLang="ko-KR" sz="2400" b="1">
                <a:solidFill>
                  <a:schemeClr val="tx2"/>
                </a:solidFill>
                <a:latin typeface="Arial Unicode MS" pitchFamily="34" charset="-128"/>
              </a:rPr>
              <a:t>Индикация</a:t>
            </a:r>
            <a:endParaRPr lang="en-US" altLang="ko-KR" sz="2400" b="1">
              <a:solidFill>
                <a:schemeClr val="tx2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80" name="Group 64"/>
          <p:cNvGraphicFramePr>
            <a:graphicFrameLocks noGrp="1"/>
          </p:cNvGraphicFramePr>
          <p:nvPr/>
        </p:nvGraphicFramePr>
        <p:xfrm>
          <a:off x="611188" y="1341438"/>
          <a:ext cx="7921625" cy="4698820"/>
        </p:xfrm>
        <a:graphic>
          <a:graphicData uri="http://schemas.openxmlformats.org/drawingml/2006/table">
            <a:tbl>
              <a:tblPr/>
              <a:tblGrid>
                <a:gridCol w="431800"/>
                <a:gridCol w="504825"/>
                <a:gridCol w="792162"/>
                <a:gridCol w="4824413"/>
                <a:gridCol w="1368425"/>
              </a:tblGrid>
              <a:tr h="2413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DIP Switch</a:t>
                      </a:r>
                    </a:p>
                  </a:txBody>
                  <a:tcPr marL="72000" marR="72000" marT="72000" marB="720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Function</a:t>
                      </a:r>
                    </a:p>
                  </a:txBody>
                  <a:tcPr marL="72000" marR="72000" marT="72000" marB="72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DIP S/W</a:t>
                      </a:r>
                    </a:p>
                  </a:txBody>
                  <a:tcPr marL="72000" marR="72000" marT="72000" marB="72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</a:tr>
              <a:tr h="214313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K1</a:t>
                      </a:r>
                    </a:p>
                  </a:txBody>
                  <a:tcPr marL="72000" marR="72000" marT="72000" marB="72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K3=ON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Контакт замкнут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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ВБ выкл., проводной пульт не действует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Контакт разомкнут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 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ВБ выкл., проводной пульт действует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  <a:sym typeface="Wingdings" pitchFamily="2" charset="2"/>
                      </a:endParaRPr>
                    </a:p>
                  </a:txBody>
                  <a:tcPr marL="72000" marR="72000" marT="72000" marB="72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500" b="1" i="0" u="none" strike="noStrike" cap="none" normalizeH="0" baseline="0" smtClean="0">
                        <a:ln>
                          <a:noFill/>
                        </a:ln>
                        <a:solidFill>
                          <a:srgbClr val="468634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72000" marR="72000" marT="72000" marB="72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9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Контакт разомкнут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 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ВБ выкл., проводной пульт не действует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Контакт замкнут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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ВБ выкл., проводной пульт действует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  <a:sym typeface="Wingdings" pitchFamily="2" charset="2"/>
                      </a:endParaRPr>
                    </a:p>
                  </a:txBody>
                  <a:tcPr marL="72000" marR="72000" marT="72000" marB="72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19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K3=OFF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Контакт замкнут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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ВБ вкл., Контакт разомкнут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 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ВБ выкл.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  <a:sym typeface="Wingdings" pitchFamily="2" charset="2"/>
                      </a:endParaRPr>
                    </a:p>
                  </a:txBody>
                  <a:tcPr marL="72000" marR="72000" marT="72000" marB="72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Контакт замкнут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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ВБ выкл., Контакт разомкнут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 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ВБ вкл.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  <a:sym typeface="Wingdings" pitchFamily="2" charset="2"/>
                      </a:endParaRPr>
                    </a:p>
                  </a:txBody>
                  <a:tcPr marL="72000" marR="72000" marT="72000" marB="72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51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K2</a:t>
                      </a:r>
                    </a:p>
                  </a:txBody>
                  <a:tcPr marL="72000" marR="72000" marT="72000" marB="72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Используется только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Key-Tag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для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DVM, DVM Plus, DVM Plus II, HR/HR II, FJM)</a:t>
                      </a:r>
                    </a:p>
                  </a:txBody>
                  <a:tcPr marL="72000" marR="72000" marT="72000" marB="72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35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Используется центральный пульт и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Key-Tag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совместно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для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DVM 8/10HP, DVM HR/HR II)</a:t>
                      </a:r>
                    </a:p>
                  </a:txBody>
                  <a:tcPr marL="72000" marR="72000" marT="72000" marB="72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K3</a:t>
                      </a:r>
                    </a:p>
                  </a:txBody>
                  <a:tcPr marL="72000" marR="72000" marT="72000" marB="72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Только выключение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72000" marR="72000" marT="72000" marB="72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ВКЛ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/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ВЫКЛ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72000" marR="72000" marT="72000" marB="72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K4</a:t>
                      </a:r>
                    </a:p>
                  </a:txBody>
                  <a:tcPr marL="72000" marR="72000" marT="72000" marB="72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Первичное состояние контакта игнорируется после сброса питания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для моделей с функцией  авторестарт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72000" marR="72000" marT="72000" marB="72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87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Работа в соответствии с текущим состоянием контакта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для моделей без функции  авторестарт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72000" marR="72000" marT="72000" marB="72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0469" name="Picture 53" descr="K3 OFF K4 OF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8850" y="3443288"/>
            <a:ext cx="1081088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71" name="Text Box 55"/>
          <p:cNvSpPr txBox="1">
            <a:spLocks noChangeArrowheads="1"/>
          </p:cNvSpPr>
          <p:nvPr/>
        </p:nvSpPr>
        <p:spPr bwMode="auto">
          <a:xfrm>
            <a:off x="539750" y="836613"/>
            <a:ext cx="33940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solidFill>
                  <a:schemeClr val="tx2"/>
                </a:solidFill>
                <a:latin typeface="Arial Unicode MS" pitchFamily="34" charset="-128"/>
              </a:rPr>
              <a:t>Переключатель опций</a:t>
            </a:r>
            <a:endParaRPr lang="en-US" altLang="ko-KR" sz="24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60472" name="Text Box 56"/>
          <p:cNvSpPr txBox="1">
            <a:spLocks noChangeArrowheads="1"/>
          </p:cNvSpPr>
          <p:nvPr/>
        </p:nvSpPr>
        <p:spPr bwMode="auto">
          <a:xfrm>
            <a:off x="479425" y="6453188"/>
            <a:ext cx="3028950" cy="304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>
                <a:solidFill>
                  <a:srgbClr val="FF0000"/>
                </a:solidFill>
                <a:latin typeface="Arial Unicode MS" pitchFamily="34" charset="-128"/>
              </a:rPr>
              <a:t>※ K4 </a:t>
            </a:r>
            <a:r>
              <a:rPr lang="ru-RU" altLang="ko-KR">
                <a:solidFill>
                  <a:srgbClr val="FF0000"/>
                </a:solidFill>
                <a:latin typeface="Arial Unicode MS" pitchFamily="34" charset="-128"/>
              </a:rPr>
              <a:t>не действует если </a:t>
            </a:r>
            <a:r>
              <a:rPr lang="en-US" altLang="ko-KR">
                <a:solidFill>
                  <a:srgbClr val="FF0000"/>
                </a:solidFill>
                <a:latin typeface="Arial Unicode MS" pitchFamily="34" charset="-128"/>
              </a:rPr>
              <a:t> K3 </a:t>
            </a:r>
            <a:r>
              <a:rPr lang="ru-RU" altLang="ko-KR">
                <a:solidFill>
                  <a:srgbClr val="FF0000"/>
                </a:solidFill>
                <a:latin typeface="Arial Unicode MS" pitchFamily="34" charset="-128"/>
              </a:rPr>
              <a:t>=</a:t>
            </a:r>
            <a:r>
              <a:rPr lang="en-US" altLang="ko-KR">
                <a:solidFill>
                  <a:srgbClr val="FF0000"/>
                </a:solidFill>
                <a:latin typeface="Arial Unicode MS" pitchFamily="34" charset="-128"/>
              </a:rPr>
              <a:t> ON.</a:t>
            </a:r>
          </a:p>
        </p:txBody>
      </p:sp>
      <p:sp>
        <p:nvSpPr>
          <p:cNvPr id="506905" name="Text Box 25"/>
          <p:cNvSpPr txBox="1">
            <a:spLocks noChangeArrowheads="1"/>
          </p:cNvSpPr>
          <p:nvPr/>
        </p:nvSpPr>
        <p:spPr bwMode="auto">
          <a:xfrm>
            <a:off x="152400" y="73025"/>
            <a:ext cx="8485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</a:t>
            </a:r>
            <a:r>
              <a:rPr lang="ru-RU" altLang="ko-KR" sz="3200" b="1">
                <a:solidFill>
                  <a:schemeClr val="tx2"/>
                </a:solidFill>
                <a:latin typeface="Arial Unicode MS" pitchFamily="34" charset="-128"/>
              </a:rPr>
              <a:t>Модуль интерфейса </a:t>
            </a:r>
            <a:r>
              <a:rPr lang="en-US" altLang="ko-KR" sz="3200" b="1">
                <a:solidFill>
                  <a:schemeClr val="tx2"/>
                </a:solidFill>
                <a:latin typeface="Arial Unicode MS" pitchFamily="34" charset="-128"/>
              </a:rPr>
              <a:t>Keytag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(MIM-B02)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482600" y="898525"/>
            <a:ext cx="33686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ea typeface="굴림" pitchFamily="34" charset="-127"/>
              </a:rPr>
              <a:t>Проверка напряжения</a:t>
            </a:r>
            <a:endParaRPr lang="en-US" altLang="ko-KR" sz="2400" b="1">
              <a:ea typeface="굴림" pitchFamily="34" charset="-127"/>
            </a:endParaRPr>
          </a:p>
        </p:txBody>
      </p:sp>
      <p:pic>
        <p:nvPicPr>
          <p:cNvPr id="61444" name="Picture 4" descr="MIM-B02_2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4189413" y="1484313"/>
            <a:ext cx="1677987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5" descr="테스트기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1916113"/>
            <a:ext cx="10287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Line 6"/>
          <p:cNvSpPr>
            <a:spLocks noChangeShapeType="1"/>
          </p:cNvSpPr>
          <p:nvPr/>
        </p:nvSpPr>
        <p:spPr bwMode="auto">
          <a:xfrm flipV="1">
            <a:off x="5172075" y="4148138"/>
            <a:ext cx="0" cy="5762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61447" name="Line 7"/>
          <p:cNvSpPr>
            <a:spLocks noChangeShapeType="1"/>
          </p:cNvSpPr>
          <p:nvPr/>
        </p:nvSpPr>
        <p:spPr bwMode="auto">
          <a:xfrm flipV="1">
            <a:off x="5165725" y="4148138"/>
            <a:ext cx="1927225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 flipH="1" flipV="1">
            <a:off x="5524500" y="4365625"/>
            <a:ext cx="1588" cy="2873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61449" name="Line 9"/>
          <p:cNvSpPr>
            <a:spLocks noChangeShapeType="1"/>
          </p:cNvSpPr>
          <p:nvPr/>
        </p:nvSpPr>
        <p:spPr bwMode="auto">
          <a:xfrm flipV="1">
            <a:off x="5519738" y="4365625"/>
            <a:ext cx="23002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61450" name="Oval 10"/>
          <p:cNvSpPr>
            <a:spLocks noChangeAspect="1" noChangeArrowheads="1"/>
          </p:cNvSpPr>
          <p:nvPr/>
        </p:nvSpPr>
        <p:spPr bwMode="auto">
          <a:xfrm>
            <a:off x="5472113" y="4652963"/>
            <a:ext cx="107950" cy="107950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61451" name="Oval 11"/>
          <p:cNvSpPr>
            <a:spLocks noChangeAspect="1" noChangeArrowheads="1"/>
          </p:cNvSpPr>
          <p:nvPr/>
        </p:nvSpPr>
        <p:spPr bwMode="auto">
          <a:xfrm>
            <a:off x="7099300" y="4092575"/>
            <a:ext cx="107950" cy="107950"/>
          </a:xfrm>
          <a:prstGeom prst="ellipse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61452" name="Oval 12"/>
          <p:cNvSpPr>
            <a:spLocks noChangeAspect="1" noChangeArrowheads="1"/>
          </p:cNvSpPr>
          <p:nvPr/>
        </p:nvSpPr>
        <p:spPr bwMode="auto">
          <a:xfrm>
            <a:off x="7531100" y="4092575"/>
            <a:ext cx="107950" cy="107950"/>
          </a:xfrm>
          <a:prstGeom prst="ellipse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61453" name="Line 13"/>
          <p:cNvSpPr>
            <a:spLocks noChangeShapeType="1"/>
          </p:cNvSpPr>
          <p:nvPr/>
        </p:nvSpPr>
        <p:spPr bwMode="auto">
          <a:xfrm>
            <a:off x="7820025" y="4148138"/>
            <a:ext cx="0" cy="2174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61454" name="Line 14"/>
          <p:cNvSpPr>
            <a:spLocks noChangeShapeType="1"/>
          </p:cNvSpPr>
          <p:nvPr/>
        </p:nvSpPr>
        <p:spPr bwMode="auto">
          <a:xfrm flipH="1">
            <a:off x="7637463" y="4148138"/>
            <a:ext cx="1825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61455" name="Line 15"/>
          <p:cNvSpPr>
            <a:spLocks noChangeShapeType="1"/>
          </p:cNvSpPr>
          <p:nvPr/>
        </p:nvSpPr>
        <p:spPr bwMode="auto">
          <a:xfrm>
            <a:off x="7161213" y="3971925"/>
            <a:ext cx="379412" cy="153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61456" name="Oval 16"/>
          <p:cNvSpPr>
            <a:spLocks noChangeAspect="1" noChangeArrowheads="1"/>
          </p:cNvSpPr>
          <p:nvPr/>
        </p:nvSpPr>
        <p:spPr bwMode="auto">
          <a:xfrm>
            <a:off x="5124450" y="4700588"/>
            <a:ext cx="107950" cy="107950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61457" name="Oval 17"/>
          <p:cNvSpPr>
            <a:spLocks noChangeAspect="1" noChangeArrowheads="1"/>
          </p:cNvSpPr>
          <p:nvPr/>
        </p:nvSpPr>
        <p:spPr bwMode="auto">
          <a:xfrm>
            <a:off x="5124450" y="5635625"/>
            <a:ext cx="107950" cy="107950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61458" name="Oval 18"/>
          <p:cNvSpPr>
            <a:spLocks noChangeAspect="1" noChangeArrowheads="1"/>
          </p:cNvSpPr>
          <p:nvPr/>
        </p:nvSpPr>
        <p:spPr bwMode="auto">
          <a:xfrm>
            <a:off x="5456238" y="5607050"/>
            <a:ext cx="107950" cy="107950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61459" name="Line 19"/>
          <p:cNvSpPr>
            <a:spLocks noChangeShapeType="1"/>
          </p:cNvSpPr>
          <p:nvPr/>
        </p:nvSpPr>
        <p:spPr bwMode="auto">
          <a:xfrm flipV="1">
            <a:off x="5180013" y="5084763"/>
            <a:ext cx="0" cy="5762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61460" name="Line 20"/>
          <p:cNvSpPr>
            <a:spLocks noChangeShapeType="1"/>
          </p:cNvSpPr>
          <p:nvPr/>
        </p:nvSpPr>
        <p:spPr bwMode="auto">
          <a:xfrm flipV="1">
            <a:off x="5173663" y="5084763"/>
            <a:ext cx="1927225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61461" name="Line 21"/>
          <p:cNvSpPr>
            <a:spLocks noChangeShapeType="1"/>
          </p:cNvSpPr>
          <p:nvPr/>
        </p:nvSpPr>
        <p:spPr bwMode="auto">
          <a:xfrm flipH="1" flipV="1">
            <a:off x="5508625" y="5302250"/>
            <a:ext cx="1588" cy="358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61462" name="Line 22"/>
          <p:cNvSpPr>
            <a:spLocks noChangeShapeType="1"/>
          </p:cNvSpPr>
          <p:nvPr/>
        </p:nvSpPr>
        <p:spPr bwMode="auto">
          <a:xfrm flipV="1">
            <a:off x="5505450" y="5302250"/>
            <a:ext cx="23225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61463" name="Oval 23"/>
          <p:cNvSpPr>
            <a:spLocks noChangeAspect="1" noChangeArrowheads="1"/>
          </p:cNvSpPr>
          <p:nvPr/>
        </p:nvSpPr>
        <p:spPr bwMode="auto">
          <a:xfrm>
            <a:off x="7107238" y="5029200"/>
            <a:ext cx="107950" cy="107950"/>
          </a:xfrm>
          <a:prstGeom prst="ellipse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61464" name="Oval 24"/>
          <p:cNvSpPr>
            <a:spLocks noChangeAspect="1" noChangeArrowheads="1"/>
          </p:cNvSpPr>
          <p:nvPr/>
        </p:nvSpPr>
        <p:spPr bwMode="auto">
          <a:xfrm>
            <a:off x="7539038" y="5029200"/>
            <a:ext cx="107950" cy="107950"/>
          </a:xfrm>
          <a:prstGeom prst="ellipse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61465" name="Line 25"/>
          <p:cNvSpPr>
            <a:spLocks noChangeShapeType="1"/>
          </p:cNvSpPr>
          <p:nvPr/>
        </p:nvSpPr>
        <p:spPr bwMode="auto">
          <a:xfrm>
            <a:off x="7827963" y="5084763"/>
            <a:ext cx="0" cy="2174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61466" name="Line 26"/>
          <p:cNvSpPr>
            <a:spLocks noChangeShapeType="1"/>
          </p:cNvSpPr>
          <p:nvPr/>
        </p:nvSpPr>
        <p:spPr bwMode="auto">
          <a:xfrm flipH="1">
            <a:off x="7645400" y="5084763"/>
            <a:ext cx="1825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61467" name="Line 27"/>
          <p:cNvSpPr>
            <a:spLocks noChangeShapeType="1"/>
          </p:cNvSpPr>
          <p:nvPr/>
        </p:nvSpPr>
        <p:spPr bwMode="auto">
          <a:xfrm>
            <a:off x="7126288" y="5011738"/>
            <a:ext cx="422275" cy="50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61468" name="Text Box 28"/>
          <p:cNvSpPr txBox="1">
            <a:spLocks noChangeArrowheads="1"/>
          </p:cNvSpPr>
          <p:nvPr/>
        </p:nvSpPr>
        <p:spPr bwMode="auto">
          <a:xfrm>
            <a:off x="6448425" y="4652963"/>
            <a:ext cx="17303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defTabSz="1103313">
              <a:spcBef>
                <a:spcPct val="50000"/>
              </a:spcBef>
            </a:pPr>
            <a:r>
              <a:rPr lang="ru-RU" altLang="ko-KR" sz="1600" b="1">
                <a:solidFill>
                  <a:schemeClr val="tx2"/>
                </a:solidFill>
                <a:ea typeface="굴림" pitchFamily="34" charset="-127"/>
              </a:rPr>
              <a:t>Контакт закрыт</a:t>
            </a:r>
            <a:endParaRPr lang="en-US" altLang="ko-KR" sz="1600" b="1">
              <a:solidFill>
                <a:schemeClr val="tx2"/>
              </a:solidFill>
              <a:ea typeface="굴림" pitchFamily="34" charset="-127"/>
            </a:endParaRPr>
          </a:p>
        </p:txBody>
      </p:sp>
      <p:pic>
        <p:nvPicPr>
          <p:cNvPr id="61469" name="Picture 29" descr="테스트기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4219575"/>
            <a:ext cx="10287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470" name="Group 30"/>
          <p:cNvGrpSpPr>
            <a:grpSpLocks noChangeAspect="1"/>
          </p:cNvGrpSpPr>
          <p:nvPr/>
        </p:nvGrpSpPr>
        <p:grpSpPr bwMode="auto">
          <a:xfrm rot="6872970">
            <a:off x="4779169" y="4233069"/>
            <a:ext cx="112713" cy="720725"/>
            <a:chOff x="1519" y="2659"/>
            <a:chExt cx="127" cy="816"/>
          </a:xfrm>
        </p:grpSpPr>
        <p:sp>
          <p:nvSpPr>
            <p:cNvPr id="515103" name="Freeform 31"/>
            <p:cNvSpPr>
              <a:spLocks noChangeAspect="1"/>
            </p:cNvSpPr>
            <p:nvPr/>
          </p:nvSpPr>
          <p:spPr bwMode="auto">
            <a:xfrm>
              <a:off x="1554" y="2661"/>
              <a:ext cx="59" cy="203"/>
            </a:xfrm>
            <a:custGeom>
              <a:avLst/>
              <a:gdLst/>
              <a:ahLst/>
              <a:cxnLst>
                <a:cxn ang="0">
                  <a:pos x="0" y="136"/>
                </a:cxn>
                <a:cxn ang="0">
                  <a:pos x="45" y="0"/>
                </a:cxn>
                <a:cxn ang="0">
                  <a:pos x="90" y="136"/>
                </a:cxn>
                <a:cxn ang="0">
                  <a:pos x="90" y="317"/>
                </a:cxn>
                <a:cxn ang="0">
                  <a:pos x="90" y="408"/>
                </a:cxn>
                <a:cxn ang="0">
                  <a:pos x="0" y="408"/>
                </a:cxn>
                <a:cxn ang="0">
                  <a:pos x="0" y="136"/>
                </a:cxn>
              </a:cxnLst>
              <a:rect l="0" t="0" r="r" b="b"/>
              <a:pathLst>
                <a:path w="90" h="408">
                  <a:moveTo>
                    <a:pt x="0" y="136"/>
                  </a:moveTo>
                  <a:lnTo>
                    <a:pt x="45" y="0"/>
                  </a:lnTo>
                  <a:lnTo>
                    <a:pt x="90" y="136"/>
                  </a:lnTo>
                  <a:lnTo>
                    <a:pt x="90" y="317"/>
                  </a:lnTo>
                  <a:lnTo>
                    <a:pt x="90" y="408"/>
                  </a:lnTo>
                  <a:lnTo>
                    <a:pt x="0" y="408"/>
                  </a:lnTo>
                  <a:lnTo>
                    <a:pt x="0" y="13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/>
              <a:endParaRPr lang="ko-KR" altLang="en-US" sz="1800">
                <a:latin typeface="굴림" pitchFamily="34" charset="-127"/>
                <a:ea typeface="굴림" pitchFamily="34" charset="-127"/>
              </a:endParaRPr>
            </a:p>
          </p:txBody>
        </p:sp>
        <p:sp>
          <p:nvSpPr>
            <p:cNvPr id="61499" name="Rectangle 32"/>
            <p:cNvSpPr>
              <a:spLocks noChangeAspect="1" noChangeArrowheads="1"/>
            </p:cNvSpPr>
            <p:nvPr/>
          </p:nvSpPr>
          <p:spPr bwMode="auto">
            <a:xfrm>
              <a:off x="1519" y="2862"/>
              <a:ext cx="127" cy="613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50000">
                  <a:srgbClr val="FF5050"/>
                </a:gs>
                <a:gs pos="100000">
                  <a:srgbClr val="FF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굴림" pitchFamily="34" charset="-127"/>
                <a:ea typeface="굴림" pitchFamily="34" charset="-127"/>
              </a:endParaRPr>
            </a:p>
          </p:txBody>
        </p:sp>
      </p:grpSp>
      <p:grpSp>
        <p:nvGrpSpPr>
          <p:cNvPr id="61471" name="Group 33"/>
          <p:cNvGrpSpPr>
            <a:grpSpLocks noChangeAspect="1"/>
          </p:cNvGrpSpPr>
          <p:nvPr/>
        </p:nvGrpSpPr>
        <p:grpSpPr bwMode="auto">
          <a:xfrm rot="3441790">
            <a:off x="4252119" y="1397794"/>
            <a:ext cx="112713" cy="720725"/>
            <a:chOff x="2108" y="2659"/>
            <a:chExt cx="127" cy="816"/>
          </a:xfrm>
        </p:grpSpPr>
        <p:sp>
          <p:nvSpPr>
            <p:cNvPr id="515106" name="Freeform 34"/>
            <p:cNvSpPr>
              <a:spLocks noChangeAspect="1"/>
            </p:cNvSpPr>
            <p:nvPr/>
          </p:nvSpPr>
          <p:spPr bwMode="auto">
            <a:xfrm>
              <a:off x="2142" y="2662"/>
              <a:ext cx="59" cy="203"/>
            </a:xfrm>
            <a:custGeom>
              <a:avLst/>
              <a:gdLst/>
              <a:ahLst/>
              <a:cxnLst>
                <a:cxn ang="0">
                  <a:pos x="0" y="136"/>
                </a:cxn>
                <a:cxn ang="0">
                  <a:pos x="45" y="0"/>
                </a:cxn>
                <a:cxn ang="0">
                  <a:pos x="90" y="136"/>
                </a:cxn>
                <a:cxn ang="0">
                  <a:pos x="90" y="317"/>
                </a:cxn>
                <a:cxn ang="0">
                  <a:pos x="90" y="408"/>
                </a:cxn>
                <a:cxn ang="0">
                  <a:pos x="0" y="408"/>
                </a:cxn>
                <a:cxn ang="0">
                  <a:pos x="0" y="136"/>
                </a:cxn>
              </a:cxnLst>
              <a:rect l="0" t="0" r="r" b="b"/>
              <a:pathLst>
                <a:path w="90" h="408">
                  <a:moveTo>
                    <a:pt x="0" y="136"/>
                  </a:moveTo>
                  <a:lnTo>
                    <a:pt x="45" y="0"/>
                  </a:lnTo>
                  <a:lnTo>
                    <a:pt x="90" y="136"/>
                  </a:lnTo>
                  <a:lnTo>
                    <a:pt x="90" y="317"/>
                  </a:lnTo>
                  <a:lnTo>
                    <a:pt x="90" y="408"/>
                  </a:lnTo>
                  <a:lnTo>
                    <a:pt x="0" y="408"/>
                  </a:lnTo>
                  <a:lnTo>
                    <a:pt x="0" y="13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/>
              <a:endParaRPr lang="ko-KR" altLang="en-US" sz="1800">
                <a:latin typeface="굴림" pitchFamily="34" charset="-127"/>
                <a:ea typeface="굴림" pitchFamily="34" charset="-127"/>
              </a:endParaRPr>
            </a:p>
          </p:txBody>
        </p:sp>
        <p:sp>
          <p:nvSpPr>
            <p:cNvPr id="515107" name="Rectangle 35"/>
            <p:cNvSpPr>
              <a:spLocks noChangeAspect="1" noChangeArrowheads="1"/>
            </p:cNvSpPr>
            <p:nvPr/>
          </p:nvSpPr>
          <p:spPr bwMode="auto">
            <a:xfrm>
              <a:off x="2105" y="2865"/>
              <a:ext cx="127" cy="613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2"/>
                </a:gs>
                <a:gs pos="100000">
                  <a:schemeClr val="tx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/>
              <a:endParaRPr lang="ko-KR" altLang="en-US" sz="1800">
                <a:latin typeface="굴림" pitchFamily="34" charset="-127"/>
                <a:ea typeface="굴림" pitchFamily="34" charset="-127"/>
              </a:endParaRPr>
            </a:p>
          </p:txBody>
        </p:sp>
      </p:grpSp>
      <p:sp>
        <p:nvSpPr>
          <p:cNvPr id="61472" name="Freeform 36"/>
          <p:cNvSpPr>
            <a:spLocks/>
          </p:cNvSpPr>
          <p:nvPr/>
        </p:nvSpPr>
        <p:spPr bwMode="auto">
          <a:xfrm>
            <a:off x="2892425" y="1941513"/>
            <a:ext cx="1122363" cy="1608137"/>
          </a:xfrm>
          <a:custGeom>
            <a:avLst/>
            <a:gdLst>
              <a:gd name="T0" fmla="*/ 0 w 683"/>
              <a:gd name="T1" fmla="*/ 1013 h 1013"/>
              <a:gd name="T2" fmla="*/ 90 w 683"/>
              <a:gd name="T3" fmla="*/ 559 h 1013"/>
              <a:gd name="T4" fmla="*/ 272 w 683"/>
              <a:gd name="T5" fmla="*/ 287 h 1013"/>
              <a:gd name="T6" fmla="*/ 683 w 683"/>
              <a:gd name="T7" fmla="*/ 0 h 1013"/>
              <a:gd name="T8" fmla="*/ 0 60000 65536"/>
              <a:gd name="T9" fmla="*/ 0 60000 65536"/>
              <a:gd name="T10" fmla="*/ 0 60000 65536"/>
              <a:gd name="T11" fmla="*/ 0 60000 65536"/>
              <a:gd name="T12" fmla="*/ 0 w 683"/>
              <a:gd name="T13" fmla="*/ 0 h 1013"/>
              <a:gd name="T14" fmla="*/ 683 w 683"/>
              <a:gd name="T15" fmla="*/ 1013 h 10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83" h="1013">
                <a:moveTo>
                  <a:pt x="0" y="1013"/>
                </a:moveTo>
                <a:cubicBezTo>
                  <a:pt x="22" y="846"/>
                  <a:pt x="45" y="680"/>
                  <a:pt x="90" y="559"/>
                </a:cubicBezTo>
                <a:cubicBezTo>
                  <a:pt x="135" y="438"/>
                  <a:pt x="173" y="380"/>
                  <a:pt x="272" y="287"/>
                </a:cubicBezTo>
                <a:cubicBezTo>
                  <a:pt x="371" y="194"/>
                  <a:pt x="527" y="97"/>
                  <a:pt x="683" y="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61473" name="Freeform 37"/>
          <p:cNvSpPr>
            <a:spLocks/>
          </p:cNvSpPr>
          <p:nvPr/>
        </p:nvSpPr>
        <p:spPr bwMode="auto">
          <a:xfrm>
            <a:off x="3017838" y="3573463"/>
            <a:ext cx="1482725" cy="863600"/>
          </a:xfrm>
          <a:custGeom>
            <a:avLst/>
            <a:gdLst>
              <a:gd name="T0" fmla="*/ 934 w 934"/>
              <a:gd name="T1" fmla="*/ 544 h 544"/>
              <a:gd name="T2" fmla="*/ 149 w 934"/>
              <a:gd name="T3" fmla="*/ 178 h 544"/>
              <a:gd name="T4" fmla="*/ 38 w 934"/>
              <a:gd name="T5" fmla="*/ 0 h 544"/>
              <a:gd name="T6" fmla="*/ 0 60000 65536"/>
              <a:gd name="T7" fmla="*/ 0 60000 65536"/>
              <a:gd name="T8" fmla="*/ 0 60000 65536"/>
              <a:gd name="T9" fmla="*/ 0 w 934"/>
              <a:gd name="T10" fmla="*/ 0 h 544"/>
              <a:gd name="T11" fmla="*/ 934 w 934"/>
              <a:gd name="T12" fmla="*/ 544 h 5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34" h="544">
                <a:moveTo>
                  <a:pt x="934" y="544"/>
                </a:moveTo>
                <a:cubicBezTo>
                  <a:pt x="616" y="406"/>
                  <a:pt x="298" y="269"/>
                  <a:pt x="149" y="178"/>
                </a:cubicBezTo>
                <a:cubicBezTo>
                  <a:pt x="0" y="87"/>
                  <a:pt x="19" y="43"/>
                  <a:pt x="38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61474" name="Oval 38"/>
          <p:cNvSpPr>
            <a:spLocks noChangeArrowheads="1"/>
          </p:cNvSpPr>
          <p:nvPr/>
        </p:nvSpPr>
        <p:spPr bwMode="auto">
          <a:xfrm>
            <a:off x="2857500" y="3535363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61475" name="Oval 39"/>
          <p:cNvSpPr>
            <a:spLocks noChangeArrowheads="1"/>
          </p:cNvSpPr>
          <p:nvPr/>
        </p:nvSpPr>
        <p:spPr bwMode="auto">
          <a:xfrm>
            <a:off x="3054350" y="3535363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61476" name="Text Box 40"/>
          <p:cNvSpPr txBox="1">
            <a:spLocks noChangeArrowheads="1"/>
          </p:cNvSpPr>
          <p:nvPr/>
        </p:nvSpPr>
        <p:spPr bwMode="auto">
          <a:xfrm>
            <a:off x="2465388" y="2143125"/>
            <a:ext cx="655637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10377" tIns="55189" rIns="110377" bIns="55189" anchor="ctr" anchorCtr="1"/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solidFill>
                  <a:schemeClr val="tx2"/>
                </a:solidFill>
                <a:ea typeface="굴림" pitchFamily="34" charset="-127"/>
              </a:rPr>
              <a:t>0VDC</a:t>
            </a:r>
          </a:p>
        </p:txBody>
      </p:sp>
      <p:sp>
        <p:nvSpPr>
          <p:cNvPr id="61477" name="Text Box 41"/>
          <p:cNvSpPr txBox="1">
            <a:spLocks noChangeArrowheads="1"/>
          </p:cNvSpPr>
          <p:nvPr/>
        </p:nvSpPr>
        <p:spPr bwMode="auto">
          <a:xfrm>
            <a:off x="2465388" y="4438650"/>
            <a:ext cx="655637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10377" tIns="55189" rIns="110377" bIns="55189" anchor="ctr" anchorCtr="1"/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solidFill>
                  <a:schemeClr val="tx2"/>
                </a:solidFill>
                <a:ea typeface="굴림" pitchFamily="34" charset="-127"/>
              </a:rPr>
              <a:t>5VDC</a:t>
            </a:r>
          </a:p>
        </p:txBody>
      </p:sp>
      <p:grpSp>
        <p:nvGrpSpPr>
          <p:cNvPr id="61478" name="Group 42"/>
          <p:cNvGrpSpPr>
            <a:grpSpLocks noChangeAspect="1"/>
          </p:cNvGrpSpPr>
          <p:nvPr/>
        </p:nvGrpSpPr>
        <p:grpSpPr bwMode="auto">
          <a:xfrm rot="1713657">
            <a:off x="4467225" y="1539875"/>
            <a:ext cx="112713" cy="720725"/>
            <a:chOff x="2108" y="2659"/>
            <a:chExt cx="127" cy="816"/>
          </a:xfrm>
        </p:grpSpPr>
        <p:sp>
          <p:nvSpPr>
            <p:cNvPr id="515115" name="Freeform 43"/>
            <p:cNvSpPr>
              <a:spLocks noChangeAspect="1"/>
            </p:cNvSpPr>
            <p:nvPr/>
          </p:nvSpPr>
          <p:spPr bwMode="auto">
            <a:xfrm>
              <a:off x="2143" y="2659"/>
              <a:ext cx="59" cy="203"/>
            </a:xfrm>
            <a:custGeom>
              <a:avLst/>
              <a:gdLst/>
              <a:ahLst/>
              <a:cxnLst>
                <a:cxn ang="0">
                  <a:pos x="0" y="136"/>
                </a:cxn>
                <a:cxn ang="0">
                  <a:pos x="45" y="0"/>
                </a:cxn>
                <a:cxn ang="0">
                  <a:pos x="90" y="136"/>
                </a:cxn>
                <a:cxn ang="0">
                  <a:pos x="90" y="317"/>
                </a:cxn>
                <a:cxn ang="0">
                  <a:pos x="90" y="408"/>
                </a:cxn>
                <a:cxn ang="0">
                  <a:pos x="0" y="408"/>
                </a:cxn>
                <a:cxn ang="0">
                  <a:pos x="0" y="136"/>
                </a:cxn>
              </a:cxnLst>
              <a:rect l="0" t="0" r="r" b="b"/>
              <a:pathLst>
                <a:path w="90" h="408">
                  <a:moveTo>
                    <a:pt x="0" y="136"/>
                  </a:moveTo>
                  <a:lnTo>
                    <a:pt x="45" y="0"/>
                  </a:lnTo>
                  <a:lnTo>
                    <a:pt x="90" y="136"/>
                  </a:lnTo>
                  <a:lnTo>
                    <a:pt x="90" y="317"/>
                  </a:lnTo>
                  <a:lnTo>
                    <a:pt x="90" y="408"/>
                  </a:lnTo>
                  <a:lnTo>
                    <a:pt x="0" y="408"/>
                  </a:lnTo>
                  <a:lnTo>
                    <a:pt x="0" y="13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/>
              <a:endParaRPr lang="ko-KR" altLang="en-US" sz="1800">
                <a:latin typeface="굴림" pitchFamily="34" charset="-127"/>
                <a:ea typeface="굴림" pitchFamily="34" charset="-127"/>
              </a:endParaRPr>
            </a:p>
          </p:txBody>
        </p:sp>
        <p:sp>
          <p:nvSpPr>
            <p:cNvPr id="515116" name="Rectangle 44"/>
            <p:cNvSpPr>
              <a:spLocks noChangeAspect="1" noChangeArrowheads="1"/>
            </p:cNvSpPr>
            <p:nvPr/>
          </p:nvSpPr>
          <p:spPr bwMode="auto">
            <a:xfrm>
              <a:off x="2106" y="2863"/>
              <a:ext cx="127" cy="613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2"/>
                </a:gs>
                <a:gs pos="100000">
                  <a:schemeClr val="tx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/>
              <a:endParaRPr lang="ko-KR" altLang="en-US" sz="1800">
                <a:latin typeface="굴림" pitchFamily="34" charset="-127"/>
                <a:ea typeface="굴림" pitchFamily="34" charset="-127"/>
              </a:endParaRPr>
            </a:p>
          </p:txBody>
        </p:sp>
      </p:grpSp>
      <p:sp>
        <p:nvSpPr>
          <p:cNvPr id="61479" name="Oval 45"/>
          <p:cNvSpPr>
            <a:spLocks noChangeArrowheads="1"/>
          </p:cNvSpPr>
          <p:nvPr/>
        </p:nvSpPr>
        <p:spPr bwMode="auto">
          <a:xfrm>
            <a:off x="2862263" y="5840413"/>
            <a:ext cx="71437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61480" name="Oval 46"/>
          <p:cNvSpPr>
            <a:spLocks noChangeArrowheads="1"/>
          </p:cNvSpPr>
          <p:nvPr/>
        </p:nvSpPr>
        <p:spPr bwMode="auto">
          <a:xfrm>
            <a:off x="3059113" y="5840413"/>
            <a:ext cx="71437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61481" name="Freeform 47"/>
          <p:cNvSpPr>
            <a:spLocks/>
          </p:cNvSpPr>
          <p:nvPr/>
        </p:nvSpPr>
        <p:spPr bwMode="auto">
          <a:xfrm>
            <a:off x="2895600" y="2205038"/>
            <a:ext cx="1460500" cy="3662362"/>
          </a:xfrm>
          <a:custGeom>
            <a:avLst/>
            <a:gdLst>
              <a:gd name="T0" fmla="*/ 920 w 920"/>
              <a:gd name="T1" fmla="*/ 0 h 2307"/>
              <a:gd name="T2" fmla="*/ 288 w 920"/>
              <a:gd name="T3" fmla="*/ 1366 h 2307"/>
              <a:gd name="T4" fmla="*/ 0 w 920"/>
              <a:gd name="T5" fmla="*/ 2307 h 2307"/>
              <a:gd name="T6" fmla="*/ 0 60000 65536"/>
              <a:gd name="T7" fmla="*/ 0 60000 65536"/>
              <a:gd name="T8" fmla="*/ 0 60000 65536"/>
              <a:gd name="T9" fmla="*/ 0 w 920"/>
              <a:gd name="T10" fmla="*/ 0 h 2307"/>
              <a:gd name="T11" fmla="*/ 920 w 920"/>
              <a:gd name="T12" fmla="*/ 2307 h 230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20" h="2307">
                <a:moveTo>
                  <a:pt x="920" y="0"/>
                </a:moveTo>
                <a:cubicBezTo>
                  <a:pt x="680" y="491"/>
                  <a:pt x="441" y="982"/>
                  <a:pt x="288" y="1366"/>
                </a:cubicBezTo>
                <a:cubicBezTo>
                  <a:pt x="135" y="1750"/>
                  <a:pt x="67" y="2028"/>
                  <a:pt x="0" y="2307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grpSp>
        <p:nvGrpSpPr>
          <p:cNvPr id="61482" name="Group 48"/>
          <p:cNvGrpSpPr>
            <a:grpSpLocks noChangeAspect="1"/>
          </p:cNvGrpSpPr>
          <p:nvPr/>
        </p:nvGrpSpPr>
        <p:grpSpPr bwMode="auto">
          <a:xfrm rot="5079382">
            <a:off x="4731544" y="5357019"/>
            <a:ext cx="112713" cy="720725"/>
            <a:chOff x="1519" y="2659"/>
            <a:chExt cx="127" cy="816"/>
          </a:xfrm>
        </p:grpSpPr>
        <p:sp>
          <p:nvSpPr>
            <p:cNvPr id="515121" name="Freeform 49"/>
            <p:cNvSpPr>
              <a:spLocks noChangeAspect="1"/>
            </p:cNvSpPr>
            <p:nvPr/>
          </p:nvSpPr>
          <p:spPr bwMode="auto">
            <a:xfrm>
              <a:off x="1554" y="2661"/>
              <a:ext cx="59" cy="203"/>
            </a:xfrm>
            <a:custGeom>
              <a:avLst/>
              <a:gdLst/>
              <a:ahLst/>
              <a:cxnLst>
                <a:cxn ang="0">
                  <a:pos x="0" y="136"/>
                </a:cxn>
                <a:cxn ang="0">
                  <a:pos x="45" y="0"/>
                </a:cxn>
                <a:cxn ang="0">
                  <a:pos x="90" y="136"/>
                </a:cxn>
                <a:cxn ang="0">
                  <a:pos x="90" y="317"/>
                </a:cxn>
                <a:cxn ang="0">
                  <a:pos x="90" y="408"/>
                </a:cxn>
                <a:cxn ang="0">
                  <a:pos x="0" y="408"/>
                </a:cxn>
                <a:cxn ang="0">
                  <a:pos x="0" y="136"/>
                </a:cxn>
              </a:cxnLst>
              <a:rect l="0" t="0" r="r" b="b"/>
              <a:pathLst>
                <a:path w="90" h="408">
                  <a:moveTo>
                    <a:pt x="0" y="136"/>
                  </a:moveTo>
                  <a:lnTo>
                    <a:pt x="45" y="0"/>
                  </a:lnTo>
                  <a:lnTo>
                    <a:pt x="90" y="136"/>
                  </a:lnTo>
                  <a:lnTo>
                    <a:pt x="90" y="317"/>
                  </a:lnTo>
                  <a:lnTo>
                    <a:pt x="90" y="408"/>
                  </a:lnTo>
                  <a:lnTo>
                    <a:pt x="0" y="408"/>
                  </a:lnTo>
                  <a:lnTo>
                    <a:pt x="0" y="13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/>
              <a:endParaRPr lang="ko-KR" altLang="en-US" sz="1800">
                <a:latin typeface="굴림" pitchFamily="34" charset="-127"/>
                <a:ea typeface="굴림" pitchFamily="34" charset="-127"/>
              </a:endParaRPr>
            </a:p>
          </p:txBody>
        </p:sp>
        <p:sp>
          <p:nvSpPr>
            <p:cNvPr id="61493" name="Rectangle 50"/>
            <p:cNvSpPr>
              <a:spLocks noChangeAspect="1" noChangeArrowheads="1"/>
            </p:cNvSpPr>
            <p:nvPr/>
          </p:nvSpPr>
          <p:spPr bwMode="auto">
            <a:xfrm>
              <a:off x="1519" y="2862"/>
              <a:ext cx="127" cy="613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50000">
                  <a:srgbClr val="FF5050"/>
                </a:gs>
                <a:gs pos="100000">
                  <a:srgbClr val="FF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굴림" pitchFamily="34" charset="-127"/>
                <a:ea typeface="굴림" pitchFamily="34" charset="-127"/>
              </a:endParaRPr>
            </a:p>
          </p:txBody>
        </p:sp>
      </p:grpSp>
      <p:sp>
        <p:nvSpPr>
          <p:cNvPr id="61483" name="Line 51"/>
          <p:cNvSpPr>
            <a:spLocks noChangeShapeType="1"/>
          </p:cNvSpPr>
          <p:nvPr/>
        </p:nvSpPr>
        <p:spPr bwMode="auto">
          <a:xfrm flipV="1">
            <a:off x="3090863" y="5748338"/>
            <a:ext cx="1333500" cy="1333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61484" name="AutoShape 52"/>
          <p:cNvSpPr>
            <a:spLocks noChangeArrowheads="1"/>
          </p:cNvSpPr>
          <p:nvPr/>
        </p:nvSpPr>
        <p:spPr bwMode="auto">
          <a:xfrm>
            <a:off x="2124075" y="1773238"/>
            <a:ext cx="1368425" cy="10795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>
                  <a:alpha val="5000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61485" name="AutoShape 53"/>
          <p:cNvSpPr>
            <a:spLocks noChangeArrowheads="1"/>
          </p:cNvSpPr>
          <p:nvPr/>
        </p:nvSpPr>
        <p:spPr bwMode="auto">
          <a:xfrm>
            <a:off x="2124075" y="4078288"/>
            <a:ext cx="1368425" cy="10795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>
                  <a:alpha val="5000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61486" name="Text Box 54"/>
          <p:cNvSpPr txBox="1">
            <a:spLocks noChangeArrowheads="1"/>
          </p:cNvSpPr>
          <p:nvPr/>
        </p:nvSpPr>
        <p:spPr bwMode="auto">
          <a:xfrm>
            <a:off x="1042988" y="2565400"/>
            <a:ext cx="11128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400" b="1">
                <a:ea typeface="굴림" pitchFamily="34" charset="-127"/>
              </a:rPr>
              <a:t> 0VDC</a:t>
            </a:r>
          </a:p>
        </p:txBody>
      </p:sp>
      <p:sp>
        <p:nvSpPr>
          <p:cNvPr id="61487" name="Text Box 55"/>
          <p:cNvSpPr txBox="1">
            <a:spLocks noChangeArrowheads="1"/>
          </p:cNvSpPr>
          <p:nvPr/>
        </p:nvSpPr>
        <p:spPr bwMode="auto">
          <a:xfrm>
            <a:off x="1042988" y="5040313"/>
            <a:ext cx="11128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400" b="1">
                <a:ea typeface="굴림" pitchFamily="34" charset="-127"/>
              </a:rPr>
              <a:t> 5VDC</a:t>
            </a:r>
          </a:p>
        </p:txBody>
      </p:sp>
      <p:grpSp>
        <p:nvGrpSpPr>
          <p:cNvPr id="61488" name="Group 56"/>
          <p:cNvGrpSpPr>
            <a:grpSpLocks/>
          </p:cNvGrpSpPr>
          <p:nvPr/>
        </p:nvGrpSpPr>
        <p:grpSpPr bwMode="auto">
          <a:xfrm>
            <a:off x="6588125" y="3217863"/>
            <a:ext cx="1792288" cy="642937"/>
            <a:chOff x="4150" y="2024"/>
            <a:chExt cx="1129" cy="405"/>
          </a:xfrm>
        </p:grpSpPr>
        <p:sp>
          <p:nvSpPr>
            <p:cNvPr id="61490" name="Text Box 57"/>
            <p:cNvSpPr txBox="1">
              <a:spLocks noChangeArrowheads="1"/>
            </p:cNvSpPr>
            <p:nvPr/>
          </p:nvSpPr>
          <p:spPr bwMode="auto">
            <a:xfrm>
              <a:off x="4150" y="2024"/>
              <a:ext cx="1102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0377" tIns="55189" rIns="110377" bIns="55189">
              <a:spAutoFit/>
            </a:bodyPr>
            <a:lstStyle/>
            <a:p>
              <a:pPr algn="l" defTabSz="1103313">
                <a:spcBef>
                  <a:spcPct val="50000"/>
                </a:spcBef>
              </a:pPr>
              <a:r>
                <a:rPr lang="ru-RU" altLang="ko-KR" sz="1600" b="1">
                  <a:solidFill>
                    <a:schemeClr val="tx2"/>
                  </a:solidFill>
                  <a:ea typeface="굴림" pitchFamily="34" charset="-127"/>
                </a:rPr>
                <a:t>Контакт открыт</a:t>
              </a:r>
              <a:endParaRPr lang="en-US" altLang="ko-KR" sz="1600" b="1">
                <a:solidFill>
                  <a:schemeClr val="tx2"/>
                </a:solidFill>
                <a:ea typeface="굴림" pitchFamily="34" charset="-127"/>
              </a:endParaRPr>
            </a:p>
          </p:txBody>
        </p:sp>
        <p:sp>
          <p:nvSpPr>
            <p:cNvPr id="61491" name="Text Box 58"/>
            <p:cNvSpPr txBox="1">
              <a:spLocks noChangeArrowheads="1"/>
            </p:cNvSpPr>
            <p:nvPr/>
          </p:nvSpPr>
          <p:spPr bwMode="auto">
            <a:xfrm>
              <a:off x="4186" y="2205"/>
              <a:ext cx="1093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0377" tIns="55189" rIns="110377" bIns="55189">
              <a:spAutoFit/>
            </a:bodyPr>
            <a:lstStyle/>
            <a:p>
              <a:pPr algn="l" defTabSz="1103313">
                <a:spcBef>
                  <a:spcPct val="50000"/>
                </a:spcBef>
              </a:pPr>
              <a:r>
                <a:rPr lang="ru-RU" altLang="ko-KR" sz="1600" b="1">
                  <a:solidFill>
                    <a:schemeClr val="tx2"/>
                  </a:solidFill>
                  <a:ea typeface="굴림" pitchFamily="34" charset="-127"/>
                </a:rPr>
                <a:t>Питание</a:t>
              </a:r>
              <a:r>
                <a:rPr lang="en-US" altLang="ko-KR" sz="1600" b="1">
                  <a:solidFill>
                    <a:schemeClr val="tx2"/>
                  </a:solidFill>
                  <a:ea typeface="굴림" pitchFamily="34" charset="-127"/>
                </a:rPr>
                <a:t> : 5VDC</a:t>
              </a:r>
            </a:p>
          </p:txBody>
        </p:sp>
      </p:grpSp>
      <p:sp>
        <p:nvSpPr>
          <p:cNvPr id="506905" name="Text Box 25"/>
          <p:cNvSpPr txBox="1">
            <a:spLocks noChangeArrowheads="1"/>
          </p:cNvSpPr>
          <p:nvPr/>
        </p:nvSpPr>
        <p:spPr bwMode="auto">
          <a:xfrm>
            <a:off x="152400" y="73025"/>
            <a:ext cx="8485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</a:t>
            </a:r>
            <a:r>
              <a:rPr lang="ru-RU" altLang="ko-KR" sz="3200" b="1">
                <a:solidFill>
                  <a:schemeClr val="tx2"/>
                </a:solidFill>
                <a:latin typeface="Arial Unicode MS" pitchFamily="34" charset="-128"/>
              </a:rPr>
              <a:t>Модуль интерфейса </a:t>
            </a:r>
            <a:r>
              <a:rPr lang="en-US" altLang="ko-KR" sz="3200" b="1">
                <a:solidFill>
                  <a:schemeClr val="tx2"/>
                </a:solidFill>
                <a:latin typeface="Arial Unicode MS" pitchFamily="34" charset="-128"/>
              </a:rPr>
              <a:t>Keytag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(MIM-B02)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350838" y="1412875"/>
            <a:ext cx="9555162" cy="2047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altLang="ko-KR" sz="1600">
                <a:latin typeface="Arial Unicode MS" pitchFamily="34" charset="-128"/>
              </a:rPr>
              <a:t> </a:t>
            </a:r>
            <a:r>
              <a:rPr lang="ru-RU" altLang="ko-KR" sz="1600">
                <a:latin typeface="Arial Unicode MS" pitchFamily="34" charset="-128"/>
              </a:rPr>
              <a:t>Модуль интерфейса </a:t>
            </a:r>
            <a:r>
              <a:rPr lang="en-US" altLang="ko-KR" sz="1600">
                <a:latin typeface="Arial Unicode MS" pitchFamily="34" charset="-128"/>
              </a:rPr>
              <a:t>MIM-B13 </a:t>
            </a:r>
            <a:r>
              <a:rPr lang="ru-RU" altLang="ko-KR" sz="1600">
                <a:latin typeface="Arial Unicode MS" pitchFamily="34" charset="-128"/>
              </a:rPr>
              <a:t>имеет три канала</a:t>
            </a:r>
            <a:r>
              <a:rPr lang="en-US" altLang="ko-KR" sz="1600">
                <a:latin typeface="Arial Unicode MS" pitchFamily="34" charset="-128"/>
              </a:rPr>
              <a:t> </a:t>
            </a:r>
            <a:r>
              <a:rPr lang="ru-RU" altLang="ko-KR" sz="1600">
                <a:latin typeface="Arial Unicode MS" pitchFamily="34" charset="-128"/>
              </a:rPr>
              <a:t>передачи информации.</a:t>
            </a:r>
            <a:r>
              <a:rPr lang="en-US" altLang="ko-KR" sz="1600">
                <a:latin typeface="Arial Unicode MS" pitchFamily="34" charset="-128"/>
              </a:rPr>
              <a:t> </a:t>
            </a:r>
          </a:p>
          <a:p>
            <a:pPr algn="l">
              <a:buFont typeface="Wingdings" pitchFamily="2" charset="2"/>
              <a:buChar char="§"/>
            </a:pPr>
            <a:r>
              <a:rPr lang="en-US" altLang="ko-KR" sz="1600">
                <a:latin typeface="Arial Unicode MS" pitchFamily="34" charset="-128"/>
              </a:rPr>
              <a:t> </a:t>
            </a:r>
            <a:r>
              <a:rPr lang="ru-RU" altLang="ko-KR" sz="1600">
                <a:latin typeface="Arial Unicode MS" pitchFamily="34" charset="-128"/>
              </a:rPr>
              <a:t>Диапазон адресов</a:t>
            </a:r>
            <a:r>
              <a:rPr lang="en-US" altLang="ko-KR" sz="1600">
                <a:latin typeface="Arial Unicode MS" pitchFamily="34" charset="-128"/>
              </a:rPr>
              <a:t> : 0~2</a:t>
            </a:r>
          </a:p>
          <a:p>
            <a:pPr algn="l">
              <a:buFont typeface="Wingdings" pitchFamily="2" charset="2"/>
              <a:buNone/>
            </a:pPr>
            <a:endParaRPr lang="en-US" altLang="ko-KR" sz="1600">
              <a:latin typeface="Arial Unicode MS" pitchFamily="34" charset="-128"/>
            </a:endParaRPr>
          </a:p>
          <a:p>
            <a:pPr algn="l">
              <a:buFont typeface="Wingdings" pitchFamily="2" charset="2"/>
              <a:buNone/>
            </a:pPr>
            <a:r>
              <a:rPr lang="en-US" altLang="ko-KR" sz="1600">
                <a:latin typeface="Arial Unicode MS" pitchFamily="34" charset="-128"/>
              </a:rPr>
              <a:t>   </a:t>
            </a:r>
            <a:r>
              <a:rPr lang="en-US" altLang="ko-KR" sz="1600" b="1">
                <a:latin typeface="Arial Unicode MS" pitchFamily="34" charset="-128"/>
              </a:rPr>
              <a:t>RMC(1) = 0 </a:t>
            </a:r>
            <a:r>
              <a:rPr lang="en-US" altLang="ko-KR" sz="1600" b="1">
                <a:latin typeface="Arial Unicode MS" pitchFamily="34" charset="-128"/>
                <a:sym typeface="Wingdings" pitchFamily="2" charset="2"/>
              </a:rPr>
              <a:t>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управление ЦП по 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CH 0</a:t>
            </a:r>
          </a:p>
          <a:p>
            <a:pPr algn="l">
              <a:buFont typeface="Wingdings" pitchFamily="2" charset="2"/>
              <a:buNone/>
            </a:pP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  </a:t>
            </a:r>
            <a:r>
              <a:rPr lang="en-US" altLang="ko-KR" sz="1600" b="1">
                <a:latin typeface="Arial Unicode MS" pitchFamily="34" charset="-128"/>
              </a:rPr>
              <a:t>RMC(1) = 1 </a:t>
            </a:r>
            <a:r>
              <a:rPr lang="en-US" altLang="ko-KR" sz="1600" b="1">
                <a:latin typeface="Arial Unicode MS" pitchFamily="34" charset="-128"/>
                <a:sym typeface="Wingdings" pitchFamily="2" charset="2"/>
              </a:rPr>
              <a:t>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управление ЦП по 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CH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1</a:t>
            </a:r>
            <a:endParaRPr lang="en-US" altLang="ko-KR" sz="1600">
              <a:latin typeface="Arial Unicode MS" pitchFamily="34" charset="-128"/>
              <a:sym typeface="Wingdings" pitchFamily="2" charset="2"/>
            </a:endParaRPr>
          </a:p>
          <a:p>
            <a:pPr algn="l">
              <a:buFont typeface="Wingdings" pitchFamily="2" charset="2"/>
              <a:buNone/>
            </a:pPr>
            <a:r>
              <a:rPr lang="en-US" altLang="ko-KR" sz="1600" b="1">
                <a:latin typeface="Arial Unicode MS" pitchFamily="34" charset="-128"/>
              </a:rPr>
              <a:t>   RMC(1) = 2 </a:t>
            </a:r>
            <a:r>
              <a:rPr lang="en-US" altLang="ko-KR" sz="1600" b="1">
                <a:latin typeface="Arial Unicode MS" pitchFamily="34" charset="-128"/>
                <a:sym typeface="Wingdings" pitchFamily="2" charset="2"/>
              </a:rPr>
              <a:t>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управление ЦП по </a:t>
            </a:r>
            <a:r>
              <a:rPr lang="en-US" altLang="ko-KR" sz="1600">
                <a:latin typeface="Arial Unicode MS" pitchFamily="34" charset="-128"/>
                <a:sym typeface="Wingdings" pitchFamily="2" charset="2"/>
              </a:rPr>
              <a:t> CH </a:t>
            </a:r>
            <a:r>
              <a:rPr lang="ru-RU" altLang="ko-KR" sz="1600">
                <a:latin typeface="Arial Unicode MS" pitchFamily="34" charset="-128"/>
                <a:sym typeface="Wingdings" pitchFamily="2" charset="2"/>
              </a:rPr>
              <a:t>2</a:t>
            </a:r>
            <a:endParaRPr lang="en-US" altLang="ko-KR" sz="1600">
              <a:latin typeface="Arial Unicode MS" pitchFamily="34" charset="-128"/>
              <a:sym typeface="Wingdings" pitchFamily="2" charset="2"/>
            </a:endParaRPr>
          </a:p>
          <a:p>
            <a:pPr algn="l">
              <a:buFont typeface="Wingdings" pitchFamily="2" charset="2"/>
              <a:buNone/>
            </a:pPr>
            <a:endParaRPr lang="en-US" altLang="ko-KR" sz="1600">
              <a:latin typeface="Arial Unicode MS" pitchFamily="34" charset="-128"/>
            </a:endParaRPr>
          </a:p>
          <a:p>
            <a:pPr algn="l">
              <a:buFont typeface="Wingdings" pitchFamily="2" charset="2"/>
              <a:buNone/>
            </a:pPr>
            <a:r>
              <a:rPr lang="en-US" altLang="ko-KR" sz="1600">
                <a:latin typeface="Arial Unicode MS" pitchFamily="34" charset="-128"/>
              </a:rPr>
              <a:t>  </a:t>
            </a:r>
          </a:p>
        </p:txBody>
      </p:sp>
      <p:pic>
        <p:nvPicPr>
          <p:cNvPr id="7171" name="Picture 10" descr="AIM-B13중계기 커넥터수정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0025" y="2595563"/>
            <a:ext cx="1249363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11" descr="en-중앙제어기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6413" y="2060575"/>
            <a:ext cx="777875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Freeform 12"/>
          <p:cNvSpPr>
            <a:spLocks/>
          </p:cNvSpPr>
          <p:nvPr/>
        </p:nvSpPr>
        <p:spPr bwMode="auto">
          <a:xfrm>
            <a:off x="6330950" y="2298700"/>
            <a:ext cx="609600" cy="431800"/>
          </a:xfrm>
          <a:custGeom>
            <a:avLst/>
            <a:gdLst>
              <a:gd name="T0" fmla="*/ 0 w 384"/>
              <a:gd name="T1" fmla="*/ 0 h 272"/>
              <a:gd name="T2" fmla="*/ 384 w 384"/>
              <a:gd name="T3" fmla="*/ 0 h 272"/>
              <a:gd name="T4" fmla="*/ 384 w 384"/>
              <a:gd name="T5" fmla="*/ 272 h 272"/>
              <a:gd name="T6" fmla="*/ 0 60000 65536"/>
              <a:gd name="T7" fmla="*/ 0 60000 65536"/>
              <a:gd name="T8" fmla="*/ 0 60000 65536"/>
              <a:gd name="T9" fmla="*/ 0 w 384"/>
              <a:gd name="T10" fmla="*/ 0 h 272"/>
              <a:gd name="T11" fmla="*/ 384 w 384"/>
              <a:gd name="T12" fmla="*/ 272 h 2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4" h="272">
                <a:moveTo>
                  <a:pt x="0" y="0"/>
                </a:moveTo>
                <a:lnTo>
                  <a:pt x="384" y="0"/>
                </a:lnTo>
                <a:lnTo>
                  <a:pt x="384" y="272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174" name="Freeform 13"/>
          <p:cNvSpPr>
            <a:spLocks/>
          </p:cNvSpPr>
          <p:nvPr/>
        </p:nvSpPr>
        <p:spPr bwMode="auto">
          <a:xfrm flipH="1">
            <a:off x="7361238" y="2300288"/>
            <a:ext cx="495300" cy="431800"/>
          </a:xfrm>
          <a:custGeom>
            <a:avLst/>
            <a:gdLst>
              <a:gd name="T0" fmla="*/ 0 w 384"/>
              <a:gd name="T1" fmla="*/ 0 h 272"/>
              <a:gd name="T2" fmla="*/ 384 w 384"/>
              <a:gd name="T3" fmla="*/ 0 h 272"/>
              <a:gd name="T4" fmla="*/ 384 w 384"/>
              <a:gd name="T5" fmla="*/ 272 h 272"/>
              <a:gd name="T6" fmla="*/ 0 60000 65536"/>
              <a:gd name="T7" fmla="*/ 0 60000 65536"/>
              <a:gd name="T8" fmla="*/ 0 60000 65536"/>
              <a:gd name="T9" fmla="*/ 0 w 384"/>
              <a:gd name="T10" fmla="*/ 0 h 272"/>
              <a:gd name="T11" fmla="*/ 384 w 384"/>
              <a:gd name="T12" fmla="*/ 272 h 2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4" h="272">
                <a:moveTo>
                  <a:pt x="0" y="0"/>
                </a:moveTo>
                <a:lnTo>
                  <a:pt x="384" y="0"/>
                </a:lnTo>
                <a:lnTo>
                  <a:pt x="384" y="272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175" name="Freeform 14"/>
          <p:cNvSpPr>
            <a:spLocks/>
          </p:cNvSpPr>
          <p:nvPr/>
        </p:nvSpPr>
        <p:spPr bwMode="auto">
          <a:xfrm flipH="1" flipV="1">
            <a:off x="7185025" y="5832475"/>
            <a:ext cx="914400" cy="419100"/>
          </a:xfrm>
          <a:custGeom>
            <a:avLst/>
            <a:gdLst>
              <a:gd name="T0" fmla="*/ 0 w 384"/>
              <a:gd name="T1" fmla="*/ 0 h 272"/>
              <a:gd name="T2" fmla="*/ 384 w 384"/>
              <a:gd name="T3" fmla="*/ 0 h 272"/>
              <a:gd name="T4" fmla="*/ 384 w 384"/>
              <a:gd name="T5" fmla="*/ 272 h 272"/>
              <a:gd name="T6" fmla="*/ 0 60000 65536"/>
              <a:gd name="T7" fmla="*/ 0 60000 65536"/>
              <a:gd name="T8" fmla="*/ 0 60000 65536"/>
              <a:gd name="T9" fmla="*/ 0 w 384"/>
              <a:gd name="T10" fmla="*/ 0 h 272"/>
              <a:gd name="T11" fmla="*/ 384 w 384"/>
              <a:gd name="T12" fmla="*/ 272 h 2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4" h="272">
                <a:moveTo>
                  <a:pt x="0" y="0"/>
                </a:moveTo>
                <a:lnTo>
                  <a:pt x="384" y="0"/>
                </a:lnTo>
                <a:lnTo>
                  <a:pt x="384" y="272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176" name="Line 16"/>
          <p:cNvSpPr>
            <a:spLocks noChangeShapeType="1"/>
          </p:cNvSpPr>
          <p:nvPr/>
        </p:nvSpPr>
        <p:spPr bwMode="auto">
          <a:xfrm flipH="1">
            <a:off x="6496050" y="2197100"/>
            <a:ext cx="1143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7" name="Line 17"/>
          <p:cNvSpPr>
            <a:spLocks noChangeShapeType="1"/>
          </p:cNvSpPr>
          <p:nvPr/>
        </p:nvSpPr>
        <p:spPr bwMode="auto">
          <a:xfrm flipH="1">
            <a:off x="6561138" y="2198688"/>
            <a:ext cx="1143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8" name="Line 18"/>
          <p:cNvSpPr>
            <a:spLocks noChangeShapeType="1"/>
          </p:cNvSpPr>
          <p:nvPr/>
        </p:nvSpPr>
        <p:spPr bwMode="auto">
          <a:xfrm flipH="1">
            <a:off x="7551738" y="2211388"/>
            <a:ext cx="1143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9" name="Line 19"/>
          <p:cNvSpPr>
            <a:spLocks noChangeShapeType="1"/>
          </p:cNvSpPr>
          <p:nvPr/>
        </p:nvSpPr>
        <p:spPr bwMode="auto">
          <a:xfrm flipH="1">
            <a:off x="7616825" y="2212975"/>
            <a:ext cx="1143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80" name="Line 20"/>
          <p:cNvSpPr>
            <a:spLocks noChangeShapeType="1"/>
          </p:cNvSpPr>
          <p:nvPr/>
        </p:nvSpPr>
        <p:spPr bwMode="auto">
          <a:xfrm flipH="1">
            <a:off x="7578725" y="6188075"/>
            <a:ext cx="1143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81" name="Line 21"/>
          <p:cNvSpPr>
            <a:spLocks noChangeShapeType="1"/>
          </p:cNvSpPr>
          <p:nvPr/>
        </p:nvSpPr>
        <p:spPr bwMode="auto">
          <a:xfrm flipH="1">
            <a:off x="7643813" y="6189663"/>
            <a:ext cx="1143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82" name="Text Box 22"/>
          <p:cNvSpPr txBox="1">
            <a:spLocks noChangeArrowheads="1"/>
          </p:cNvSpPr>
          <p:nvPr/>
        </p:nvSpPr>
        <p:spPr bwMode="auto">
          <a:xfrm>
            <a:off x="6927850" y="5487988"/>
            <a:ext cx="539750" cy="284162"/>
          </a:xfrm>
          <a:prstGeom prst="rect">
            <a:avLst/>
          </a:prstGeom>
          <a:solidFill>
            <a:schemeClr val="accent1"/>
          </a:solid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latin typeface="Arial Unicode MS" pitchFamily="34" charset="-128"/>
                <a:sym typeface="Wingdings" pitchFamily="2" charset="2"/>
              </a:rPr>
              <a:t>CH 0</a:t>
            </a:r>
            <a:endParaRPr lang="en-US" altLang="ko-KR" sz="1200">
              <a:latin typeface="Arial Unicode MS" pitchFamily="34" charset="-128"/>
            </a:endParaRPr>
          </a:p>
        </p:txBody>
      </p:sp>
      <p:sp>
        <p:nvSpPr>
          <p:cNvPr id="7183" name="Text Box 23"/>
          <p:cNvSpPr txBox="1">
            <a:spLocks noChangeArrowheads="1"/>
          </p:cNvSpPr>
          <p:nvPr/>
        </p:nvSpPr>
        <p:spPr bwMode="auto">
          <a:xfrm>
            <a:off x="6434138" y="2962275"/>
            <a:ext cx="539750" cy="284163"/>
          </a:xfrm>
          <a:prstGeom prst="rect">
            <a:avLst/>
          </a:prstGeom>
          <a:solidFill>
            <a:schemeClr val="accent1"/>
          </a:solid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latin typeface="Arial Unicode MS" pitchFamily="34" charset="-128"/>
                <a:sym typeface="Wingdings" pitchFamily="2" charset="2"/>
              </a:rPr>
              <a:t>CH 2</a:t>
            </a:r>
            <a:endParaRPr lang="en-US" altLang="ko-KR" sz="1200">
              <a:latin typeface="Arial Unicode MS" pitchFamily="34" charset="-128"/>
            </a:endParaRPr>
          </a:p>
        </p:txBody>
      </p:sp>
      <p:sp>
        <p:nvSpPr>
          <p:cNvPr id="7184" name="Text Box 24"/>
          <p:cNvSpPr txBox="1">
            <a:spLocks noChangeArrowheads="1"/>
          </p:cNvSpPr>
          <p:nvPr/>
        </p:nvSpPr>
        <p:spPr bwMode="auto">
          <a:xfrm>
            <a:off x="7261225" y="2963863"/>
            <a:ext cx="539750" cy="284162"/>
          </a:xfrm>
          <a:prstGeom prst="rect">
            <a:avLst/>
          </a:prstGeom>
          <a:solidFill>
            <a:schemeClr val="accent1"/>
          </a:solid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latin typeface="Arial Unicode MS" pitchFamily="34" charset="-128"/>
                <a:sym typeface="Wingdings" pitchFamily="2" charset="2"/>
              </a:rPr>
              <a:t>CH 1</a:t>
            </a:r>
            <a:endParaRPr lang="en-US" altLang="ko-KR" sz="1200">
              <a:latin typeface="Arial Unicode MS" pitchFamily="34" charset="-128"/>
            </a:endParaRPr>
          </a:p>
        </p:txBody>
      </p:sp>
      <p:pic>
        <p:nvPicPr>
          <p:cNvPr id="7185" name="Picture 25" descr="en-중앙제어기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2088" y="5732463"/>
            <a:ext cx="777875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26" descr="en-중앙제어기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2088" y="1989138"/>
            <a:ext cx="777875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8" name="Picture 31" descr="DVM+2 HSP LSP PC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3350" y="3500438"/>
            <a:ext cx="30956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9" name="Rectangle 32"/>
          <p:cNvSpPr>
            <a:spLocks noChangeArrowheads="1"/>
          </p:cNvSpPr>
          <p:nvPr/>
        </p:nvSpPr>
        <p:spPr bwMode="auto">
          <a:xfrm>
            <a:off x="2608263" y="4221163"/>
            <a:ext cx="268287" cy="3206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190" name="Rectangle 33"/>
          <p:cNvSpPr>
            <a:spLocks noChangeArrowheads="1"/>
          </p:cNvSpPr>
          <p:nvPr/>
        </p:nvSpPr>
        <p:spPr bwMode="auto">
          <a:xfrm>
            <a:off x="2320925" y="4003675"/>
            <a:ext cx="623888" cy="215900"/>
          </a:xfrm>
          <a:prstGeom prst="rect">
            <a:avLst/>
          </a:prstGeom>
          <a:solidFill>
            <a:srgbClr val="3366FF"/>
          </a:soli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600" b="1">
                <a:solidFill>
                  <a:schemeClr val="bg1"/>
                </a:solidFill>
                <a:latin typeface="Arial Unicode MS" pitchFamily="34" charset="-128"/>
              </a:rPr>
              <a:t>RMC(1)</a:t>
            </a:r>
          </a:p>
        </p:txBody>
      </p:sp>
      <p:sp>
        <p:nvSpPr>
          <p:cNvPr id="7192" name="Rectangle 35"/>
          <p:cNvSpPr>
            <a:spLocks noChangeArrowheads="1"/>
          </p:cNvSpPr>
          <p:nvPr/>
        </p:nvSpPr>
        <p:spPr bwMode="auto">
          <a:xfrm>
            <a:off x="438150" y="981075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36891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6370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latin typeface="Arial Unicode MS" pitchFamily="34" charset="-128"/>
              </a:rPr>
              <a:t>01. </a:t>
            </a:r>
            <a:r>
              <a:rPr lang="ru-RU" altLang="ko-KR" sz="3600" b="1">
                <a:latin typeface="Arial Unicode MS" pitchFamily="34" charset="-128"/>
              </a:rPr>
              <a:t>Плата внутреннего блока</a:t>
            </a:r>
            <a:endParaRPr lang="en-US" altLang="ko-KR" sz="3600" b="1">
              <a:latin typeface="Arial Unicode MS" pitchFamily="34" charset="-128"/>
            </a:endParaRPr>
          </a:p>
        </p:txBody>
      </p:sp>
      <p:sp>
        <p:nvSpPr>
          <p:cNvPr id="7197" name="Text Box 26"/>
          <p:cNvSpPr txBox="1">
            <a:spLocks noChangeArrowheads="1"/>
          </p:cNvSpPr>
          <p:nvPr/>
        </p:nvSpPr>
        <p:spPr bwMode="auto">
          <a:xfrm>
            <a:off x="636588" y="882650"/>
            <a:ext cx="73263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Установка адреса: адрес канала модуля интерфейса (</a:t>
            </a:r>
            <a:r>
              <a:rPr lang="en-US" altLang="ko-KR" sz="1800" b="1">
                <a:solidFill>
                  <a:schemeClr val="tx2"/>
                </a:solidFill>
                <a:latin typeface="Arial Unicode MS" pitchFamily="34" charset="-128"/>
              </a:rPr>
              <a:t>RMC</a:t>
            </a: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1</a:t>
            </a:r>
            <a:r>
              <a:rPr lang="en-US" altLang="ko-KR" sz="1800" b="1">
                <a:solidFill>
                  <a:schemeClr val="tx2"/>
                </a:solidFill>
                <a:latin typeface="Arial Unicode MS" pitchFamily="34" charset="-128"/>
              </a:rPr>
              <a:t>)</a:t>
            </a:r>
          </a:p>
        </p:txBody>
      </p:sp>
      <p:sp>
        <p:nvSpPr>
          <p:cNvPr id="7198" name="Text Box 99"/>
          <p:cNvSpPr txBox="1">
            <a:spLocks noChangeArrowheads="1"/>
          </p:cNvSpPr>
          <p:nvPr/>
        </p:nvSpPr>
        <p:spPr bwMode="auto">
          <a:xfrm>
            <a:off x="1660525" y="3459163"/>
            <a:ext cx="2443163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&lt; </a:t>
            </a:r>
            <a:r>
              <a:rPr lang="ru-RU" altLang="ko-KR" sz="1200" b="1">
                <a:latin typeface="Arial Unicode MS" pitchFamily="34" charset="-128"/>
              </a:rPr>
              <a:t>канальный внутренний блок</a:t>
            </a:r>
            <a:r>
              <a:rPr lang="en-US" altLang="ko-KR" sz="1200" b="1">
                <a:latin typeface="Arial Unicode MS" pitchFamily="34" charset="-128"/>
              </a:rPr>
              <a:t> 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/>
          <p:cNvSpPr>
            <a:spLocks noChangeArrowheads="1"/>
          </p:cNvSpPr>
          <p:nvPr/>
        </p:nvSpPr>
        <p:spPr bwMode="auto">
          <a:xfrm>
            <a:off x="5219700" y="5157788"/>
            <a:ext cx="3240088" cy="7191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62469" name="Picture 5" descr="MIM-B02_2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3387725" y="1484313"/>
            <a:ext cx="1677988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Line 6"/>
          <p:cNvSpPr>
            <a:spLocks noChangeShapeType="1"/>
          </p:cNvSpPr>
          <p:nvPr/>
        </p:nvSpPr>
        <p:spPr bwMode="auto">
          <a:xfrm flipV="1">
            <a:off x="1514475" y="4437063"/>
            <a:ext cx="3417888" cy="25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179388" y="3933825"/>
            <a:ext cx="101282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latin typeface="Arial Unicode MS" pitchFamily="34" charset="-128"/>
              </a:rPr>
              <a:t> </a:t>
            </a:r>
            <a:r>
              <a:rPr lang="ru-RU" altLang="ko-KR" sz="1600" b="1">
                <a:latin typeface="Arial Unicode MS" pitchFamily="34" charset="-128"/>
              </a:rPr>
              <a:t>Контакт</a:t>
            </a:r>
            <a:endParaRPr lang="en-US" altLang="ko-KR" sz="1600" b="1">
              <a:latin typeface="Arial Unicode MS" pitchFamily="34" charset="-128"/>
            </a:endParaRPr>
          </a:p>
        </p:txBody>
      </p:sp>
      <p:sp>
        <p:nvSpPr>
          <p:cNvPr id="516104" name="Line 8"/>
          <p:cNvSpPr>
            <a:spLocks noChangeShapeType="1"/>
          </p:cNvSpPr>
          <p:nvPr/>
        </p:nvSpPr>
        <p:spPr bwMode="auto">
          <a:xfrm>
            <a:off x="6588125" y="3095625"/>
            <a:ext cx="79375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16105" name="Line 9"/>
          <p:cNvSpPr>
            <a:spLocks noChangeShapeType="1"/>
          </p:cNvSpPr>
          <p:nvPr/>
        </p:nvSpPr>
        <p:spPr bwMode="auto">
          <a:xfrm>
            <a:off x="7381875" y="3095625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16106" name="Line 10"/>
          <p:cNvSpPr>
            <a:spLocks noChangeShapeType="1"/>
          </p:cNvSpPr>
          <p:nvPr/>
        </p:nvSpPr>
        <p:spPr bwMode="auto">
          <a:xfrm flipV="1">
            <a:off x="7454900" y="3095625"/>
            <a:ext cx="71438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16107" name="Line 11"/>
          <p:cNvSpPr>
            <a:spLocks noChangeShapeType="1"/>
          </p:cNvSpPr>
          <p:nvPr/>
        </p:nvSpPr>
        <p:spPr bwMode="auto">
          <a:xfrm>
            <a:off x="7526338" y="3095625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16108" name="Line 12"/>
          <p:cNvSpPr>
            <a:spLocks noChangeShapeType="1"/>
          </p:cNvSpPr>
          <p:nvPr/>
        </p:nvSpPr>
        <p:spPr bwMode="auto">
          <a:xfrm>
            <a:off x="8320088" y="3095625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62477" name="Picture 13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6900" y="3209925"/>
            <a:ext cx="938213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8" name="Picture 14" descr="4way_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3525" y="3209925"/>
            <a:ext cx="93662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6111" name="Line 15"/>
          <p:cNvSpPr>
            <a:spLocks noChangeShapeType="1"/>
          </p:cNvSpPr>
          <p:nvPr/>
        </p:nvSpPr>
        <p:spPr bwMode="auto">
          <a:xfrm>
            <a:off x="4900613" y="3357563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62480" name="Picture 16" descr="DVMP2실외기_3"/>
          <p:cNvPicPr>
            <a:picLocks noChangeAspect="1" noChangeArrowheads="1"/>
          </p:cNvPicPr>
          <p:nvPr/>
        </p:nvPicPr>
        <p:blipFill>
          <a:blip r:embed="rId5">
            <a:lum bright="-10000" contrast="10000"/>
          </a:blip>
          <a:srcRect/>
          <a:stretch>
            <a:fillRect/>
          </a:stretch>
        </p:blipFill>
        <p:spPr bwMode="auto">
          <a:xfrm>
            <a:off x="5664200" y="2492375"/>
            <a:ext cx="9080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2481" name="Group 17"/>
          <p:cNvGrpSpPr>
            <a:grpSpLocks/>
          </p:cNvGrpSpPr>
          <p:nvPr/>
        </p:nvGrpSpPr>
        <p:grpSpPr bwMode="auto">
          <a:xfrm>
            <a:off x="611188" y="4205288"/>
            <a:ext cx="903287" cy="500062"/>
            <a:chOff x="385" y="2649"/>
            <a:chExt cx="569" cy="315"/>
          </a:xfrm>
        </p:grpSpPr>
        <p:sp>
          <p:nvSpPr>
            <p:cNvPr id="62527" name="Line 18"/>
            <p:cNvSpPr>
              <a:spLocks noChangeShapeType="1"/>
            </p:cNvSpPr>
            <p:nvPr/>
          </p:nvSpPr>
          <p:spPr bwMode="auto">
            <a:xfrm flipH="1">
              <a:off x="839" y="2810"/>
              <a:ext cx="11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grpSp>
          <p:nvGrpSpPr>
            <p:cNvPr id="62528" name="Group 19"/>
            <p:cNvGrpSpPr>
              <a:grpSpLocks/>
            </p:cNvGrpSpPr>
            <p:nvPr/>
          </p:nvGrpSpPr>
          <p:grpSpPr bwMode="auto">
            <a:xfrm>
              <a:off x="470" y="2649"/>
              <a:ext cx="400" cy="315"/>
              <a:chOff x="-162" y="1908"/>
              <a:chExt cx="400" cy="315"/>
            </a:xfrm>
          </p:grpSpPr>
          <p:sp>
            <p:nvSpPr>
              <p:cNvPr id="62530" name="Oval 20"/>
              <p:cNvSpPr>
                <a:spLocks noChangeAspect="1" noChangeArrowheads="1"/>
              </p:cNvSpPr>
              <p:nvPr/>
            </p:nvSpPr>
            <p:spPr bwMode="auto">
              <a:xfrm>
                <a:off x="-162" y="1908"/>
                <a:ext cx="128" cy="315"/>
              </a:xfrm>
              <a:prstGeom prst="ellipse">
                <a:avLst/>
              </a:prstGeom>
              <a:solidFill>
                <a:srgbClr val="FF0000"/>
              </a:solidFill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  <p:sp>
            <p:nvSpPr>
              <p:cNvPr id="62531" name="Oval 21"/>
              <p:cNvSpPr>
                <a:spLocks noChangeAspect="1" noChangeArrowheads="1"/>
              </p:cNvSpPr>
              <p:nvPr/>
            </p:nvSpPr>
            <p:spPr bwMode="auto">
              <a:xfrm>
                <a:off x="110" y="1908"/>
                <a:ext cx="128" cy="315"/>
              </a:xfrm>
              <a:prstGeom prst="ellipse">
                <a:avLst/>
              </a:prstGeom>
              <a:solidFill>
                <a:srgbClr val="FF0000"/>
              </a:solidFill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  <p:sp>
            <p:nvSpPr>
              <p:cNvPr id="62532" name="Line 22"/>
              <p:cNvSpPr>
                <a:spLocks noChangeShapeType="1"/>
              </p:cNvSpPr>
              <p:nvPr/>
            </p:nvSpPr>
            <p:spPr bwMode="auto">
              <a:xfrm>
                <a:off x="-93" y="1955"/>
                <a:ext cx="239" cy="9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</p:grpSp>
        <p:sp>
          <p:nvSpPr>
            <p:cNvPr id="62529" name="Line 23"/>
            <p:cNvSpPr>
              <a:spLocks noChangeShapeType="1"/>
            </p:cNvSpPr>
            <p:nvPr/>
          </p:nvSpPr>
          <p:spPr bwMode="auto">
            <a:xfrm flipH="1">
              <a:off x="385" y="2805"/>
              <a:ext cx="11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62482" name="Line 24"/>
          <p:cNvSpPr>
            <a:spLocks noChangeShapeType="1"/>
          </p:cNvSpPr>
          <p:nvPr/>
        </p:nvSpPr>
        <p:spPr bwMode="auto">
          <a:xfrm flipV="1">
            <a:off x="611188" y="4749800"/>
            <a:ext cx="37449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62483" name="Line 25"/>
          <p:cNvSpPr>
            <a:spLocks noChangeShapeType="1"/>
          </p:cNvSpPr>
          <p:nvPr/>
        </p:nvSpPr>
        <p:spPr bwMode="auto">
          <a:xfrm flipV="1">
            <a:off x="4932363" y="4437063"/>
            <a:ext cx="0" cy="2873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62484" name="Line 26"/>
          <p:cNvSpPr>
            <a:spLocks noChangeShapeType="1"/>
          </p:cNvSpPr>
          <p:nvPr/>
        </p:nvSpPr>
        <p:spPr bwMode="auto">
          <a:xfrm flipV="1">
            <a:off x="4716463" y="4724400"/>
            <a:ext cx="2159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62485" name="Oval 27"/>
          <p:cNvSpPr>
            <a:spLocks noChangeAspect="1" noChangeArrowheads="1"/>
          </p:cNvSpPr>
          <p:nvPr/>
        </p:nvSpPr>
        <p:spPr bwMode="auto">
          <a:xfrm>
            <a:off x="4632325" y="4476750"/>
            <a:ext cx="184150" cy="481013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486" name="Line 28"/>
          <p:cNvSpPr>
            <a:spLocks noChangeShapeType="1"/>
          </p:cNvSpPr>
          <p:nvPr/>
        </p:nvSpPr>
        <p:spPr bwMode="auto">
          <a:xfrm flipV="1">
            <a:off x="611188" y="4443413"/>
            <a:ext cx="0" cy="3063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62487" name="Oval 29"/>
          <p:cNvSpPr>
            <a:spLocks noChangeAspect="1" noChangeArrowheads="1"/>
          </p:cNvSpPr>
          <p:nvPr/>
        </p:nvSpPr>
        <p:spPr bwMode="auto">
          <a:xfrm>
            <a:off x="4286250" y="4519613"/>
            <a:ext cx="184150" cy="481012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488" name="Oval 30"/>
          <p:cNvSpPr>
            <a:spLocks noChangeAspect="1" noChangeArrowheads="1"/>
          </p:cNvSpPr>
          <p:nvPr/>
        </p:nvSpPr>
        <p:spPr bwMode="auto">
          <a:xfrm>
            <a:off x="4278313" y="4670425"/>
            <a:ext cx="184150" cy="481013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489" name="Oval 31"/>
          <p:cNvSpPr>
            <a:spLocks noChangeAspect="1" noChangeArrowheads="1"/>
          </p:cNvSpPr>
          <p:nvPr/>
        </p:nvSpPr>
        <p:spPr bwMode="auto">
          <a:xfrm>
            <a:off x="4278313" y="4830763"/>
            <a:ext cx="184150" cy="481012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490" name="Oval 32"/>
          <p:cNvSpPr>
            <a:spLocks noChangeAspect="1" noChangeArrowheads="1"/>
          </p:cNvSpPr>
          <p:nvPr/>
        </p:nvSpPr>
        <p:spPr bwMode="auto">
          <a:xfrm>
            <a:off x="4270375" y="4981575"/>
            <a:ext cx="184150" cy="481013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491" name="Oval 33"/>
          <p:cNvSpPr>
            <a:spLocks noChangeAspect="1" noChangeArrowheads="1"/>
          </p:cNvSpPr>
          <p:nvPr/>
        </p:nvSpPr>
        <p:spPr bwMode="auto">
          <a:xfrm>
            <a:off x="4281488" y="5127625"/>
            <a:ext cx="184150" cy="481013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492" name="Oval 34"/>
          <p:cNvSpPr>
            <a:spLocks noChangeAspect="1" noChangeArrowheads="1"/>
          </p:cNvSpPr>
          <p:nvPr/>
        </p:nvSpPr>
        <p:spPr bwMode="auto">
          <a:xfrm>
            <a:off x="4273550" y="5278438"/>
            <a:ext cx="184150" cy="481012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493" name="Oval 35"/>
          <p:cNvSpPr>
            <a:spLocks noChangeAspect="1" noChangeArrowheads="1"/>
          </p:cNvSpPr>
          <p:nvPr/>
        </p:nvSpPr>
        <p:spPr bwMode="auto">
          <a:xfrm>
            <a:off x="4273550" y="5438775"/>
            <a:ext cx="184150" cy="481013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494" name="Oval 36"/>
          <p:cNvSpPr>
            <a:spLocks noChangeAspect="1" noChangeArrowheads="1"/>
          </p:cNvSpPr>
          <p:nvPr/>
        </p:nvSpPr>
        <p:spPr bwMode="auto">
          <a:xfrm>
            <a:off x="4265613" y="5589588"/>
            <a:ext cx="184150" cy="481012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495" name="Oval 37"/>
          <p:cNvSpPr>
            <a:spLocks noChangeAspect="1" noChangeArrowheads="1"/>
          </p:cNvSpPr>
          <p:nvPr/>
        </p:nvSpPr>
        <p:spPr bwMode="auto">
          <a:xfrm>
            <a:off x="4275138" y="5738813"/>
            <a:ext cx="184150" cy="481012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496" name="Oval 38"/>
          <p:cNvSpPr>
            <a:spLocks noChangeAspect="1" noChangeArrowheads="1"/>
          </p:cNvSpPr>
          <p:nvPr/>
        </p:nvSpPr>
        <p:spPr bwMode="auto">
          <a:xfrm>
            <a:off x="4267200" y="5889625"/>
            <a:ext cx="184150" cy="481013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497" name="Oval 39"/>
          <p:cNvSpPr>
            <a:spLocks noChangeAspect="1" noChangeArrowheads="1"/>
          </p:cNvSpPr>
          <p:nvPr/>
        </p:nvSpPr>
        <p:spPr bwMode="auto">
          <a:xfrm>
            <a:off x="4267200" y="6049963"/>
            <a:ext cx="184150" cy="481012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498" name="Oval 40"/>
          <p:cNvSpPr>
            <a:spLocks noChangeAspect="1" noChangeArrowheads="1"/>
          </p:cNvSpPr>
          <p:nvPr/>
        </p:nvSpPr>
        <p:spPr bwMode="auto">
          <a:xfrm>
            <a:off x="4259263" y="6200775"/>
            <a:ext cx="184150" cy="481013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499" name="Oval 41"/>
          <p:cNvSpPr>
            <a:spLocks noChangeAspect="1" noChangeArrowheads="1"/>
          </p:cNvSpPr>
          <p:nvPr/>
        </p:nvSpPr>
        <p:spPr bwMode="auto">
          <a:xfrm>
            <a:off x="4622800" y="5743575"/>
            <a:ext cx="184150" cy="481013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500" name="Oval 42"/>
          <p:cNvSpPr>
            <a:spLocks noChangeAspect="1" noChangeArrowheads="1"/>
          </p:cNvSpPr>
          <p:nvPr/>
        </p:nvSpPr>
        <p:spPr bwMode="auto">
          <a:xfrm>
            <a:off x="4614863" y="5894388"/>
            <a:ext cx="184150" cy="481012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501" name="Oval 43"/>
          <p:cNvSpPr>
            <a:spLocks noChangeAspect="1" noChangeArrowheads="1"/>
          </p:cNvSpPr>
          <p:nvPr/>
        </p:nvSpPr>
        <p:spPr bwMode="auto">
          <a:xfrm>
            <a:off x="4614863" y="6054725"/>
            <a:ext cx="184150" cy="481013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502" name="Oval 44"/>
          <p:cNvSpPr>
            <a:spLocks noChangeAspect="1" noChangeArrowheads="1"/>
          </p:cNvSpPr>
          <p:nvPr/>
        </p:nvSpPr>
        <p:spPr bwMode="auto">
          <a:xfrm>
            <a:off x="4606925" y="6205538"/>
            <a:ext cx="184150" cy="481012"/>
          </a:xfrm>
          <a:prstGeom prst="ellipse">
            <a:avLst/>
          </a:prstGeom>
          <a:solidFill>
            <a:srgbClr val="FF0000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503" name="Freeform 45"/>
          <p:cNvSpPr>
            <a:spLocks/>
          </p:cNvSpPr>
          <p:nvPr/>
        </p:nvSpPr>
        <p:spPr bwMode="auto">
          <a:xfrm>
            <a:off x="4211638" y="4767263"/>
            <a:ext cx="144462" cy="144462"/>
          </a:xfrm>
          <a:custGeom>
            <a:avLst/>
            <a:gdLst>
              <a:gd name="T0" fmla="*/ 91 w 91"/>
              <a:gd name="T1" fmla="*/ 0 h 91"/>
              <a:gd name="T2" fmla="*/ 0 w 91"/>
              <a:gd name="T3" fmla="*/ 46 h 91"/>
              <a:gd name="T4" fmla="*/ 91 w 91"/>
              <a:gd name="T5" fmla="*/ 91 h 91"/>
              <a:gd name="T6" fmla="*/ 0 60000 65536"/>
              <a:gd name="T7" fmla="*/ 0 60000 65536"/>
              <a:gd name="T8" fmla="*/ 0 60000 65536"/>
              <a:gd name="T9" fmla="*/ 0 w 91"/>
              <a:gd name="T10" fmla="*/ 0 h 91"/>
              <a:gd name="T11" fmla="*/ 91 w 91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" h="91">
                <a:moveTo>
                  <a:pt x="91" y="0"/>
                </a:moveTo>
                <a:cubicBezTo>
                  <a:pt x="45" y="15"/>
                  <a:pt x="0" y="31"/>
                  <a:pt x="0" y="46"/>
                </a:cubicBezTo>
                <a:cubicBezTo>
                  <a:pt x="0" y="61"/>
                  <a:pt x="45" y="76"/>
                  <a:pt x="91" y="91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504" name="Freeform 46"/>
          <p:cNvSpPr>
            <a:spLocks/>
          </p:cNvSpPr>
          <p:nvPr/>
        </p:nvSpPr>
        <p:spPr bwMode="auto">
          <a:xfrm>
            <a:off x="4211638" y="4921250"/>
            <a:ext cx="144462" cy="144463"/>
          </a:xfrm>
          <a:custGeom>
            <a:avLst/>
            <a:gdLst>
              <a:gd name="T0" fmla="*/ 91 w 91"/>
              <a:gd name="T1" fmla="*/ 0 h 91"/>
              <a:gd name="T2" fmla="*/ 0 w 91"/>
              <a:gd name="T3" fmla="*/ 46 h 91"/>
              <a:gd name="T4" fmla="*/ 91 w 91"/>
              <a:gd name="T5" fmla="*/ 91 h 91"/>
              <a:gd name="T6" fmla="*/ 0 60000 65536"/>
              <a:gd name="T7" fmla="*/ 0 60000 65536"/>
              <a:gd name="T8" fmla="*/ 0 60000 65536"/>
              <a:gd name="T9" fmla="*/ 0 w 91"/>
              <a:gd name="T10" fmla="*/ 0 h 91"/>
              <a:gd name="T11" fmla="*/ 91 w 91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" h="91">
                <a:moveTo>
                  <a:pt x="91" y="0"/>
                </a:moveTo>
                <a:cubicBezTo>
                  <a:pt x="45" y="15"/>
                  <a:pt x="0" y="31"/>
                  <a:pt x="0" y="46"/>
                </a:cubicBezTo>
                <a:cubicBezTo>
                  <a:pt x="0" y="61"/>
                  <a:pt x="45" y="76"/>
                  <a:pt x="91" y="91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505" name="Freeform 47"/>
          <p:cNvSpPr>
            <a:spLocks/>
          </p:cNvSpPr>
          <p:nvPr/>
        </p:nvSpPr>
        <p:spPr bwMode="auto">
          <a:xfrm>
            <a:off x="4211638" y="5075238"/>
            <a:ext cx="144462" cy="144462"/>
          </a:xfrm>
          <a:custGeom>
            <a:avLst/>
            <a:gdLst>
              <a:gd name="T0" fmla="*/ 91 w 91"/>
              <a:gd name="T1" fmla="*/ 0 h 91"/>
              <a:gd name="T2" fmla="*/ 0 w 91"/>
              <a:gd name="T3" fmla="*/ 46 h 91"/>
              <a:gd name="T4" fmla="*/ 91 w 91"/>
              <a:gd name="T5" fmla="*/ 91 h 91"/>
              <a:gd name="T6" fmla="*/ 0 60000 65536"/>
              <a:gd name="T7" fmla="*/ 0 60000 65536"/>
              <a:gd name="T8" fmla="*/ 0 60000 65536"/>
              <a:gd name="T9" fmla="*/ 0 w 91"/>
              <a:gd name="T10" fmla="*/ 0 h 91"/>
              <a:gd name="T11" fmla="*/ 91 w 91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" h="91">
                <a:moveTo>
                  <a:pt x="91" y="0"/>
                </a:moveTo>
                <a:cubicBezTo>
                  <a:pt x="45" y="15"/>
                  <a:pt x="0" y="31"/>
                  <a:pt x="0" y="46"/>
                </a:cubicBezTo>
                <a:cubicBezTo>
                  <a:pt x="0" y="61"/>
                  <a:pt x="45" y="76"/>
                  <a:pt x="91" y="91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506" name="Freeform 48"/>
          <p:cNvSpPr>
            <a:spLocks/>
          </p:cNvSpPr>
          <p:nvPr/>
        </p:nvSpPr>
        <p:spPr bwMode="auto">
          <a:xfrm>
            <a:off x="4211638" y="5229225"/>
            <a:ext cx="144462" cy="144463"/>
          </a:xfrm>
          <a:custGeom>
            <a:avLst/>
            <a:gdLst>
              <a:gd name="T0" fmla="*/ 91 w 91"/>
              <a:gd name="T1" fmla="*/ 0 h 91"/>
              <a:gd name="T2" fmla="*/ 0 w 91"/>
              <a:gd name="T3" fmla="*/ 46 h 91"/>
              <a:gd name="T4" fmla="*/ 91 w 91"/>
              <a:gd name="T5" fmla="*/ 91 h 91"/>
              <a:gd name="T6" fmla="*/ 0 60000 65536"/>
              <a:gd name="T7" fmla="*/ 0 60000 65536"/>
              <a:gd name="T8" fmla="*/ 0 60000 65536"/>
              <a:gd name="T9" fmla="*/ 0 w 91"/>
              <a:gd name="T10" fmla="*/ 0 h 91"/>
              <a:gd name="T11" fmla="*/ 91 w 91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" h="91">
                <a:moveTo>
                  <a:pt x="91" y="0"/>
                </a:moveTo>
                <a:cubicBezTo>
                  <a:pt x="45" y="15"/>
                  <a:pt x="0" y="31"/>
                  <a:pt x="0" y="46"/>
                </a:cubicBezTo>
                <a:cubicBezTo>
                  <a:pt x="0" y="61"/>
                  <a:pt x="45" y="76"/>
                  <a:pt x="91" y="91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507" name="Freeform 49"/>
          <p:cNvSpPr>
            <a:spLocks/>
          </p:cNvSpPr>
          <p:nvPr/>
        </p:nvSpPr>
        <p:spPr bwMode="auto">
          <a:xfrm>
            <a:off x="4211638" y="5373688"/>
            <a:ext cx="144462" cy="144462"/>
          </a:xfrm>
          <a:custGeom>
            <a:avLst/>
            <a:gdLst>
              <a:gd name="T0" fmla="*/ 91 w 91"/>
              <a:gd name="T1" fmla="*/ 0 h 91"/>
              <a:gd name="T2" fmla="*/ 0 w 91"/>
              <a:gd name="T3" fmla="*/ 46 h 91"/>
              <a:gd name="T4" fmla="*/ 91 w 91"/>
              <a:gd name="T5" fmla="*/ 91 h 91"/>
              <a:gd name="T6" fmla="*/ 0 60000 65536"/>
              <a:gd name="T7" fmla="*/ 0 60000 65536"/>
              <a:gd name="T8" fmla="*/ 0 60000 65536"/>
              <a:gd name="T9" fmla="*/ 0 w 91"/>
              <a:gd name="T10" fmla="*/ 0 h 91"/>
              <a:gd name="T11" fmla="*/ 91 w 91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" h="91">
                <a:moveTo>
                  <a:pt x="91" y="0"/>
                </a:moveTo>
                <a:cubicBezTo>
                  <a:pt x="45" y="15"/>
                  <a:pt x="0" y="31"/>
                  <a:pt x="0" y="46"/>
                </a:cubicBezTo>
                <a:cubicBezTo>
                  <a:pt x="0" y="61"/>
                  <a:pt x="45" y="76"/>
                  <a:pt x="91" y="91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508" name="Freeform 50"/>
          <p:cNvSpPr>
            <a:spLocks/>
          </p:cNvSpPr>
          <p:nvPr/>
        </p:nvSpPr>
        <p:spPr bwMode="auto">
          <a:xfrm>
            <a:off x="4211638" y="5527675"/>
            <a:ext cx="144462" cy="144463"/>
          </a:xfrm>
          <a:custGeom>
            <a:avLst/>
            <a:gdLst>
              <a:gd name="T0" fmla="*/ 91 w 91"/>
              <a:gd name="T1" fmla="*/ 0 h 91"/>
              <a:gd name="T2" fmla="*/ 0 w 91"/>
              <a:gd name="T3" fmla="*/ 46 h 91"/>
              <a:gd name="T4" fmla="*/ 91 w 91"/>
              <a:gd name="T5" fmla="*/ 91 h 91"/>
              <a:gd name="T6" fmla="*/ 0 60000 65536"/>
              <a:gd name="T7" fmla="*/ 0 60000 65536"/>
              <a:gd name="T8" fmla="*/ 0 60000 65536"/>
              <a:gd name="T9" fmla="*/ 0 w 91"/>
              <a:gd name="T10" fmla="*/ 0 h 91"/>
              <a:gd name="T11" fmla="*/ 91 w 91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" h="91">
                <a:moveTo>
                  <a:pt x="91" y="0"/>
                </a:moveTo>
                <a:cubicBezTo>
                  <a:pt x="45" y="15"/>
                  <a:pt x="0" y="31"/>
                  <a:pt x="0" y="46"/>
                </a:cubicBezTo>
                <a:cubicBezTo>
                  <a:pt x="0" y="61"/>
                  <a:pt x="45" y="76"/>
                  <a:pt x="91" y="91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509" name="Freeform 51"/>
          <p:cNvSpPr>
            <a:spLocks/>
          </p:cNvSpPr>
          <p:nvPr/>
        </p:nvSpPr>
        <p:spPr bwMode="auto">
          <a:xfrm>
            <a:off x="4211638" y="5681663"/>
            <a:ext cx="144462" cy="144462"/>
          </a:xfrm>
          <a:custGeom>
            <a:avLst/>
            <a:gdLst>
              <a:gd name="T0" fmla="*/ 91 w 91"/>
              <a:gd name="T1" fmla="*/ 0 h 91"/>
              <a:gd name="T2" fmla="*/ 0 w 91"/>
              <a:gd name="T3" fmla="*/ 46 h 91"/>
              <a:gd name="T4" fmla="*/ 91 w 91"/>
              <a:gd name="T5" fmla="*/ 91 h 91"/>
              <a:gd name="T6" fmla="*/ 0 60000 65536"/>
              <a:gd name="T7" fmla="*/ 0 60000 65536"/>
              <a:gd name="T8" fmla="*/ 0 60000 65536"/>
              <a:gd name="T9" fmla="*/ 0 w 91"/>
              <a:gd name="T10" fmla="*/ 0 h 91"/>
              <a:gd name="T11" fmla="*/ 91 w 91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" h="91">
                <a:moveTo>
                  <a:pt x="91" y="0"/>
                </a:moveTo>
                <a:cubicBezTo>
                  <a:pt x="45" y="15"/>
                  <a:pt x="0" y="31"/>
                  <a:pt x="0" y="46"/>
                </a:cubicBezTo>
                <a:cubicBezTo>
                  <a:pt x="0" y="61"/>
                  <a:pt x="45" y="76"/>
                  <a:pt x="91" y="91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510" name="Freeform 52"/>
          <p:cNvSpPr>
            <a:spLocks/>
          </p:cNvSpPr>
          <p:nvPr/>
        </p:nvSpPr>
        <p:spPr bwMode="auto">
          <a:xfrm>
            <a:off x="4211638" y="5835650"/>
            <a:ext cx="144462" cy="144463"/>
          </a:xfrm>
          <a:custGeom>
            <a:avLst/>
            <a:gdLst>
              <a:gd name="T0" fmla="*/ 91 w 91"/>
              <a:gd name="T1" fmla="*/ 0 h 91"/>
              <a:gd name="T2" fmla="*/ 0 w 91"/>
              <a:gd name="T3" fmla="*/ 46 h 91"/>
              <a:gd name="T4" fmla="*/ 91 w 91"/>
              <a:gd name="T5" fmla="*/ 91 h 91"/>
              <a:gd name="T6" fmla="*/ 0 60000 65536"/>
              <a:gd name="T7" fmla="*/ 0 60000 65536"/>
              <a:gd name="T8" fmla="*/ 0 60000 65536"/>
              <a:gd name="T9" fmla="*/ 0 w 91"/>
              <a:gd name="T10" fmla="*/ 0 h 91"/>
              <a:gd name="T11" fmla="*/ 91 w 91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" h="91">
                <a:moveTo>
                  <a:pt x="91" y="0"/>
                </a:moveTo>
                <a:cubicBezTo>
                  <a:pt x="45" y="15"/>
                  <a:pt x="0" y="31"/>
                  <a:pt x="0" y="46"/>
                </a:cubicBezTo>
                <a:cubicBezTo>
                  <a:pt x="0" y="61"/>
                  <a:pt x="45" y="76"/>
                  <a:pt x="91" y="91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511" name="Freeform 53"/>
          <p:cNvSpPr>
            <a:spLocks/>
          </p:cNvSpPr>
          <p:nvPr/>
        </p:nvSpPr>
        <p:spPr bwMode="auto">
          <a:xfrm>
            <a:off x="4211638" y="5983288"/>
            <a:ext cx="144462" cy="144462"/>
          </a:xfrm>
          <a:custGeom>
            <a:avLst/>
            <a:gdLst>
              <a:gd name="T0" fmla="*/ 91 w 91"/>
              <a:gd name="T1" fmla="*/ 0 h 91"/>
              <a:gd name="T2" fmla="*/ 0 w 91"/>
              <a:gd name="T3" fmla="*/ 46 h 91"/>
              <a:gd name="T4" fmla="*/ 91 w 91"/>
              <a:gd name="T5" fmla="*/ 91 h 91"/>
              <a:gd name="T6" fmla="*/ 0 60000 65536"/>
              <a:gd name="T7" fmla="*/ 0 60000 65536"/>
              <a:gd name="T8" fmla="*/ 0 60000 65536"/>
              <a:gd name="T9" fmla="*/ 0 w 91"/>
              <a:gd name="T10" fmla="*/ 0 h 91"/>
              <a:gd name="T11" fmla="*/ 91 w 91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" h="91">
                <a:moveTo>
                  <a:pt x="91" y="0"/>
                </a:moveTo>
                <a:cubicBezTo>
                  <a:pt x="45" y="15"/>
                  <a:pt x="0" y="31"/>
                  <a:pt x="0" y="46"/>
                </a:cubicBezTo>
                <a:cubicBezTo>
                  <a:pt x="0" y="61"/>
                  <a:pt x="45" y="76"/>
                  <a:pt x="91" y="91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512" name="Freeform 54"/>
          <p:cNvSpPr>
            <a:spLocks/>
          </p:cNvSpPr>
          <p:nvPr/>
        </p:nvSpPr>
        <p:spPr bwMode="auto">
          <a:xfrm>
            <a:off x="4211638" y="6137275"/>
            <a:ext cx="144462" cy="144463"/>
          </a:xfrm>
          <a:custGeom>
            <a:avLst/>
            <a:gdLst>
              <a:gd name="T0" fmla="*/ 91 w 91"/>
              <a:gd name="T1" fmla="*/ 0 h 91"/>
              <a:gd name="T2" fmla="*/ 0 w 91"/>
              <a:gd name="T3" fmla="*/ 46 h 91"/>
              <a:gd name="T4" fmla="*/ 91 w 91"/>
              <a:gd name="T5" fmla="*/ 91 h 91"/>
              <a:gd name="T6" fmla="*/ 0 60000 65536"/>
              <a:gd name="T7" fmla="*/ 0 60000 65536"/>
              <a:gd name="T8" fmla="*/ 0 60000 65536"/>
              <a:gd name="T9" fmla="*/ 0 w 91"/>
              <a:gd name="T10" fmla="*/ 0 h 91"/>
              <a:gd name="T11" fmla="*/ 91 w 91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" h="91">
                <a:moveTo>
                  <a:pt x="91" y="0"/>
                </a:moveTo>
                <a:cubicBezTo>
                  <a:pt x="45" y="15"/>
                  <a:pt x="0" y="31"/>
                  <a:pt x="0" y="46"/>
                </a:cubicBezTo>
                <a:cubicBezTo>
                  <a:pt x="0" y="61"/>
                  <a:pt x="45" y="76"/>
                  <a:pt x="91" y="91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513" name="Freeform 55"/>
          <p:cNvSpPr>
            <a:spLocks/>
          </p:cNvSpPr>
          <p:nvPr/>
        </p:nvSpPr>
        <p:spPr bwMode="auto">
          <a:xfrm>
            <a:off x="4211638" y="6291263"/>
            <a:ext cx="144462" cy="144462"/>
          </a:xfrm>
          <a:custGeom>
            <a:avLst/>
            <a:gdLst>
              <a:gd name="T0" fmla="*/ 91 w 91"/>
              <a:gd name="T1" fmla="*/ 0 h 91"/>
              <a:gd name="T2" fmla="*/ 0 w 91"/>
              <a:gd name="T3" fmla="*/ 46 h 91"/>
              <a:gd name="T4" fmla="*/ 91 w 91"/>
              <a:gd name="T5" fmla="*/ 91 h 91"/>
              <a:gd name="T6" fmla="*/ 0 60000 65536"/>
              <a:gd name="T7" fmla="*/ 0 60000 65536"/>
              <a:gd name="T8" fmla="*/ 0 60000 65536"/>
              <a:gd name="T9" fmla="*/ 0 w 91"/>
              <a:gd name="T10" fmla="*/ 0 h 91"/>
              <a:gd name="T11" fmla="*/ 91 w 91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" h="91">
                <a:moveTo>
                  <a:pt x="91" y="0"/>
                </a:moveTo>
                <a:cubicBezTo>
                  <a:pt x="45" y="15"/>
                  <a:pt x="0" y="31"/>
                  <a:pt x="0" y="46"/>
                </a:cubicBezTo>
                <a:cubicBezTo>
                  <a:pt x="0" y="61"/>
                  <a:pt x="45" y="76"/>
                  <a:pt x="91" y="91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514" name="Freeform 56"/>
          <p:cNvSpPr>
            <a:spLocks/>
          </p:cNvSpPr>
          <p:nvPr/>
        </p:nvSpPr>
        <p:spPr bwMode="auto">
          <a:xfrm flipH="1">
            <a:off x="4716463" y="5991225"/>
            <a:ext cx="142875" cy="144463"/>
          </a:xfrm>
          <a:custGeom>
            <a:avLst/>
            <a:gdLst>
              <a:gd name="T0" fmla="*/ 91 w 91"/>
              <a:gd name="T1" fmla="*/ 0 h 91"/>
              <a:gd name="T2" fmla="*/ 0 w 91"/>
              <a:gd name="T3" fmla="*/ 46 h 91"/>
              <a:gd name="T4" fmla="*/ 91 w 91"/>
              <a:gd name="T5" fmla="*/ 91 h 91"/>
              <a:gd name="T6" fmla="*/ 0 60000 65536"/>
              <a:gd name="T7" fmla="*/ 0 60000 65536"/>
              <a:gd name="T8" fmla="*/ 0 60000 65536"/>
              <a:gd name="T9" fmla="*/ 0 w 91"/>
              <a:gd name="T10" fmla="*/ 0 h 91"/>
              <a:gd name="T11" fmla="*/ 91 w 91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" h="91">
                <a:moveTo>
                  <a:pt x="91" y="0"/>
                </a:moveTo>
                <a:cubicBezTo>
                  <a:pt x="45" y="15"/>
                  <a:pt x="0" y="31"/>
                  <a:pt x="0" y="46"/>
                </a:cubicBezTo>
                <a:cubicBezTo>
                  <a:pt x="0" y="61"/>
                  <a:pt x="45" y="76"/>
                  <a:pt x="91" y="91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515" name="Freeform 57"/>
          <p:cNvSpPr>
            <a:spLocks/>
          </p:cNvSpPr>
          <p:nvPr/>
        </p:nvSpPr>
        <p:spPr bwMode="auto">
          <a:xfrm flipH="1">
            <a:off x="4716463" y="6145213"/>
            <a:ext cx="142875" cy="144462"/>
          </a:xfrm>
          <a:custGeom>
            <a:avLst/>
            <a:gdLst>
              <a:gd name="T0" fmla="*/ 91 w 91"/>
              <a:gd name="T1" fmla="*/ 0 h 91"/>
              <a:gd name="T2" fmla="*/ 0 w 91"/>
              <a:gd name="T3" fmla="*/ 46 h 91"/>
              <a:gd name="T4" fmla="*/ 91 w 91"/>
              <a:gd name="T5" fmla="*/ 91 h 91"/>
              <a:gd name="T6" fmla="*/ 0 60000 65536"/>
              <a:gd name="T7" fmla="*/ 0 60000 65536"/>
              <a:gd name="T8" fmla="*/ 0 60000 65536"/>
              <a:gd name="T9" fmla="*/ 0 w 91"/>
              <a:gd name="T10" fmla="*/ 0 h 91"/>
              <a:gd name="T11" fmla="*/ 91 w 91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" h="91">
                <a:moveTo>
                  <a:pt x="91" y="0"/>
                </a:moveTo>
                <a:cubicBezTo>
                  <a:pt x="45" y="15"/>
                  <a:pt x="0" y="31"/>
                  <a:pt x="0" y="46"/>
                </a:cubicBezTo>
                <a:cubicBezTo>
                  <a:pt x="0" y="61"/>
                  <a:pt x="45" y="76"/>
                  <a:pt x="91" y="91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516" name="Freeform 58"/>
          <p:cNvSpPr>
            <a:spLocks/>
          </p:cNvSpPr>
          <p:nvPr/>
        </p:nvSpPr>
        <p:spPr bwMode="auto">
          <a:xfrm flipH="1">
            <a:off x="4716463" y="6299200"/>
            <a:ext cx="142875" cy="144463"/>
          </a:xfrm>
          <a:custGeom>
            <a:avLst/>
            <a:gdLst>
              <a:gd name="T0" fmla="*/ 91 w 91"/>
              <a:gd name="T1" fmla="*/ 0 h 91"/>
              <a:gd name="T2" fmla="*/ 0 w 91"/>
              <a:gd name="T3" fmla="*/ 46 h 91"/>
              <a:gd name="T4" fmla="*/ 91 w 91"/>
              <a:gd name="T5" fmla="*/ 91 h 91"/>
              <a:gd name="T6" fmla="*/ 0 60000 65536"/>
              <a:gd name="T7" fmla="*/ 0 60000 65536"/>
              <a:gd name="T8" fmla="*/ 0 60000 65536"/>
              <a:gd name="T9" fmla="*/ 0 w 91"/>
              <a:gd name="T10" fmla="*/ 0 h 91"/>
              <a:gd name="T11" fmla="*/ 91 w 91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" h="91">
                <a:moveTo>
                  <a:pt x="91" y="0"/>
                </a:moveTo>
                <a:cubicBezTo>
                  <a:pt x="45" y="15"/>
                  <a:pt x="0" y="31"/>
                  <a:pt x="0" y="46"/>
                </a:cubicBezTo>
                <a:cubicBezTo>
                  <a:pt x="0" y="61"/>
                  <a:pt x="45" y="76"/>
                  <a:pt x="91" y="91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517" name="Freeform 59"/>
          <p:cNvSpPr>
            <a:spLocks/>
          </p:cNvSpPr>
          <p:nvPr/>
        </p:nvSpPr>
        <p:spPr bwMode="auto">
          <a:xfrm>
            <a:off x="4356100" y="6453188"/>
            <a:ext cx="339725" cy="144462"/>
          </a:xfrm>
          <a:custGeom>
            <a:avLst/>
            <a:gdLst>
              <a:gd name="T0" fmla="*/ 0 w 181"/>
              <a:gd name="T1" fmla="*/ 0 h 91"/>
              <a:gd name="T2" fmla="*/ 91 w 181"/>
              <a:gd name="T3" fmla="*/ 91 h 91"/>
              <a:gd name="T4" fmla="*/ 181 w 181"/>
              <a:gd name="T5" fmla="*/ 0 h 91"/>
              <a:gd name="T6" fmla="*/ 0 60000 65536"/>
              <a:gd name="T7" fmla="*/ 0 60000 65536"/>
              <a:gd name="T8" fmla="*/ 0 60000 65536"/>
              <a:gd name="T9" fmla="*/ 0 w 181"/>
              <a:gd name="T10" fmla="*/ 0 h 91"/>
              <a:gd name="T11" fmla="*/ 181 w 181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1" h="91">
                <a:moveTo>
                  <a:pt x="0" y="0"/>
                </a:moveTo>
                <a:cubicBezTo>
                  <a:pt x="30" y="45"/>
                  <a:pt x="61" y="91"/>
                  <a:pt x="91" y="91"/>
                </a:cubicBezTo>
                <a:cubicBezTo>
                  <a:pt x="121" y="91"/>
                  <a:pt x="151" y="45"/>
                  <a:pt x="181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2518" name="Text Box 60"/>
          <p:cNvSpPr txBox="1">
            <a:spLocks noChangeArrowheads="1"/>
          </p:cNvSpPr>
          <p:nvPr/>
        </p:nvSpPr>
        <p:spPr bwMode="auto">
          <a:xfrm>
            <a:off x="5773738" y="4138613"/>
            <a:ext cx="2552700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>
                <a:latin typeface="Arial Unicode MS" pitchFamily="34" charset="-128"/>
              </a:rPr>
              <a:t>16 внутренних блоков</a:t>
            </a:r>
            <a:endParaRPr lang="en-US" altLang="ko-KR" sz="1800">
              <a:latin typeface="Arial Unicode MS" pitchFamily="34" charset="-128"/>
            </a:endParaRPr>
          </a:p>
        </p:txBody>
      </p:sp>
      <p:sp>
        <p:nvSpPr>
          <p:cNvPr id="62519" name="Line 61"/>
          <p:cNvSpPr>
            <a:spLocks noChangeShapeType="1"/>
          </p:cNvSpPr>
          <p:nvPr/>
        </p:nvSpPr>
        <p:spPr bwMode="auto">
          <a:xfrm>
            <a:off x="611188" y="4868863"/>
            <a:ext cx="0" cy="215900"/>
          </a:xfrm>
          <a:prstGeom prst="line">
            <a:avLst/>
          </a:prstGeom>
          <a:noFill/>
          <a:ln w="19050">
            <a:solidFill>
              <a:srgbClr val="0000CC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2520" name="Line 62"/>
          <p:cNvSpPr>
            <a:spLocks noChangeShapeType="1"/>
          </p:cNvSpPr>
          <p:nvPr/>
        </p:nvSpPr>
        <p:spPr bwMode="auto">
          <a:xfrm flipV="1">
            <a:off x="611188" y="4941888"/>
            <a:ext cx="360045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 type="triangle" w="med" len="med"/>
            <a:tailEnd type="triangle" w="med" len="med"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62521" name="Text Box 63"/>
          <p:cNvSpPr txBox="1">
            <a:spLocks noChangeArrowheads="1"/>
          </p:cNvSpPr>
          <p:nvPr/>
        </p:nvSpPr>
        <p:spPr bwMode="auto">
          <a:xfrm>
            <a:off x="1743075" y="4941888"/>
            <a:ext cx="134461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1600" b="1">
                <a:latin typeface="Arial Unicode MS" pitchFamily="34" charset="-128"/>
              </a:rPr>
              <a:t> </a:t>
            </a:r>
            <a:r>
              <a:rPr lang="ru-RU" altLang="ko-KR" sz="1600" b="1">
                <a:latin typeface="Arial Unicode MS" pitchFamily="34" charset="-128"/>
              </a:rPr>
              <a:t>Макс.</a:t>
            </a:r>
            <a:r>
              <a:rPr lang="en-US" altLang="ko-KR" sz="1600" b="1">
                <a:latin typeface="Arial Unicode MS" pitchFamily="34" charset="-128"/>
              </a:rPr>
              <a:t> 100</a:t>
            </a:r>
            <a:r>
              <a:rPr lang="ru-RU" altLang="ko-KR" sz="1600" b="1">
                <a:latin typeface="Arial Unicode MS" pitchFamily="34" charset="-128"/>
              </a:rPr>
              <a:t>м</a:t>
            </a:r>
            <a:endParaRPr lang="en-US" altLang="ko-KR" sz="1600" b="1">
              <a:latin typeface="Arial Unicode MS" pitchFamily="34" charset="-128"/>
            </a:endParaRPr>
          </a:p>
        </p:txBody>
      </p:sp>
      <p:grpSp>
        <p:nvGrpSpPr>
          <p:cNvPr id="62522" name="Group 64"/>
          <p:cNvGrpSpPr>
            <a:grpSpLocks/>
          </p:cNvGrpSpPr>
          <p:nvPr/>
        </p:nvGrpSpPr>
        <p:grpSpPr bwMode="auto">
          <a:xfrm>
            <a:off x="5148263" y="5229225"/>
            <a:ext cx="2819400" cy="596900"/>
            <a:chOff x="3198" y="3294"/>
            <a:chExt cx="1776" cy="376"/>
          </a:xfrm>
        </p:grpSpPr>
        <p:sp>
          <p:nvSpPr>
            <p:cNvPr id="62525" name="Text Box 65"/>
            <p:cNvSpPr txBox="1">
              <a:spLocks noChangeArrowheads="1"/>
            </p:cNvSpPr>
            <p:nvPr/>
          </p:nvSpPr>
          <p:spPr bwMode="auto">
            <a:xfrm>
              <a:off x="3198" y="3294"/>
              <a:ext cx="1776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0377" tIns="55189" rIns="110377" bIns="55189">
              <a:spAutoFit/>
            </a:bodyPr>
            <a:lstStyle/>
            <a:p>
              <a:pPr algn="l" defTabSz="1103313">
                <a:spcBef>
                  <a:spcPct val="50000"/>
                </a:spcBef>
              </a:pPr>
              <a:r>
                <a:rPr lang="ru-RU" altLang="ko-KR" sz="1600" b="1">
                  <a:latin typeface="Arial Unicode MS" pitchFamily="34" charset="-128"/>
                </a:rPr>
                <a:t>Пример управления всеми </a:t>
              </a:r>
            </a:p>
          </p:txBody>
        </p:sp>
        <p:sp>
          <p:nvSpPr>
            <p:cNvPr id="62526" name="Text Box 66"/>
            <p:cNvSpPr txBox="1">
              <a:spLocks noChangeArrowheads="1"/>
            </p:cNvSpPr>
            <p:nvPr/>
          </p:nvSpPr>
          <p:spPr bwMode="auto">
            <a:xfrm>
              <a:off x="3198" y="3446"/>
              <a:ext cx="140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0377" tIns="55189" rIns="110377" bIns="55189">
              <a:spAutoFit/>
            </a:bodyPr>
            <a:lstStyle/>
            <a:p>
              <a:pPr algn="l" defTabSz="1103313">
                <a:spcBef>
                  <a:spcPct val="50000"/>
                </a:spcBef>
              </a:pPr>
              <a:endParaRPr lang="en-US" altLang="ko-KR" sz="1600" b="1">
                <a:latin typeface="Arial Unicode MS" pitchFamily="34" charset="-128"/>
              </a:endParaRPr>
            </a:p>
          </p:txBody>
        </p:sp>
      </p:grpSp>
      <p:sp>
        <p:nvSpPr>
          <p:cNvPr id="62523" name="AutoShape 67"/>
          <p:cNvSpPr>
            <a:spLocks noChangeArrowheads="1"/>
          </p:cNvSpPr>
          <p:nvPr/>
        </p:nvSpPr>
        <p:spPr bwMode="auto">
          <a:xfrm>
            <a:off x="1620838" y="4745038"/>
            <a:ext cx="1511300" cy="719137"/>
          </a:xfrm>
          <a:prstGeom prst="star16">
            <a:avLst>
              <a:gd name="adj" fmla="val 37500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06905" name="Text Box 25"/>
          <p:cNvSpPr txBox="1">
            <a:spLocks noChangeArrowheads="1"/>
          </p:cNvSpPr>
          <p:nvPr/>
        </p:nvSpPr>
        <p:spPr bwMode="auto">
          <a:xfrm>
            <a:off x="152400" y="73025"/>
            <a:ext cx="8485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</a:t>
            </a:r>
            <a:r>
              <a:rPr lang="ru-RU" altLang="ko-KR" sz="3200" b="1">
                <a:solidFill>
                  <a:schemeClr val="tx2"/>
                </a:solidFill>
                <a:latin typeface="Arial Unicode MS" pitchFamily="34" charset="-128"/>
              </a:rPr>
              <a:t>Модуль интерфейса </a:t>
            </a:r>
            <a:r>
              <a:rPr lang="en-US" altLang="ko-KR" sz="3200" b="1">
                <a:solidFill>
                  <a:schemeClr val="tx2"/>
                </a:solidFill>
                <a:latin typeface="Arial Unicode MS" pitchFamily="34" charset="-128"/>
              </a:rPr>
              <a:t>Keytag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(MIM-B02)</a:t>
            </a:r>
          </a:p>
        </p:txBody>
      </p:sp>
      <p:sp>
        <p:nvSpPr>
          <p:cNvPr id="62536" name="Text Box 3"/>
          <p:cNvSpPr txBox="1">
            <a:spLocks noChangeArrowheads="1"/>
          </p:cNvSpPr>
          <p:nvPr/>
        </p:nvSpPr>
        <p:spPr bwMode="auto">
          <a:xfrm>
            <a:off x="482600" y="898525"/>
            <a:ext cx="37528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latin typeface="Arial Unicode MS" pitchFamily="34" charset="-128"/>
              </a:rPr>
              <a:t>Длина сигнальной линии</a:t>
            </a:r>
            <a:endParaRPr lang="en-US" altLang="ko-KR" sz="2400" b="1">
              <a:latin typeface="Arial Unicode MS" pitchFamily="34" charset="-128"/>
            </a:endParaRPr>
          </a:p>
        </p:txBody>
      </p:sp>
      <p:sp>
        <p:nvSpPr>
          <p:cNvPr id="62537" name="Text Box 73"/>
          <p:cNvSpPr txBox="1">
            <a:spLocks noChangeArrowheads="1"/>
          </p:cNvSpPr>
          <p:nvPr/>
        </p:nvSpPr>
        <p:spPr bwMode="auto">
          <a:xfrm>
            <a:off x="5180013" y="5502275"/>
            <a:ext cx="2139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altLang="ko-KR" b="1">
                <a:latin typeface="Arial Unicode MS" pitchFamily="34" charset="-128"/>
              </a:rPr>
              <a:t>блоками одновременно</a:t>
            </a:r>
            <a:endParaRPr lang="en-US" altLang="ko-KR" b="1">
              <a:latin typeface="Arial Unicode MS" pitchFamily="34" charset="-128"/>
            </a:endParaRPr>
          </a:p>
          <a:p>
            <a:pPr algn="l"/>
            <a:endParaRPr lang="ru-RU"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KeyTag중계기 사진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4552950"/>
            <a:ext cx="165576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 descr="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2100263"/>
            <a:ext cx="1728788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 descr="G프로젝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2403475"/>
            <a:ext cx="98901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 descr="키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8438" y="2286000"/>
            <a:ext cx="3524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 descr="3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2100263"/>
            <a:ext cx="17272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7" descr="키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69000" y="2305050"/>
            <a:ext cx="35083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8" descr="3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61150" y="2100263"/>
            <a:ext cx="17272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7" name="Picture 9" descr="키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13688" y="2305050"/>
            <a:ext cx="35083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8" name="Picture 10" descr="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395663"/>
            <a:ext cx="1728788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9" name="Picture 11" descr="G프로젝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3698875"/>
            <a:ext cx="98901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0" name="Picture 12" descr="키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8438" y="3581400"/>
            <a:ext cx="3524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1" name="Picture 13" descr="3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3395663"/>
            <a:ext cx="17272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2" name="Picture 14" descr="키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69000" y="3600450"/>
            <a:ext cx="35083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3" name="Picture 15" descr="3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61150" y="3395663"/>
            <a:ext cx="17272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4" name="Picture 16" descr="키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13688" y="3600450"/>
            <a:ext cx="35083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3505" name="Group 17"/>
          <p:cNvGrpSpPr>
            <a:grpSpLocks noChangeAspect="1"/>
          </p:cNvGrpSpPr>
          <p:nvPr/>
        </p:nvGrpSpPr>
        <p:grpSpPr bwMode="auto">
          <a:xfrm>
            <a:off x="2771775" y="5535613"/>
            <a:ext cx="1728788" cy="989012"/>
            <a:chOff x="1746" y="1162"/>
            <a:chExt cx="1270" cy="726"/>
          </a:xfrm>
        </p:grpSpPr>
        <p:pic>
          <p:nvPicPr>
            <p:cNvPr id="63549" name="Picture 18" descr="3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46" y="1162"/>
              <a:ext cx="1270" cy="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50" name="Picture 19" descr="G프로젝트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37" y="1384"/>
              <a:ext cx="726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51" name="Picture 20" descr="키택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55" y="1298"/>
              <a:ext cx="258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3506" name="Picture 21" descr="3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5535613"/>
            <a:ext cx="17272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7" name="Picture 22" descr="키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69000" y="5740400"/>
            <a:ext cx="35083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8" name="Picture 23" descr="3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61150" y="5535613"/>
            <a:ext cx="17272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9" name="Picture 24" descr="키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13688" y="5740400"/>
            <a:ext cx="35083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10" name="Oval 25"/>
          <p:cNvSpPr>
            <a:spLocks noChangeArrowheads="1"/>
          </p:cNvSpPr>
          <p:nvPr/>
        </p:nvSpPr>
        <p:spPr bwMode="auto">
          <a:xfrm>
            <a:off x="4643438" y="4745038"/>
            <a:ext cx="73025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3511" name="Oval 26"/>
          <p:cNvSpPr>
            <a:spLocks noChangeArrowheads="1"/>
          </p:cNvSpPr>
          <p:nvPr/>
        </p:nvSpPr>
        <p:spPr bwMode="auto">
          <a:xfrm>
            <a:off x="4643438" y="4887913"/>
            <a:ext cx="73025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3512" name="Oval 27"/>
          <p:cNvSpPr>
            <a:spLocks noChangeArrowheads="1"/>
          </p:cNvSpPr>
          <p:nvPr/>
        </p:nvSpPr>
        <p:spPr bwMode="auto">
          <a:xfrm>
            <a:off x="4643438" y="5032375"/>
            <a:ext cx="73025" cy="714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3513" name="Oval 28"/>
          <p:cNvSpPr>
            <a:spLocks noChangeArrowheads="1"/>
          </p:cNvSpPr>
          <p:nvPr/>
        </p:nvSpPr>
        <p:spPr bwMode="auto">
          <a:xfrm>
            <a:off x="4643438" y="5176838"/>
            <a:ext cx="73025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3514" name="Text Box 29"/>
          <p:cNvSpPr txBox="1">
            <a:spLocks noChangeArrowheads="1"/>
          </p:cNvSpPr>
          <p:nvPr/>
        </p:nvSpPr>
        <p:spPr bwMode="auto">
          <a:xfrm>
            <a:off x="755650" y="1268413"/>
            <a:ext cx="80645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</a:rPr>
              <a:t>1. </a:t>
            </a:r>
            <a:r>
              <a:rPr lang="ru-RU" altLang="ko-KR" sz="1600" b="1">
                <a:latin typeface="Arial Unicode MS" pitchFamily="34" charset="-128"/>
              </a:rPr>
              <a:t>До</a:t>
            </a:r>
            <a:r>
              <a:rPr lang="en-US" altLang="ko-KR" sz="1600" b="1">
                <a:latin typeface="Arial Unicode MS" pitchFamily="34" charset="-128"/>
              </a:rPr>
              <a:t> 16 </a:t>
            </a:r>
            <a:r>
              <a:rPr lang="ru-RU" altLang="ko-KR" sz="1600" b="1">
                <a:latin typeface="Arial Unicode MS" pitchFamily="34" charset="-128"/>
              </a:rPr>
              <a:t>внутренних блоков</a:t>
            </a:r>
            <a:r>
              <a:rPr lang="en-US" altLang="ko-KR" sz="1600" b="1">
                <a:latin typeface="Arial Unicode MS" pitchFamily="34" charset="-128"/>
              </a:rPr>
              <a:t> (MAIN </a:t>
            </a:r>
            <a:r>
              <a:rPr lang="ru-RU" altLang="ko-KR" sz="1600" b="1">
                <a:latin typeface="Arial Unicode MS" pitchFamily="34" charset="-128"/>
              </a:rPr>
              <a:t>адрес</a:t>
            </a:r>
            <a:r>
              <a:rPr lang="en-US" altLang="ko-KR" sz="1600" b="1">
                <a:latin typeface="Arial Unicode MS" pitchFamily="34" charset="-128"/>
              </a:rPr>
              <a:t> 00~15)</a:t>
            </a:r>
            <a:endParaRPr lang="en-US" altLang="ko-KR" sz="1600" b="1">
              <a:solidFill>
                <a:srgbClr val="FF0000"/>
              </a:solidFill>
              <a:latin typeface="Arial Unicode MS" pitchFamily="34" charset="-128"/>
            </a:endParaRPr>
          </a:p>
          <a:p>
            <a:pPr algn="l"/>
            <a:r>
              <a:rPr lang="en-US" altLang="ko-KR" sz="1600" b="1">
                <a:latin typeface="Arial Unicode MS" pitchFamily="34" charset="-128"/>
              </a:rPr>
              <a:t>2. </a:t>
            </a:r>
            <a:r>
              <a:rPr lang="ru-RU" altLang="ko-KR" sz="1600" b="1">
                <a:solidFill>
                  <a:srgbClr val="FF0000"/>
                </a:solidFill>
                <a:latin typeface="Arial Unicode MS" pitchFamily="34" charset="-128"/>
              </a:rPr>
              <a:t>Невозможно использование несколький модулей </a:t>
            </a:r>
            <a:r>
              <a:rPr lang="en-US" altLang="ko-KR" sz="1600" b="1">
                <a:solidFill>
                  <a:srgbClr val="FF0000"/>
                </a:solidFill>
                <a:latin typeface="Arial Unicode MS" pitchFamily="34" charset="-128"/>
              </a:rPr>
              <a:t> Key-Tag </a:t>
            </a:r>
            <a:r>
              <a:rPr lang="ru-RU" altLang="ko-KR" sz="1600" b="1">
                <a:solidFill>
                  <a:srgbClr val="FF0000"/>
                </a:solidFill>
                <a:latin typeface="Arial Unicode MS" pitchFamily="34" charset="-128"/>
              </a:rPr>
              <a:t>для управления количеством внутренних блоков более 16 шт</a:t>
            </a:r>
            <a:r>
              <a:rPr lang="en-US" altLang="ko-KR" sz="1600" b="1">
                <a:solidFill>
                  <a:srgbClr val="FF0000"/>
                </a:solidFill>
                <a:latin typeface="Arial Unicode MS" pitchFamily="34" charset="-128"/>
              </a:rPr>
              <a:t>.</a:t>
            </a:r>
            <a:r>
              <a:rPr lang="ru-RU" altLang="ko-KR" sz="1600" b="1">
                <a:latin typeface="Arial Unicode MS" pitchFamily="34" charset="-128"/>
              </a:rPr>
              <a:t> </a:t>
            </a:r>
            <a:endParaRPr lang="en-US" altLang="ko-KR" sz="1600" b="1">
              <a:solidFill>
                <a:srgbClr val="FF0000"/>
              </a:solidFill>
              <a:latin typeface="Arial Unicode MS" pitchFamily="34" charset="-128"/>
            </a:endParaRPr>
          </a:p>
        </p:txBody>
      </p:sp>
      <p:pic>
        <p:nvPicPr>
          <p:cNvPr id="63515" name="Picture 30" descr="KeyTag중계기 사진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5345113"/>
            <a:ext cx="165576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16" name="Line 31"/>
          <p:cNvSpPr>
            <a:spLocks noChangeShapeType="1"/>
          </p:cNvSpPr>
          <p:nvPr/>
        </p:nvSpPr>
        <p:spPr bwMode="auto">
          <a:xfrm rot="2700000">
            <a:off x="827088" y="5227638"/>
            <a:ext cx="165735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3517" name="Line 32"/>
          <p:cNvSpPr>
            <a:spLocks noChangeShapeType="1"/>
          </p:cNvSpPr>
          <p:nvPr/>
        </p:nvSpPr>
        <p:spPr bwMode="auto">
          <a:xfrm rot="-2700000">
            <a:off x="827088" y="5227638"/>
            <a:ext cx="165735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3518" name="Text Box 33"/>
          <p:cNvSpPr txBox="1">
            <a:spLocks noChangeArrowheads="1"/>
          </p:cNvSpPr>
          <p:nvPr/>
        </p:nvSpPr>
        <p:spPr bwMode="auto">
          <a:xfrm>
            <a:off x="566738" y="5948363"/>
            <a:ext cx="20780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ko-KR" sz="1800" b="1">
                <a:solidFill>
                  <a:srgbClr val="CC0000"/>
                </a:solidFill>
                <a:latin typeface="Arial Unicode MS" pitchFamily="34" charset="-128"/>
              </a:rPr>
              <a:t>Не подключать более 1 модуля</a:t>
            </a:r>
            <a:endParaRPr lang="en-US" altLang="ko-KR" sz="1800" b="1">
              <a:solidFill>
                <a:srgbClr val="CC0000"/>
              </a:solidFill>
              <a:latin typeface="Arial Unicode MS" pitchFamily="34" charset="-128"/>
            </a:endParaRPr>
          </a:p>
        </p:txBody>
      </p:sp>
      <p:sp>
        <p:nvSpPr>
          <p:cNvPr id="63519" name="Text Box 34"/>
          <p:cNvSpPr txBox="1">
            <a:spLocks noChangeArrowheads="1"/>
          </p:cNvSpPr>
          <p:nvPr/>
        </p:nvSpPr>
        <p:spPr bwMode="auto">
          <a:xfrm>
            <a:off x="4859338" y="4795838"/>
            <a:ext cx="31384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2000" b="1">
                <a:latin typeface="Arial Unicode MS" pitchFamily="34" charset="-128"/>
              </a:rPr>
              <a:t>до</a:t>
            </a:r>
            <a:r>
              <a:rPr lang="en-US" altLang="ko-KR" sz="2000" b="1">
                <a:latin typeface="Arial Unicode MS" pitchFamily="34" charset="-128"/>
              </a:rPr>
              <a:t> 16 </a:t>
            </a:r>
            <a:r>
              <a:rPr lang="ru-RU" altLang="ko-KR" sz="2000" b="1">
                <a:latin typeface="Arial Unicode MS" pitchFamily="34" charset="-128"/>
              </a:rPr>
              <a:t>внутренних блоков</a:t>
            </a:r>
            <a:endParaRPr lang="en-US" altLang="ko-KR" sz="2000" b="1">
              <a:latin typeface="Arial Unicode MS" pitchFamily="34" charset="-128"/>
            </a:endParaRPr>
          </a:p>
        </p:txBody>
      </p:sp>
      <p:sp>
        <p:nvSpPr>
          <p:cNvPr id="63520" name="Text Box 35"/>
          <p:cNvSpPr txBox="1">
            <a:spLocks noChangeArrowheads="1"/>
          </p:cNvSpPr>
          <p:nvPr/>
        </p:nvSpPr>
        <p:spPr bwMode="auto">
          <a:xfrm>
            <a:off x="2843213" y="2774950"/>
            <a:ext cx="874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latin typeface="Arial Unicode MS" pitchFamily="34" charset="-128"/>
              </a:rPr>
              <a:t>MAIN 00</a:t>
            </a:r>
            <a:endParaRPr lang="en-US" altLang="ko-KR" b="1">
              <a:solidFill>
                <a:srgbClr val="FF0000"/>
              </a:solidFill>
              <a:latin typeface="Arial Unicode MS" pitchFamily="34" charset="-128"/>
            </a:endParaRPr>
          </a:p>
        </p:txBody>
      </p:sp>
      <p:sp>
        <p:nvSpPr>
          <p:cNvPr id="63521" name="Text Box 36"/>
          <p:cNvSpPr txBox="1">
            <a:spLocks noChangeArrowheads="1"/>
          </p:cNvSpPr>
          <p:nvPr/>
        </p:nvSpPr>
        <p:spPr bwMode="auto">
          <a:xfrm>
            <a:off x="4787900" y="2774950"/>
            <a:ext cx="874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latin typeface="Arial Unicode MS" pitchFamily="34" charset="-128"/>
              </a:rPr>
              <a:t>MAIN 01</a:t>
            </a:r>
            <a:endParaRPr lang="en-US" altLang="ko-KR" b="1">
              <a:solidFill>
                <a:srgbClr val="FF0000"/>
              </a:solidFill>
              <a:latin typeface="Arial Unicode MS" pitchFamily="34" charset="-128"/>
            </a:endParaRPr>
          </a:p>
        </p:txBody>
      </p:sp>
      <p:sp>
        <p:nvSpPr>
          <p:cNvPr id="63522" name="Text Box 37"/>
          <p:cNvSpPr txBox="1">
            <a:spLocks noChangeArrowheads="1"/>
          </p:cNvSpPr>
          <p:nvPr/>
        </p:nvSpPr>
        <p:spPr bwMode="auto">
          <a:xfrm>
            <a:off x="6742113" y="2774950"/>
            <a:ext cx="874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latin typeface="Arial Unicode MS" pitchFamily="34" charset="-128"/>
              </a:rPr>
              <a:t>MAIN 02</a:t>
            </a:r>
            <a:endParaRPr lang="en-US" altLang="ko-KR" b="1">
              <a:solidFill>
                <a:srgbClr val="FF0000"/>
              </a:solidFill>
              <a:latin typeface="Arial Unicode MS" pitchFamily="34" charset="-128"/>
            </a:endParaRPr>
          </a:p>
        </p:txBody>
      </p:sp>
      <p:sp>
        <p:nvSpPr>
          <p:cNvPr id="63523" name="Text Box 38"/>
          <p:cNvSpPr txBox="1">
            <a:spLocks noChangeArrowheads="1"/>
          </p:cNvSpPr>
          <p:nvPr/>
        </p:nvSpPr>
        <p:spPr bwMode="auto">
          <a:xfrm>
            <a:off x="2843213" y="4070350"/>
            <a:ext cx="874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latin typeface="Arial Unicode MS" pitchFamily="34" charset="-128"/>
              </a:rPr>
              <a:t>MAIN 03</a:t>
            </a:r>
            <a:endParaRPr lang="en-US" altLang="ko-KR" b="1">
              <a:solidFill>
                <a:srgbClr val="FF0000"/>
              </a:solidFill>
              <a:latin typeface="Arial Unicode MS" pitchFamily="34" charset="-128"/>
            </a:endParaRPr>
          </a:p>
        </p:txBody>
      </p:sp>
      <p:sp>
        <p:nvSpPr>
          <p:cNvPr id="63524" name="Text Box 39"/>
          <p:cNvSpPr txBox="1">
            <a:spLocks noChangeArrowheads="1"/>
          </p:cNvSpPr>
          <p:nvPr/>
        </p:nvSpPr>
        <p:spPr bwMode="auto">
          <a:xfrm>
            <a:off x="4787900" y="4070350"/>
            <a:ext cx="874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latin typeface="Arial Unicode MS" pitchFamily="34" charset="-128"/>
              </a:rPr>
              <a:t>MAIN 04</a:t>
            </a:r>
            <a:endParaRPr lang="en-US" altLang="ko-KR" b="1">
              <a:solidFill>
                <a:srgbClr val="FF0000"/>
              </a:solidFill>
              <a:latin typeface="Arial Unicode MS" pitchFamily="34" charset="-128"/>
            </a:endParaRPr>
          </a:p>
        </p:txBody>
      </p:sp>
      <p:sp>
        <p:nvSpPr>
          <p:cNvPr id="63525" name="Text Box 40"/>
          <p:cNvSpPr txBox="1">
            <a:spLocks noChangeArrowheads="1"/>
          </p:cNvSpPr>
          <p:nvPr/>
        </p:nvSpPr>
        <p:spPr bwMode="auto">
          <a:xfrm>
            <a:off x="6742113" y="4070350"/>
            <a:ext cx="874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latin typeface="Arial Unicode MS" pitchFamily="34" charset="-128"/>
              </a:rPr>
              <a:t>MAIN 05</a:t>
            </a:r>
            <a:endParaRPr lang="en-US" altLang="ko-KR" b="1">
              <a:solidFill>
                <a:srgbClr val="FF0000"/>
              </a:solidFill>
              <a:latin typeface="Arial Unicode MS" pitchFamily="34" charset="-128"/>
            </a:endParaRPr>
          </a:p>
        </p:txBody>
      </p:sp>
      <p:sp>
        <p:nvSpPr>
          <p:cNvPr id="63526" name="Text Box 41"/>
          <p:cNvSpPr txBox="1">
            <a:spLocks noChangeArrowheads="1"/>
          </p:cNvSpPr>
          <p:nvPr/>
        </p:nvSpPr>
        <p:spPr bwMode="auto">
          <a:xfrm>
            <a:off x="2843213" y="6230938"/>
            <a:ext cx="874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latin typeface="Arial Unicode MS" pitchFamily="34" charset="-128"/>
              </a:rPr>
              <a:t>MAIN 15</a:t>
            </a:r>
            <a:endParaRPr lang="en-US" altLang="ko-KR" b="1">
              <a:solidFill>
                <a:srgbClr val="FF0000"/>
              </a:solidFill>
              <a:latin typeface="Arial Unicode MS" pitchFamily="34" charset="-128"/>
            </a:endParaRPr>
          </a:p>
        </p:txBody>
      </p:sp>
      <p:sp>
        <p:nvSpPr>
          <p:cNvPr id="63527" name="Text Box 42"/>
          <p:cNvSpPr txBox="1">
            <a:spLocks noChangeArrowheads="1"/>
          </p:cNvSpPr>
          <p:nvPr/>
        </p:nvSpPr>
        <p:spPr bwMode="auto">
          <a:xfrm>
            <a:off x="4787900" y="6230938"/>
            <a:ext cx="874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latin typeface="Arial Unicode MS" pitchFamily="34" charset="-128"/>
              </a:rPr>
              <a:t>MAIN 16</a:t>
            </a:r>
            <a:endParaRPr lang="en-US" altLang="ko-KR" b="1">
              <a:solidFill>
                <a:srgbClr val="FF0000"/>
              </a:solidFill>
              <a:latin typeface="Arial Unicode MS" pitchFamily="34" charset="-128"/>
            </a:endParaRPr>
          </a:p>
        </p:txBody>
      </p:sp>
      <p:sp>
        <p:nvSpPr>
          <p:cNvPr id="63528" name="Text Box 43"/>
          <p:cNvSpPr txBox="1">
            <a:spLocks noChangeArrowheads="1"/>
          </p:cNvSpPr>
          <p:nvPr/>
        </p:nvSpPr>
        <p:spPr bwMode="auto">
          <a:xfrm>
            <a:off x="6742113" y="6230938"/>
            <a:ext cx="874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latin typeface="Arial Unicode MS" pitchFamily="34" charset="-128"/>
              </a:rPr>
              <a:t>MAIN 17</a:t>
            </a:r>
            <a:endParaRPr lang="en-US" altLang="ko-KR" b="1">
              <a:solidFill>
                <a:srgbClr val="FF0000"/>
              </a:solidFill>
              <a:latin typeface="Arial Unicode MS" pitchFamily="34" charset="-128"/>
            </a:endParaRPr>
          </a:p>
        </p:txBody>
      </p:sp>
      <p:pic>
        <p:nvPicPr>
          <p:cNvPr id="63529" name="Picture 44" descr="G프로젝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8388" y="2419350"/>
            <a:ext cx="989012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30" name="Picture 45" descr="G프로젝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3075" y="2419350"/>
            <a:ext cx="98901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31" name="Picture 46" descr="G프로젝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3075" y="3716338"/>
            <a:ext cx="98901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32" name="Picture 47" descr="G프로젝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3643313"/>
            <a:ext cx="989012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33" name="Picture 48" descr="G프로젝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5822950"/>
            <a:ext cx="989012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34" name="Picture 49" descr="G프로젝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3075" y="5803900"/>
            <a:ext cx="98901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36" name="Text Box 51"/>
          <p:cNvSpPr txBox="1">
            <a:spLocks noChangeArrowheads="1"/>
          </p:cNvSpPr>
          <p:nvPr/>
        </p:nvSpPr>
        <p:spPr bwMode="auto">
          <a:xfrm>
            <a:off x="577850" y="836613"/>
            <a:ext cx="58721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solidFill>
                  <a:schemeClr val="tx2"/>
                </a:solidFill>
                <a:latin typeface="Arial Unicode MS" pitchFamily="34" charset="-128"/>
              </a:rPr>
              <a:t>Ограничения на использование</a:t>
            </a:r>
            <a:r>
              <a:rPr lang="en-US" altLang="ko-KR" sz="2400" b="1">
                <a:solidFill>
                  <a:schemeClr val="tx2"/>
                </a:solidFill>
                <a:latin typeface="Arial Unicode MS" pitchFamily="34" charset="-128"/>
              </a:rPr>
              <a:t> Key-tag</a:t>
            </a:r>
          </a:p>
        </p:txBody>
      </p:sp>
      <p:sp>
        <p:nvSpPr>
          <p:cNvPr id="63537" name="AutoShape 52"/>
          <p:cNvSpPr>
            <a:spLocks noChangeArrowheads="1"/>
          </p:cNvSpPr>
          <p:nvPr/>
        </p:nvSpPr>
        <p:spPr bwMode="auto">
          <a:xfrm>
            <a:off x="5219700" y="5672138"/>
            <a:ext cx="646113" cy="481012"/>
          </a:xfrm>
          <a:custGeom>
            <a:avLst/>
            <a:gdLst>
              <a:gd name="T0" fmla="*/ 323850 w 21600"/>
              <a:gd name="T1" fmla="*/ 0 h 21600"/>
              <a:gd name="T2" fmla="*/ 94846 w 21600"/>
              <a:gd name="T3" fmla="*/ 94846 h 21600"/>
              <a:gd name="T4" fmla="*/ 0 w 21600"/>
              <a:gd name="T5" fmla="*/ 323850 h 21600"/>
              <a:gd name="T6" fmla="*/ 94846 w 21600"/>
              <a:gd name="T7" fmla="*/ 552854 h 21600"/>
              <a:gd name="T8" fmla="*/ 323850 w 21600"/>
              <a:gd name="T9" fmla="*/ 647700 h 21600"/>
              <a:gd name="T10" fmla="*/ 552854 w 21600"/>
              <a:gd name="T11" fmla="*/ 552854 h 21600"/>
              <a:gd name="T12" fmla="*/ 647700 w 21600"/>
              <a:gd name="T13" fmla="*/ 323850 h 21600"/>
              <a:gd name="T14" fmla="*/ 552854 w 21600"/>
              <a:gd name="T15" fmla="*/ 948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3538" name="AutoShape 53"/>
          <p:cNvSpPr>
            <a:spLocks noChangeArrowheads="1"/>
          </p:cNvSpPr>
          <p:nvPr/>
        </p:nvSpPr>
        <p:spPr bwMode="auto">
          <a:xfrm>
            <a:off x="7235825" y="5672138"/>
            <a:ext cx="646113" cy="481012"/>
          </a:xfrm>
          <a:custGeom>
            <a:avLst/>
            <a:gdLst>
              <a:gd name="T0" fmla="*/ 323850 w 21600"/>
              <a:gd name="T1" fmla="*/ 0 h 21600"/>
              <a:gd name="T2" fmla="*/ 94846 w 21600"/>
              <a:gd name="T3" fmla="*/ 94846 h 21600"/>
              <a:gd name="T4" fmla="*/ 0 w 21600"/>
              <a:gd name="T5" fmla="*/ 323850 h 21600"/>
              <a:gd name="T6" fmla="*/ 94846 w 21600"/>
              <a:gd name="T7" fmla="*/ 552854 h 21600"/>
              <a:gd name="T8" fmla="*/ 323850 w 21600"/>
              <a:gd name="T9" fmla="*/ 647700 h 21600"/>
              <a:gd name="T10" fmla="*/ 552854 w 21600"/>
              <a:gd name="T11" fmla="*/ 552854 h 21600"/>
              <a:gd name="T12" fmla="*/ 647700 w 21600"/>
              <a:gd name="T13" fmla="*/ 323850 h 21600"/>
              <a:gd name="T14" fmla="*/ 552854 w 21600"/>
              <a:gd name="T15" fmla="*/ 948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3539" name="AutoShape 54"/>
          <p:cNvSpPr>
            <a:spLocks noChangeArrowheads="1"/>
          </p:cNvSpPr>
          <p:nvPr/>
        </p:nvSpPr>
        <p:spPr bwMode="auto">
          <a:xfrm>
            <a:off x="3348038" y="2216150"/>
            <a:ext cx="646112" cy="481013"/>
          </a:xfrm>
          <a:custGeom>
            <a:avLst/>
            <a:gdLst>
              <a:gd name="T0" fmla="*/ 323850 w 21600"/>
              <a:gd name="T1" fmla="*/ 0 h 21600"/>
              <a:gd name="T2" fmla="*/ 94846 w 21600"/>
              <a:gd name="T3" fmla="*/ 94846 h 21600"/>
              <a:gd name="T4" fmla="*/ 0 w 21600"/>
              <a:gd name="T5" fmla="*/ 323850 h 21600"/>
              <a:gd name="T6" fmla="*/ 94846 w 21600"/>
              <a:gd name="T7" fmla="*/ 552854 h 21600"/>
              <a:gd name="T8" fmla="*/ 323850 w 21600"/>
              <a:gd name="T9" fmla="*/ 647700 h 21600"/>
              <a:gd name="T10" fmla="*/ 552854 w 21600"/>
              <a:gd name="T11" fmla="*/ 552854 h 21600"/>
              <a:gd name="T12" fmla="*/ 647700 w 21600"/>
              <a:gd name="T13" fmla="*/ 323850 h 21600"/>
              <a:gd name="T14" fmla="*/ 552854 w 21600"/>
              <a:gd name="T15" fmla="*/ 948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378" y="10800"/>
                </a:moveTo>
                <a:cubicBezTo>
                  <a:pt x="3378" y="14899"/>
                  <a:pt x="6701" y="18222"/>
                  <a:pt x="10800" y="18222"/>
                </a:cubicBezTo>
                <a:cubicBezTo>
                  <a:pt x="14899" y="18222"/>
                  <a:pt x="18222" y="14899"/>
                  <a:pt x="18222" y="10800"/>
                </a:cubicBezTo>
                <a:cubicBezTo>
                  <a:pt x="18222" y="6701"/>
                  <a:pt x="14899" y="3378"/>
                  <a:pt x="10800" y="3378"/>
                </a:cubicBezTo>
                <a:cubicBezTo>
                  <a:pt x="6701" y="3378"/>
                  <a:pt x="3378" y="6701"/>
                  <a:pt x="3378" y="10800"/>
                </a:cubicBezTo>
                <a:close/>
              </a:path>
            </a:pathLst>
          </a:custGeom>
          <a:solidFill>
            <a:srgbClr val="0000FF"/>
          </a:solidFill>
          <a:ln w="127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3540" name="AutoShape 55"/>
          <p:cNvSpPr>
            <a:spLocks noChangeArrowheads="1"/>
          </p:cNvSpPr>
          <p:nvPr/>
        </p:nvSpPr>
        <p:spPr bwMode="auto">
          <a:xfrm>
            <a:off x="5219700" y="2216150"/>
            <a:ext cx="646113" cy="481013"/>
          </a:xfrm>
          <a:custGeom>
            <a:avLst/>
            <a:gdLst>
              <a:gd name="T0" fmla="*/ 323850 w 21600"/>
              <a:gd name="T1" fmla="*/ 0 h 21600"/>
              <a:gd name="T2" fmla="*/ 94846 w 21600"/>
              <a:gd name="T3" fmla="*/ 94846 h 21600"/>
              <a:gd name="T4" fmla="*/ 0 w 21600"/>
              <a:gd name="T5" fmla="*/ 323850 h 21600"/>
              <a:gd name="T6" fmla="*/ 94846 w 21600"/>
              <a:gd name="T7" fmla="*/ 552854 h 21600"/>
              <a:gd name="T8" fmla="*/ 323850 w 21600"/>
              <a:gd name="T9" fmla="*/ 647700 h 21600"/>
              <a:gd name="T10" fmla="*/ 552854 w 21600"/>
              <a:gd name="T11" fmla="*/ 552854 h 21600"/>
              <a:gd name="T12" fmla="*/ 647700 w 21600"/>
              <a:gd name="T13" fmla="*/ 323850 h 21600"/>
              <a:gd name="T14" fmla="*/ 552854 w 21600"/>
              <a:gd name="T15" fmla="*/ 948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378" y="10800"/>
                </a:moveTo>
                <a:cubicBezTo>
                  <a:pt x="3378" y="14899"/>
                  <a:pt x="6701" y="18222"/>
                  <a:pt x="10800" y="18222"/>
                </a:cubicBezTo>
                <a:cubicBezTo>
                  <a:pt x="14899" y="18222"/>
                  <a:pt x="18222" y="14899"/>
                  <a:pt x="18222" y="10800"/>
                </a:cubicBezTo>
                <a:cubicBezTo>
                  <a:pt x="18222" y="6701"/>
                  <a:pt x="14899" y="3378"/>
                  <a:pt x="10800" y="3378"/>
                </a:cubicBezTo>
                <a:cubicBezTo>
                  <a:pt x="6701" y="3378"/>
                  <a:pt x="3378" y="6701"/>
                  <a:pt x="3378" y="10800"/>
                </a:cubicBezTo>
                <a:close/>
              </a:path>
            </a:pathLst>
          </a:custGeom>
          <a:solidFill>
            <a:srgbClr val="0000FF"/>
          </a:solidFill>
          <a:ln w="127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3541" name="AutoShape 56"/>
          <p:cNvSpPr>
            <a:spLocks noChangeArrowheads="1"/>
          </p:cNvSpPr>
          <p:nvPr/>
        </p:nvSpPr>
        <p:spPr bwMode="auto">
          <a:xfrm>
            <a:off x="7235825" y="2216150"/>
            <a:ext cx="646113" cy="481013"/>
          </a:xfrm>
          <a:custGeom>
            <a:avLst/>
            <a:gdLst>
              <a:gd name="T0" fmla="*/ 323850 w 21600"/>
              <a:gd name="T1" fmla="*/ 0 h 21600"/>
              <a:gd name="T2" fmla="*/ 94846 w 21600"/>
              <a:gd name="T3" fmla="*/ 94846 h 21600"/>
              <a:gd name="T4" fmla="*/ 0 w 21600"/>
              <a:gd name="T5" fmla="*/ 323850 h 21600"/>
              <a:gd name="T6" fmla="*/ 94846 w 21600"/>
              <a:gd name="T7" fmla="*/ 552854 h 21600"/>
              <a:gd name="T8" fmla="*/ 323850 w 21600"/>
              <a:gd name="T9" fmla="*/ 647700 h 21600"/>
              <a:gd name="T10" fmla="*/ 552854 w 21600"/>
              <a:gd name="T11" fmla="*/ 552854 h 21600"/>
              <a:gd name="T12" fmla="*/ 647700 w 21600"/>
              <a:gd name="T13" fmla="*/ 323850 h 21600"/>
              <a:gd name="T14" fmla="*/ 552854 w 21600"/>
              <a:gd name="T15" fmla="*/ 948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378" y="10800"/>
                </a:moveTo>
                <a:cubicBezTo>
                  <a:pt x="3378" y="14899"/>
                  <a:pt x="6701" y="18222"/>
                  <a:pt x="10800" y="18222"/>
                </a:cubicBezTo>
                <a:cubicBezTo>
                  <a:pt x="14899" y="18222"/>
                  <a:pt x="18222" y="14899"/>
                  <a:pt x="18222" y="10800"/>
                </a:cubicBezTo>
                <a:cubicBezTo>
                  <a:pt x="18222" y="6701"/>
                  <a:pt x="14899" y="3378"/>
                  <a:pt x="10800" y="3378"/>
                </a:cubicBezTo>
                <a:cubicBezTo>
                  <a:pt x="6701" y="3378"/>
                  <a:pt x="3378" y="6701"/>
                  <a:pt x="3378" y="10800"/>
                </a:cubicBezTo>
                <a:close/>
              </a:path>
            </a:pathLst>
          </a:custGeom>
          <a:solidFill>
            <a:srgbClr val="0000FF"/>
          </a:solidFill>
          <a:ln w="127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3542" name="AutoShape 57"/>
          <p:cNvSpPr>
            <a:spLocks noChangeArrowheads="1"/>
          </p:cNvSpPr>
          <p:nvPr/>
        </p:nvSpPr>
        <p:spPr bwMode="auto">
          <a:xfrm>
            <a:off x="3348038" y="3511550"/>
            <a:ext cx="646112" cy="481013"/>
          </a:xfrm>
          <a:custGeom>
            <a:avLst/>
            <a:gdLst>
              <a:gd name="T0" fmla="*/ 323850 w 21600"/>
              <a:gd name="T1" fmla="*/ 0 h 21600"/>
              <a:gd name="T2" fmla="*/ 94846 w 21600"/>
              <a:gd name="T3" fmla="*/ 94846 h 21600"/>
              <a:gd name="T4" fmla="*/ 0 w 21600"/>
              <a:gd name="T5" fmla="*/ 323850 h 21600"/>
              <a:gd name="T6" fmla="*/ 94846 w 21600"/>
              <a:gd name="T7" fmla="*/ 552854 h 21600"/>
              <a:gd name="T8" fmla="*/ 323850 w 21600"/>
              <a:gd name="T9" fmla="*/ 647700 h 21600"/>
              <a:gd name="T10" fmla="*/ 552854 w 21600"/>
              <a:gd name="T11" fmla="*/ 552854 h 21600"/>
              <a:gd name="T12" fmla="*/ 647700 w 21600"/>
              <a:gd name="T13" fmla="*/ 323850 h 21600"/>
              <a:gd name="T14" fmla="*/ 552854 w 21600"/>
              <a:gd name="T15" fmla="*/ 948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378" y="10800"/>
                </a:moveTo>
                <a:cubicBezTo>
                  <a:pt x="3378" y="14899"/>
                  <a:pt x="6701" y="18222"/>
                  <a:pt x="10800" y="18222"/>
                </a:cubicBezTo>
                <a:cubicBezTo>
                  <a:pt x="14899" y="18222"/>
                  <a:pt x="18222" y="14899"/>
                  <a:pt x="18222" y="10800"/>
                </a:cubicBezTo>
                <a:cubicBezTo>
                  <a:pt x="18222" y="6701"/>
                  <a:pt x="14899" y="3378"/>
                  <a:pt x="10800" y="3378"/>
                </a:cubicBezTo>
                <a:cubicBezTo>
                  <a:pt x="6701" y="3378"/>
                  <a:pt x="3378" y="6701"/>
                  <a:pt x="3378" y="10800"/>
                </a:cubicBezTo>
                <a:close/>
              </a:path>
            </a:pathLst>
          </a:custGeom>
          <a:solidFill>
            <a:srgbClr val="0000FF"/>
          </a:solidFill>
          <a:ln w="127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3543" name="AutoShape 58"/>
          <p:cNvSpPr>
            <a:spLocks noChangeArrowheads="1"/>
          </p:cNvSpPr>
          <p:nvPr/>
        </p:nvSpPr>
        <p:spPr bwMode="auto">
          <a:xfrm>
            <a:off x="5219700" y="3511550"/>
            <a:ext cx="646113" cy="481013"/>
          </a:xfrm>
          <a:custGeom>
            <a:avLst/>
            <a:gdLst>
              <a:gd name="T0" fmla="*/ 323850 w 21600"/>
              <a:gd name="T1" fmla="*/ 0 h 21600"/>
              <a:gd name="T2" fmla="*/ 94846 w 21600"/>
              <a:gd name="T3" fmla="*/ 94846 h 21600"/>
              <a:gd name="T4" fmla="*/ 0 w 21600"/>
              <a:gd name="T5" fmla="*/ 323850 h 21600"/>
              <a:gd name="T6" fmla="*/ 94846 w 21600"/>
              <a:gd name="T7" fmla="*/ 552854 h 21600"/>
              <a:gd name="T8" fmla="*/ 323850 w 21600"/>
              <a:gd name="T9" fmla="*/ 647700 h 21600"/>
              <a:gd name="T10" fmla="*/ 552854 w 21600"/>
              <a:gd name="T11" fmla="*/ 552854 h 21600"/>
              <a:gd name="T12" fmla="*/ 647700 w 21600"/>
              <a:gd name="T13" fmla="*/ 323850 h 21600"/>
              <a:gd name="T14" fmla="*/ 552854 w 21600"/>
              <a:gd name="T15" fmla="*/ 948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378" y="10800"/>
                </a:moveTo>
                <a:cubicBezTo>
                  <a:pt x="3378" y="14899"/>
                  <a:pt x="6701" y="18222"/>
                  <a:pt x="10800" y="18222"/>
                </a:cubicBezTo>
                <a:cubicBezTo>
                  <a:pt x="14899" y="18222"/>
                  <a:pt x="18222" y="14899"/>
                  <a:pt x="18222" y="10800"/>
                </a:cubicBezTo>
                <a:cubicBezTo>
                  <a:pt x="18222" y="6701"/>
                  <a:pt x="14899" y="3378"/>
                  <a:pt x="10800" y="3378"/>
                </a:cubicBezTo>
                <a:cubicBezTo>
                  <a:pt x="6701" y="3378"/>
                  <a:pt x="3378" y="6701"/>
                  <a:pt x="3378" y="10800"/>
                </a:cubicBezTo>
                <a:close/>
              </a:path>
            </a:pathLst>
          </a:custGeom>
          <a:solidFill>
            <a:srgbClr val="0000FF"/>
          </a:solidFill>
          <a:ln w="127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3544" name="AutoShape 59"/>
          <p:cNvSpPr>
            <a:spLocks noChangeArrowheads="1"/>
          </p:cNvSpPr>
          <p:nvPr/>
        </p:nvSpPr>
        <p:spPr bwMode="auto">
          <a:xfrm>
            <a:off x="7235825" y="3511550"/>
            <a:ext cx="646113" cy="481013"/>
          </a:xfrm>
          <a:custGeom>
            <a:avLst/>
            <a:gdLst>
              <a:gd name="T0" fmla="*/ 323850 w 21600"/>
              <a:gd name="T1" fmla="*/ 0 h 21600"/>
              <a:gd name="T2" fmla="*/ 94846 w 21600"/>
              <a:gd name="T3" fmla="*/ 94846 h 21600"/>
              <a:gd name="T4" fmla="*/ 0 w 21600"/>
              <a:gd name="T5" fmla="*/ 323850 h 21600"/>
              <a:gd name="T6" fmla="*/ 94846 w 21600"/>
              <a:gd name="T7" fmla="*/ 552854 h 21600"/>
              <a:gd name="T8" fmla="*/ 323850 w 21600"/>
              <a:gd name="T9" fmla="*/ 647700 h 21600"/>
              <a:gd name="T10" fmla="*/ 552854 w 21600"/>
              <a:gd name="T11" fmla="*/ 552854 h 21600"/>
              <a:gd name="T12" fmla="*/ 647700 w 21600"/>
              <a:gd name="T13" fmla="*/ 323850 h 21600"/>
              <a:gd name="T14" fmla="*/ 552854 w 21600"/>
              <a:gd name="T15" fmla="*/ 948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378" y="10800"/>
                </a:moveTo>
                <a:cubicBezTo>
                  <a:pt x="3378" y="14899"/>
                  <a:pt x="6701" y="18222"/>
                  <a:pt x="10800" y="18222"/>
                </a:cubicBezTo>
                <a:cubicBezTo>
                  <a:pt x="14899" y="18222"/>
                  <a:pt x="18222" y="14899"/>
                  <a:pt x="18222" y="10800"/>
                </a:cubicBezTo>
                <a:cubicBezTo>
                  <a:pt x="18222" y="6701"/>
                  <a:pt x="14899" y="3378"/>
                  <a:pt x="10800" y="3378"/>
                </a:cubicBezTo>
                <a:cubicBezTo>
                  <a:pt x="6701" y="3378"/>
                  <a:pt x="3378" y="6701"/>
                  <a:pt x="3378" y="10800"/>
                </a:cubicBezTo>
                <a:close/>
              </a:path>
            </a:pathLst>
          </a:custGeom>
          <a:solidFill>
            <a:srgbClr val="0000FF"/>
          </a:solidFill>
          <a:ln w="127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3545" name="AutoShape 60"/>
          <p:cNvSpPr>
            <a:spLocks noChangeArrowheads="1"/>
          </p:cNvSpPr>
          <p:nvPr/>
        </p:nvSpPr>
        <p:spPr bwMode="auto">
          <a:xfrm>
            <a:off x="3348038" y="5672138"/>
            <a:ext cx="646112" cy="481012"/>
          </a:xfrm>
          <a:custGeom>
            <a:avLst/>
            <a:gdLst>
              <a:gd name="T0" fmla="*/ 323850 w 21600"/>
              <a:gd name="T1" fmla="*/ 0 h 21600"/>
              <a:gd name="T2" fmla="*/ 94846 w 21600"/>
              <a:gd name="T3" fmla="*/ 94846 h 21600"/>
              <a:gd name="T4" fmla="*/ 0 w 21600"/>
              <a:gd name="T5" fmla="*/ 323850 h 21600"/>
              <a:gd name="T6" fmla="*/ 94846 w 21600"/>
              <a:gd name="T7" fmla="*/ 552854 h 21600"/>
              <a:gd name="T8" fmla="*/ 323850 w 21600"/>
              <a:gd name="T9" fmla="*/ 647700 h 21600"/>
              <a:gd name="T10" fmla="*/ 552854 w 21600"/>
              <a:gd name="T11" fmla="*/ 552854 h 21600"/>
              <a:gd name="T12" fmla="*/ 647700 w 21600"/>
              <a:gd name="T13" fmla="*/ 323850 h 21600"/>
              <a:gd name="T14" fmla="*/ 552854 w 21600"/>
              <a:gd name="T15" fmla="*/ 948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378" y="10800"/>
                </a:moveTo>
                <a:cubicBezTo>
                  <a:pt x="3378" y="14899"/>
                  <a:pt x="6701" y="18222"/>
                  <a:pt x="10800" y="18222"/>
                </a:cubicBezTo>
                <a:cubicBezTo>
                  <a:pt x="14899" y="18222"/>
                  <a:pt x="18222" y="14899"/>
                  <a:pt x="18222" y="10800"/>
                </a:cubicBezTo>
                <a:cubicBezTo>
                  <a:pt x="18222" y="6701"/>
                  <a:pt x="14899" y="3378"/>
                  <a:pt x="10800" y="3378"/>
                </a:cubicBezTo>
                <a:cubicBezTo>
                  <a:pt x="6701" y="3378"/>
                  <a:pt x="3378" y="6701"/>
                  <a:pt x="3378" y="10800"/>
                </a:cubicBezTo>
                <a:close/>
              </a:path>
            </a:pathLst>
          </a:custGeom>
          <a:solidFill>
            <a:srgbClr val="0000FF"/>
          </a:solidFill>
          <a:ln w="127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63546" name="Picture 61" descr="DVMP2실외기_3"/>
          <p:cNvPicPr>
            <a:picLocks noChangeAspect="1" noChangeArrowheads="1"/>
          </p:cNvPicPr>
          <p:nvPr/>
        </p:nvPicPr>
        <p:blipFill>
          <a:blip r:embed="rId7">
            <a:lum bright="-10000" contrast="10000"/>
          </a:blip>
          <a:srcRect/>
          <a:stretch>
            <a:fillRect/>
          </a:stretch>
        </p:blipFill>
        <p:spPr bwMode="auto">
          <a:xfrm>
            <a:off x="971550" y="2060575"/>
            <a:ext cx="142875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6905" name="Text Box 25"/>
          <p:cNvSpPr txBox="1">
            <a:spLocks noChangeArrowheads="1"/>
          </p:cNvSpPr>
          <p:nvPr/>
        </p:nvSpPr>
        <p:spPr bwMode="auto">
          <a:xfrm>
            <a:off x="152400" y="73025"/>
            <a:ext cx="8485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</a:t>
            </a:r>
            <a:r>
              <a:rPr lang="ru-RU" altLang="ko-KR" sz="3200" b="1">
                <a:solidFill>
                  <a:schemeClr val="tx2"/>
                </a:solidFill>
                <a:latin typeface="Arial Unicode MS" pitchFamily="34" charset="-128"/>
              </a:rPr>
              <a:t>Модуль интерфейса </a:t>
            </a:r>
            <a:r>
              <a:rPr lang="en-US" altLang="ko-KR" sz="3200" b="1">
                <a:solidFill>
                  <a:schemeClr val="tx2"/>
                </a:solidFill>
                <a:latin typeface="Arial Unicode MS" pitchFamily="34" charset="-128"/>
              </a:rPr>
              <a:t>Keytag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(MIM-B02)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Line 2"/>
          <p:cNvSpPr>
            <a:spLocks noChangeShapeType="1"/>
          </p:cNvSpPr>
          <p:nvPr/>
        </p:nvSpPr>
        <p:spPr bwMode="auto">
          <a:xfrm flipH="1" flipV="1">
            <a:off x="6300788" y="4292600"/>
            <a:ext cx="35877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21219" name="Line 3"/>
          <p:cNvSpPr>
            <a:spLocks noChangeShapeType="1"/>
          </p:cNvSpPr>
          <p:nvPr/>
        </p:nvSpPr>
        <p:spPr bwMode="auto">
          <a:xfrm flipH="1" flipV="1">
            <a:off x="4213225" y="3190875"/>
            <a:ext cx="35877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21220" name="Line 4"/>
          <p:cNvSpPr>
            <a:spLocks noChangeShapeType="1"/>
          </p:cNvSpPr>
          <p:nvPr/>
        </p:nvSpPr>
        <p:spPr bwMode="auto">
          <a:xfrm flipH="1" flipV="1">
            <a:off x="4211638" y="2470150"/>
            <a:ext cx="72072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64517" name="Picture 5" descr="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1150" y="2060575"/>
            <a:ext cx="208756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 descr="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1150" y="4960938"/>
            <a:ext cx="20891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7" descr="키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72450" y="2347913"/>
            <a:ext cx="4095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1224" name="Picture 8" descr="4wa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5613" y="2352675"/>
            <a:ext cx="1008062" cy="642938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64521" name="Line 9"/>
          <p:cNvSpPr>
            <a:spLocks noChangeShapeType="1"/>
          </p:cNvSpPr>
          <p:nvPr/>
        </p:nvSpPr>
        <p:spPr bwMode="auto">
          <a:xfrm flipH="1" flipV="1">
            <a:off x="3913188" y="6132513"/>
            <a:ext cx="433070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22" name="Line 10"/>
          <p:cNvSpPr>
            <a:spLocks noChangeShapeType="1"/>
          </p:cNvSpPr>
          <p:nvPr/>
        </p:nvSpPr>
        <p:spPr bwMode="auto">
          <a:xfrm flipH="1">
            <a:off x="3840163" y="6207125"/>
            <a:ext cx="447675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23" name="Line 11"/>
          <p:cNvSpPr>
            <a:spLocks noChangeShapeType="1"/>
          </p:cNvSpPr>
          <p:nvPr/>
        </p:nvSpPr>
        <p:spPr bwMode="auto">
          <a:xfrm flipH="1">
            <a:off x="8245475" y="5846763"/>
            <a:ext cx="1588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24" name="Line 12"/>
          <p:cNvSpPr>
            <a:spLocks noChangeShapeType="1"/>
          </p:cNvSpPr>
          <p:nvPr/>
        </p:nvSpPr>
        <p:spPr bwMode="auto">
          <a:xfrm>
            <a:off x="8316913" y="5846763"/>
            <a:ext cx="0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>
            <a:off x="3913188" y="3335338"/>
            <a:ext cx="11112" cy="2797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26" name="Line 14"/>
          <p:cNvSpPr>
            <a:spLocks noChangeShapeType="1"/>
          </p:cNvSpPr>
          <p:nvPr/>
        </p:nvSpPr>
        <p:spPr bwMode="auto">
          <a:xfrm>
            <a:off x="3840163" y="3335338"/>
            <a:ext cx="11112" cy="28765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64527" name="Picture 15" descr="키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34350" y="5199063"/>
            <a:ext cx="4095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8" name="Picture 16" descr="1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9563" y="3644900"/>
            <a:ext cx="2087562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9" name="Picture 17" descr="키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21650" y="3975100"/>
            <a:ext cx="4095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30" name="Picture 18" descr="1WA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04025" y="3932238"/>
            <a:ext cx="1150938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31" name="Picture 19" descr="그림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62150" y="2016125"/>
            <a:ext cx="9271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32" name="WordArt 20"/>
          <p:cNvSpPr>
            <a:spLocks noChangeArrowheads="1" noChangeShapeType="1" noTextEdit="1"/>
          </p:cNvSpPr>
          <p:nvPr/>
        </p:nvSpPr>
        <p:spPr bwMode="auto">
          <a:xfrm>
            <a:off x="522288" y="3213100"/>
            <a:ext cx="906462" cy="341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i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33"/>
                    </a:gs>
                    <a:gs pos="50000">
                      <a:srgbClr val="FFFF66"/>
                    </a:gs>
                    <a:gs pos="100000">
                      <a:srgbClr val="FF9933"/>
                    </a:gs>
                  </a:gsLst>
                  <a:lin ang="5400000" scaled="1"/>
                </a:gradFill>
                <a:effectLst>
                  <a:outerShdw dist="17961" dir="2700000" algn="ctr" rotWithShape="0">
                    <a:schemeClr val="tx1"/>
                  </a:outerShdw>
                </a:effectLst>
                <a:latin typeface="Arial Narrow"/>
              </a:rPr>
              <a:t>DMS</a:t>
            </a:r>
            <a:endParaRPr lang="ru-RU" sz="3600" b="1" i="1" kern="10">
              <a:ln w="95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9933"/>
                  </a:gs>
                  <a:gs pos="50000">
                    <a:srgbClr val="FFFF66"/>
                  </a:gs>
                  <a:gs pos="100000">
                    <a:srgbClr val="FF9933"/>
                  </a:gs>
                </a:gsLst>
                <a:lin ang="5400000" scaled="1"/>
              </a:gradFill>
              <a:effectLst>
                <a:outerShdw dist="17961" dir="2700000" algn="ctr" rotWithShape="0">
                  <a:schemeClr val="tx1"/>
                </a:outerShdw>
              </a:effectLst>
              <a:latin typeface="Arial Narrow"/>
            </a:endParaRPr>
          </a:p>
        </p:txBody>
      </p:sp>
      <p:pic>
        <p:nvPicPr>
          <p:cNvPr id="64533" name="Picture 21" descr="DVMP2중계기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76600" y="2327275"/>
            <a:ext cx="1008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34" name="Picture 22" descr="DMS최종사진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7825" y="2133600"/>
            <a:ext cx="1223963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1239" name="Line 23"/>
          <p:cNvSpPr>
            <a:spLocks noChangeShapeType="1"/>
          </p:cNvSpPr>
          <p:nvPr/>
        </p:nvSpPr>
        <p:spPr bwMode="auto">
          <a:xfrm>
            <a:off x="4572000" y="2614613"/>
            <a:ext cx="0" cy="57626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21240" name="Line 24"/>
          <p:cNvSpPr>
            <a:spLocks noChangeShapeType="1"/>
          </p:cNvSpPr>
          <p:nvPr/>
        </p:nvSpPr>
        <p:spPr bwMode="auto">
          <a:xfrm flipH="1" flipV="1">
            <a:off x="4213225" y="2470150"/>
            <a:ext cx="360363" cy="144463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21241" name="Line 25"/>
          <p:cNvSpPr>
            <a:spLocks noChangeShapeType="1"/>
          </p:cNvSpPr>
          <p:nvPr/>
        </p:nvSpPr>
        <p:spPr bwMode="auto">
          <a:xfrm flipH="1" flipV="1">
            <a:off x="5940425" y="2706688"/>
            <a:ext cx="719138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21242" name="Line 26"/>
          <p:cNvSpPr>
            <a:spLocks noChangeShapeType="1"/>
          </p:cNvSpPr>
          <p:nvPr/>
        </p:nvSpPr>
        <p:spPr bwMode="auto">
          <a:xfrm flipH="1">
            <a:off x="6300788" y="2706688"/>
            <a:ext cx="358775" cy="2159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21243" name="Line 27"/>
          <p:cNvSpPr>
            <a:spLocks noChangeShapeType="1"/>
          </p:cNvSpPr>
          <p:nvPr/>
        </p:nvSpPr>
        <p:spPr bwMode="auto">
          <a:xfrm flipH="1" flipV="1">
            <a:off x="6300788" y="2924175"/>
            <a:ext cx="0" cy="136842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21244" name="Line 28"/>
          <p:cNvSpPr>
            <a:spLocks noChangeShapeType="1"/>
          </p:cNvSpPr>
          <p:nvPr/>
        </p:nvSpPr>
        <p:spPr bwMode="auto">
          <a:xfrm flipH="1">
            <a:off x="6300788" y="4292600"/>
            <a:ext cx="358775" cy="2159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21245" name="Line 29"/>
          <p:cNvSpPr>
            <a:spLocks noChangeShapeType="1"/>
          </p:cNvSpPr>
          <p:nvPr/>
        </p:nvSpPr>
        <p:spPr bwMode="auto">
          <a:xfrm flipH="1" flipV="1">
            <a:off x="6300788" y="4508500"/>
            <a:ext cx="0" cy="935038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21246" name="Line 30"/>
          <p:cNvSpPr>
            <a:spLocks noChangeShapeType="1"/>
          </p:cNvSpPr>
          <p:nvPr/>
        </p:nvSpPr>
        <p:spPr bwMode="auto">
          <a:xfrm flipH="1" flipV="1">
            <a:off x="6300788" y="5445125"/>
            <a:ext cx="35877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64543" name="Picture 31" descr="KeyTag중계기 사진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76600" y="3046413"/>
            <a:ext cx="1008063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44" name="Text Box 32"/>
          <p:cNvSpPr txBox="1">
            <a:spLocks noChangeArrowheads="1"/>
          </p:cNvSpPr>
          <p:nvPr/>
        </p:nvSpPr>
        <p:spPr bwMode="auto">
          <a:xfrm>
            <a:off x="1836738" y="2924175"/>
            <a:ext cx="1200150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>
                <a:latin typeface="Arial Unicode MS" pitchFamily="34" charset="-128"/>
              </a:rPr>
              <a:t>MCM-A202A</a:t>
            </a:r>
          </a:p>
        </p:txBody>
      </p:sp>
      <p:sp>
        <p:nvSpPr>
          <p:cNvPr id="64545" name="Text Box 33"/>
          <p:cNvSpPr txBox="1">
            <a:spLocks noChangeArrowheads="1"/>
          </p:cNvSpPr>
          <p:nvPr/>
        </p:nvSpPr>
        <p:spPr bwMode="auto">
          <a:xfrm>
            <a:off x="3338513" y="2022475"/>
            <a:ext cx="1022350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latin typeface="Arial Unicode MS" pitchFamily="34" charset="-128"/>
              </a:rPr>
              <a:t>MIM-B13A</a:t>
            </a:r>
          </a:p>
        </p:txBody>
      </p:sp>
      <p:sp>
        <p:nvSpPr>
          <p:cNvPr id="64546" name="Text Box 34"/>
          <p:cNvSpPr txBox="1">
            <a:spLocks noChangeArrowheads="1"/>
          </p:cNvSpPr>
          <p:nvPr/>
        </p:nvSpPr>
        <p:spPr bwMode="auto">
          <a:xfrm>
            <a:off x="2863850" y="3429000"/>
            <a:ext cx="903288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>
                <a:latin typeface="Arial Unicode MS" pitchFamily="34" charset="-128"/>
              </a:rPr>
              <a:t>MIM-B02</a:t>
            </a:r>
          </a:p>
        </p:txBody>
      </p:sp>
      <p:sp>
        <p:nvSpPr>
          <p:cNvPr id="64547" name="Line 35"/>
          <p:cNvSpPr>
            <a:spLocks noChangeShapeType="1"/>
          </p:cNvSpPr>
          <p:nvPr/>
        </p:nvSpPr>
        <p:spPr bwMode="auto">
          <a:xfrm flipH="1">
            <a:off x="4067175" y="4867275"/>
            <a:ext cx="4176713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48" name="Line 36"/>
          <p:cNvSpPr>
            <a:spLocks noChangeShapeType="1"/>
          </p:cNvSpPr>
          <p:nvPr/>
        </p:nvSpPr>
        <p:spPr bwMode="auto">
          <a:xfrm flipH="1">
            <a:off x="3995738" y="4938713"/>
            <a:ext cx="4321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49" name="Line 37"/>
          <p:cNvSpPr>
            <a:spLocks noChangeShapeType="1"/>
          </p:cNvSpPr>
          <p:nvPr/>
        </p:nvSpPr>
        <p:spPr bwMode="auto">
          <a:xfrm flipH="1">
            <a:off x="8243888" y="4672013"/>
            <a:ext cx="1587" cy="19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50" name="Line 38"/>
          <p:cNvSpPr>
            <a:spLocks noChangeShapeType="1"/>
          </p:cNvSpPr>
          <p:nvPr/>
        </p:nvSpPr>
        <p:spPr bwMode="auto">
          <a:xfrm>
            <a:off x="8315325" y="4672013"/>
            <a:ext cx="1588" cy="268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51" name="Line 39"/>
          <p:cNvSpPr>
            <a:spLocks noChangeShapeType="1"/>
          </p:cNvSpPr>
          <p:nvPr/>
        </p:nvSpPr>
        <p:spPr bwMode="auto">
          <a:xfrm flipH="1">
            <a:off x="4067175" y="3355975"/>
            <a:ext cx="0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52" name="Line 40"/>
          <p:cNvSpPr>
            <a:spLocks noChangeShapeType="1"/>
          </p:cNvSpPr>
          <p:nvPr/>
        </p:nvSpPr>
        <p:spPr bwMode="auto">
          <a:xfrm>
            <a:off x="3995738" y="3355975"/>
            <a:ext cx="0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53" name="Line 41"/>
          <p:cNvSpPr>
            <a:spLocks noChangeShapeType="1"/>
          </p:cNvSpPr>
          <p:nvPr/>
        </p:nvSpPr>
        <p:spPr bwMode="auto">
          <a:xfrm flipH="1">
            <a:off x="4211638" y="3498850"/>
            <a:ext cx="4043362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54" name="Line 42"/>
          <p:cNvSpPr>
            <a:spLocks noChangeShapeType="1"/>
          </p:cNvSpPr>
          <p:nvPr/>
        </p:nvSpPr>
        <p:spPr bwMode="auto">
          <a:xfrm flipH="1">
            <a:off x="4140200" y="3570288"/>
            <a:ext cx="418782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55" name="Line 43"/>
          <p:cNvSpPr>
            <a:spLocks noChangeShapeType="1"/>
          </p:cNvSpPr>
          <p:nvPr/>
        </p:nvSpPr>
        <p:spPr bwMode="auto">
          <a:xfrm flipH="1">
            <a:off x="8243888" y="2997200"/>
            <a:ext cx="0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56" name="Line 44"/>
          <p:cNvSpPr>
            <a:spLocks noChangeShapeType="1"/>
          </p:cNvSpPr>
          <p:nvPr/>
        </p:nvSpPr>
        <p:spPr bwMode="auto">
          <a:xfrm>
            <a:off x="8326438" y="3021013"/>
            <a:ext cx="0" cy="5508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57" name="Line 45"/>
          <p:cNvSpPr>
            <a:spLocks noChangeShapeType="1"/>
          </p:cNvSpPr>
          <p:nvPr/>
        </p:nvSpPr>
        <p:spPr bwMode="auto">
          <a:xfrm flipH="1">
            <a:off x="4211638" y="3355975"/>
            <a:ext cx="0" cy="144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58" name="Line 46"/>
          <p:cNvSpPr>
            <a:spLocks noChangeShapeType="1"/>
          </p:cNvSpPr>
          <p:nvPr/>
        </p:nvSpPr>
        <p:spPr bwMode="auto">
          <a:xfrm>
            <a:off x="4140200" y="3355975"/>
            <a:ext cx="0" cy="217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59" name="Text Box 47"/>
          <p:cNvSpPr txBox="1">
            <a:spLocks noChangeArrowheads="1"/>
          </p:cNvSpPr>
          <p:nvPr/>
        </p:nvSpPr>
        <p:spPr bwMode="auto">
          <a:xfrm>
            <a:off x="755650" y="1292225"/>
            <a:ext cx="80645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600" b="1">
                <a:latin typeface="Arial Unicode MS" pitchFamily="34" charset="-128"/>
              </a:rPr>
              <a:t>3</a:t>
            </a:r>
            <a:r>
              <a:rPr lang="en-US" altLang="ko-KR" sz="1600" b="1">
                <a:latin typeface="Arial Unicode MS" pitchFamily="34" charset="-128"/>
              </a:rPr>
              <a:t>. </a:t>
            </a:r>
            <a:r>
              <a:rPr lang="ru-RU" altLang="ko-KR" sz="1600" b="1">
                <a:solidFill>
                  <a:srgbClr val="FF0000"/>
                </a:solidFill>
                <a:latin typeface="Arial Unicode MS" pitchFamily="34" charset="-128"/>
              </a:rPr>
              <a:t>Модуль интерфейса </a:t>
            </a:r>
            <a:r>
              <a:rPr lang="en-US" altLang="ko-KR" sz="1600" b="1">
                <a:solidFill>
                  <a:srgbClr val="FF0000"/>
                </a:solidFill>
                <a:latin typeface="Arial Unicode MS" pitchFamily="34" charset="-128"/>
              </a:rPr>
              <a:t>(MIM-B13/B04A) </a:t>
            </a:r>
            <a:r>
              <a:rPr lang="ru-RU" altLang="ko-KR" sz="1600" b="1">
                <a:solidFill>
                  <a:srgbClr val="FF0000"/>
                </a:solidFill>
                <a:latin typeface="Arial Unicode MS" pitchFamily="34" charset="-128"/>
              </a:rPr>
              <a:t>и модуль </a:t>
            </a:r>
            <a:r>
              <a:rPr lang="en-US" altLang="ko-KR" sz="1600" b="1">
                <a:solidFill>
                  <a:srgbClr val="FF0000"/>
                </a:solidFill>
                <a:latin typeface="Arial Unicode MS" pitchFamily="34" charset="-128"/>
              </a:rPr>
              <a:t>Key-tag </a:t>
            </a:r>
            <a:r>
              <a:rPr lang="ru-RU" altLang="ko-KR" sz="1600" b="1">
                <a:solidFill>
                  <a:srgbClr val="FF0000"/>
                </a:solidFill>
                <a:latin typeface="Arial Unicode MS" pitchFamily="34" charset="-128"/>
              </a:rPr>
              <a:t>невозможно использовать совместно</a:t>
            </a:r>
            <a:endParaRPr lang="en-US" altLang="ko-KR" sz="1600" b="1">
              <a:solidFill>
                <a:srgbClr val="FF0000"/>
              </a:solidFill>
              <a:latin typeface="Arial Unicode MS" pitchFamily="34" charset="-128"/>
            </a:endParaRPr>
          </a:p>
        </p:txBody>
      </p:sp>
      <p:pic>
        <p:nvPicPr>
          <p:cNvPr id="64562" name="Picture 50" descr="DVMP2실외기_3"/>
          <p:cNvPicPr>
            <a:picLocks noChangeAspect="1" noChangeArrowheads="1"/>
          </p:cNvPicPr>
          <p:nvPr/>
        </p:nvPicPr>
        <p:blipFill>
          <a:blip r:embed="rId12">
            <a:lum bright="-10000" contrast="10000"/>
          </a:blip>
          <a:srcRect/>
          <a:stretch>
            <a:fillRect/>
          </a:stretch>
        </p:blipFill>
        <p:spPr bwMode="auto">
          <a:xfrm>
            <a:off x="4932363" y="1844675"/>
            <a:ext cx="10795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1267" name="Line 51"/>
          <p:cNvSpPr>
            <a:spLocks noChangeShapeType="1"/>
          </p:cNvSpPr>
          <p:nvPr/>
        </p:nvSpPr>
        <p:spPr bwMode="auto">
          <a:xfrm flipH="1" flipV="1">
            <a:off x="2771775" y="2492375"/>
            <a:ext cx="504825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21268" name="Line 52"/>
          <p:cNvSpPr>
            <a:spLocks noChangeShapeType="1"/>
          </p:cNvSpPr>
          <p:nvPr/>
        </p:nvSpPr>
        <p:spPr bwMode="auto">
          <a:xfrm flipH="1" flipV="1">
            <a:off x="1547813" y="2492375"/>
            <a:ext cx="504825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64567" name="AutoShape 55"/>
          <p:cNvSpPr>
            <a:spLocks noChangeArrowheads="1"/>
          </p:cNvSpPr>
          <p:nvPr/>
        </p:nvSpPr>
        <p:spPr bwMode="auto">
          <a:xfrm>
            <a:off x="3276600" y="2574925"/>
            <a:ext cx="1079500" cy="481013"/>
          </a:xfrm>
          <a:custGeom>
            <a:avLst/>
            <a:gdLst>
              <a:gd name="T0" fmla="*/ 539750 w 21600"/>
              <a:gd name="T1" fmla="*/ 0 h 21600"/>
              <a:gd name="T2" fmla="*/ 158077 w 21600"/>
              <a:gd name="T3" fmla="*/ 158077 h 21600"/>
              <a:gd name="T4" fmla="*/ 0 w 21600"/>
              <a:gd name="T5" fmla="*/ 539750 h 21600"/>
              <a:gd name="T6" fmla="*/ 158077 w 21600"/>
              <a:gd name="T7" fmla="*/ 921423 h 21600"/>
              <a:gd name="T8" fmla="*/ 539750 w 21600"/>
              <a:gd name="T9" fmla="*/ 1079500 h 21600"/>
              <a:gd name="T10" fmla="*/ 921423 w 21600"/>
              <a:gd name="T11" fmla="*/ 921423 h 21600"/>
              <a:gd name="T12" fmla="*/ 1079500 w 21600"/>
              <a:gd name="T13" fmla="*/ 539750 h 21600"/>
              <a:gd name="T14" fmla="*/ 921423 w 21600"/>
              <a:gd name="T15" fmla="*/ 15807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521" y="15815"/>
                </a:moveTo>
                <a:cubicBezTo>
                  <a:pt x="18602" y="14366"/>
                  <a:pt x="19186" y="12607"/>
                  <a:pt x="19186" y="10800"/>
                </a:cubicBezTo>
                <a:cubicBezTo>
                  <a:pt x="19186" y="6168"/>
                  <a:pt x="15431" y="2414"/>
                  <a:pt x="10800" y="2414"/>
                </a:cubicBezTo>
                <a:cubicBezTo>
                  <a:pt x="8992" y="2413"/>
                  <a:pt x="7233" y="2997"/>
                  <a:pt x="5784" y="4078"/>
                </a:cubicBezTo>
                <a:close/>
                <a:moveTo>
                  <a:pt x="4078" y="5784"/>
                </a:moveTo>
                <a:cubicBezTo>
                  <a:pt x="2997" y="7233"/>
                  <a:pt x="2414" y="8992"/>
                  <a:pt x="2414" y="10799"/>
                </a:cubicBezTo>
                <a:cubicBezTo>
                  <a:pt x="2414" y="15431"/>
                  <a:pt x="6168" y="19186"/>
                  <a:pt x="10800" y="19186"/>
                </a:cubicBezTo>
                <a:cubicBezTo>
                  <a:pt x="12607" y="19186"/>
                  <a:pt x="14366" y="18602"/>
                  <a:pt x="15815" y="17521"/>
                </a:cubicBezTo>
                <a:close/>
              </a:path>
            </a:pathLst>
          </a:custGeom>
          <a:solidFill>
            <a:srgbClr val="FF0000">
              <a:alpha val="70195"/>
            </a:srgbClr>
          </a:soli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64568" name="Picture 56" descr="비바체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804025" y="5084763"/>
            <a:ext cx="1152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6905" name="Text Box 25"/>
          <p:cNvSpPr txBox="1">
            <a:spLocks noChangeArrowheads="1"/>
          </p:cNvSpPr>
          <p:nvPr/>
        </p:nvSpPr>
        <p:spPr bwMode="auto">
          <a:xfrm>
            <a:off x="152400" y="73025"/>
            <a:ext cx="7327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</a:t>
            </a:r>
            <a:r>
              <a:rPr lang="ru-RU" altLang="ko-KR" sz="2800" b="1">
                <a:solidFill>
                  <a:schemeClr val="tx2"/>
                </a:solidFill>
                <a:latin typeface="Arial Unicode MS" pitchFamily="34" charset="-128"/>
              </a:rPr>
              <a:t>Модуль интерфейса </a:t>
            </a:r>
            <a:r>
              <a:rPr lang="en-US" altLang="ko-KR" sz="2800" b="1">
                <a:solidFill>
                  <a:schemeClr val="tx2"/>
                </a:solidFill>
                <a:latin typeface="Arial Unicode MS" pitchFamily="34" charset="-128"/>
              </a:rPr>
              <a:t>Keytag (MIM-B02)</a:t>
            </a:r>
          </a:p>
        </p:txBody>
      </p:sp>
      <p:sp>
        <p:nvSpPr>
          <p:cNvPr id="64572" name="Text Box 51"/>
          <p:cNvSpPr txBox="1">
            <a:spLocks noChangeArrowheads="1"/>
          </p:cNvSpPr>
          <p:nvPr/>
        </p:nvSpPr>
        <p:spPr bwMode="auto">
          <a:xfrm>
            <a:off x="577850" y="836613"/>
            <a:ext cx="58721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solidFill>
                  <a:schemeClr val="tx2"/>
                </a:solidFill>
                <a:latin typeface="Arial Unicode MS" pitchFamily="34" charset="-128"/>
              </a:rPr>
              <a:t>Ограничения на использование</a:t>
            </a:r>
            <a:r>
              <a:rPr lang="en-US" altLang="ko-KR" sz="2400" b="1">
                <a:solidFill>
                  <a:schemeClr val="tx2"/>
                </a:solidFill>
                <a:latin typeface="Arial Unicode MS" pitchFamily="34" charset="-128"/>
              </a:rPr>
              <a:t> Key-tag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IM-B14 세트1"/>
          <p:cNvPicPr>
            <a:picLocks noChangeAspect="1" noChangeArrowheads="1"/>
          </p:cNvPicPr>
          <p:nvPr/>
        </p:nvPicPr>
        <p:blipFill>
          <a:blip r:embed="rId2">
            <a:lum bright="20000" contrast="40000"/>
          </a:blip>
          <a:srcRect/>
          <a:stretch>
            <a:fillRect/>
          </a:stretch>
        </p:blipFill>
        <p:spPr bwMode="auto">
          <a:xfrm>
            <a:off x="1000125" y="2085975"/>
            <a:ext cx="717232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4911725" y="1857375"/>
            <a:ext cx="3300413" cy="3667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800" b="1">
                <a:latin typeface="Arial Unicode MS" pitchFamily="34" charset="-128"/>
              </a:rPr>
              <a:t>Кабель индикации </a:t>
            </a:r>
            <a:r>
              <a:rPr lang="ru-RU" altLang="ko-KR" sz="1800" b="1">
                <a:latin typeface="Arial" pitchFamily="34" charset="0"/>
              </a:rPr>
              <a:t>состояния</a:t>
            </a:r>
            <a:endParaRPr lang="en-US" altLang="ko-KR" sz="1800" b="1">
              <a:latin typeface="Arial Unicode MS" pitchFamily="34" charset="-128"/>
            </a:endParaRP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5005388" y="4562475"/>
            <a:ext cx="2266950" cy="3667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800" b="1">
                <a:latin typeface="Arial Unicode MS" pitchFamily="34" charset="-128"/>
              </a:rPr>
              <a:t>Кабель </a:t>
            </a:r>
            <a:r>
              <a:rPr lang="ru-RU" altLang="ko-KR" sz="1800" b="1">
                <a:latin typeface="Arial" pitchFamily="34" charset="0"/>
              </a:rPr>
              <a:t>управления</a:t>
            </a:r>
            <a:endParaRPr lang="en-US" altLang="ko-KR" sz="1800" b="1">
              <a:latin typeface="Arial Unicode MS" pitchFamily="34" charset="-128"/>
            </a:endParaRP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381000" y="831850"/>
            <a:ext cx="61452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>
                <a:latin typeface="Arial Unicode MS" pitchFamily="34" charset="-128"/>
              </a:rPr>
              <a:t>М</a:t>
            </a:r>
            <a:r>
              <a:rPr lang="en-US" altLang="ko-KR" sz="2400">
                <a:latin typeface="Arial Unicode MS" pitchFamily="34" charset="-128"/>
              </a:rPr>
              <a:t>IM-B14 –</a:t>
            </a:r>
            <a:r>
              <a:rPr lang="ru-RU" altLang="ko-KR" sz="2400">
                <a:latin typeface="Arial Unicode MS" pitchFamily="34" charset="-128"/>
              </a:rPr>
              <a:t> </a:t>
            </a:r>
            <a:r>
              <a:rPr lang="ru-RU" altLang="ko-KR" sz="2000">
                <a:latin typeface="Arial Unicode MS" pitchFamily="34" charset="-128"/>
              </a:rPr>
              <a:t>модуль интерфейса для управления </a:t>
            </a:r>
          </a:p>
          <a:p>
            <a:pPr marL="457200" indent="-457200" algn="l"/>
            <a:r>
              <a:rPr lang="ru-RU" altLang="ko-KR" sz="2000">
                <a:latin typeface="Arial Unicode MS" pitchFamily="34" charset="-128"/>
              </a:rPr>
              <a:t>                      с помощью внешнего контакта</a:t>
            </a:r>
            <a:endParaRPr lang="en-US" altLang="ko-KR" sz="2000">
              <a:latin typeface="Arial Unicode MS" pitchFamily="34" charset="-128"/>
            </a:endParaRPr>
          </a:p>
        </p:txBody>
      </p:sp>
      <p:sp>
        <p:nvSpPr>
          <p:cNvPr id="523271" name="Text Box 7"/>
          <p:cNvSpPr txBox="1">
            <a:spLocks noChangeArrowheads="1"/>
          </p:cNvSpPr>
          <p:nvPr/>
        </p:nvSpPr>
        <p:spPr bwMode="auto">
          <a:xfrm>
            <a:off x="152400" y="73025"/>
            <a:ext cx="7743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</a:t>
            </a:r>
            <a:r>
              <a:rPr lang="ru-RU" altLang="ko-KR" sz="2800" b="1">
                <a:solidFill>
                  <a:schemeClr val="tx2"/>
                </a:solidFill>
                <a:latin typeface="Arial Unicode MS" pitchFamily="34" charset="-128"/>
              </a:rPr>
              <a:t>Модуль внешнего управления</a:t>
            </a:r>
            <a:r>
              <a:rPr lang="en-US" altLang="ko-KR" sz="2800" b="1">
                <a:solidFill>
                  <a:schemeClr val="tx2"/>
                </a:solidFill>
                <a:latin typeface="Arial Unicode MS" pitchFamily="34" charset="-128"/>
              </a:rPr>
              <a:t> (MIM-B14)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VM+2 4way PC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863850"/>
            <a:ext cx="3529013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6818313" y="2143125"/>
            <a:ext cx="2146300" cy="2016125"/>
          </a:xfrm>
          <a:prstGeom prst="rect">
            <a:avLst/>
          </a:prstGeom>
          <a:solidFill>
            <a:srgbClr val="CC99FF">
              <a:alpha val="39999"/>
            </a:srgbClr>
          </a:solidFill>
          <a:ln w="28575">
            <a:solidFill>
              <a:srgbClr val="CC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66566" name="Picture 6" descr="MIM-B14(Curr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5275" y="2862263"/>
            <a:ext cx="18573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1908175" y="2432050"/>
            <a:ext cx="33274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</p:spPr>
        <p:txBody>
          <a:bodyPr wrap="none">
            <a:spAutoFit/>
          </a:bodyPr>
          <a:lstStyle/>
          <a:p>
            <a:pPr latinLnBrk="0">
              <a:buFont typeface="Wingdings" pitchFamily="2" charset="2"/>
              <a:buNone/>
            </a:pPr>
            <a:r>
              <a:rPr lang="ru-RU" altLang="ko-KR" b="1">
                <a:solidFill>
                  <a:schemeClr val="tx2"/>
                </a:solidFill>
                <a:latin typeface="Arial" pitchFamily="34" charset="0"/>
              </a:rPr>
              <a:t>Кабель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 для подключения в комплекте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66568" name="AutoShape 8"/>
          <p:cNvSpPr>
            <a:spLocks noChangeArrowheads="1"/>
          </p:cNvSpPr>
          <p:nvPr/>
        </p:nvSpPr>
        <p:spPr bwMode="auto">
          <a:xfrm>
            <a:off x="6818313" y="2143125"/>
            <a:ext cx="2146300" cy="360363"/>
          </a:xfrm>
          <a:prstGeom prst="bevel">
            <a:avLst>
              <a:gd name="adj" fmla="val 7162"/>
            </a:avLst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ru-RU" altLang="ko-KR" sz="1600" b="1">
                <a:solidFill>
                  <a:schemeClr val="bg1"/>
                </a:solidFill>
                <a:latin typeface="Arial Unicode MS" pitchFamily="34" charset="-128"/>
              </a:rPr>
              <a:t>Внешний контакт</a:t>
            </a:r>
            <a:endParaRPr kumimoji="0" lang="en-US" altLang="ko-KR" sz="1600" b="1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66569" name="Line 9"/>
          <p:cNvSpPr>
            <a:spLocks noChangeShapeType="1"/>
          </p:cNvSpPr>
          <p:nvPr/>
        </p:nvSpPr>
        <p:spPr bwMode="auto">
          <a:xfrm>
            <a:off x="5724525" y="3467100"/>
            <a:ext cx="2016125" cy="1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lg" len="med"/>
            <a:tailEnd type="non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66570" name="Line 10"/>
          <p:cNvSpPr>
            <a:spLocks noChangeShapeType="1"/>
          </p:cNvSpPr>
          <p:nvPr/>
        </p:nvSpPr>
        <p:spPr bwMode="auto">
          <a:xfrm>
            <a:off x="5724525" y="3735388"/>
            <a:ext cx="2016125" cy="15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lg" len="med"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66571" name="Picture 11" descr="푸쉬버튼 스위치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8875" y="3149600"/>
            <a:ext cx="820738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2" name="AutoShape 12"/>
          <p:cNvSpPr>
            <a:spLocks noChangeArrowheads="1"/>
          </p:cNvSpPr>
          <p:nvPr/>
        </p:nvSpPr>
        <p:spPr bwMode="auto">
          <a:xfrm>
            <a:off x="6561138" y="4211638"/>
            <a:ext cx="1922462" cy="1149350"/>
          </a:xfrm>
          <a:prstGeom prst="bevel">
            <a:avLst>
              <a:gd name="adj" fmla="val 975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latinLnBrk="0"/>
            <a:r>
              <a:rPr kumimoji="0" lang="ru-RU" altLang="ko-KR" b="1">
                <a:solidFill>
                  <a:srgbClr val="0000CC"/>
                </a:solidFill>
                <a:latin typeface="Arial" pitchFamily="34" charset="0"/>
                <a:ea typeface="굴림" pitchFamily="34" charset="-127"/>
              </a:rPr>
              <a:t>Выходной сигнал</a:t>
            </a:r>
            <a:endParaRPr kumimoji="0" lang="en-US" altLang="ko-KR" b="1">
              <a:solidFill>
                <a:srgbClr val="0000CC"/>
              </a:solidFill>
              <a:latin typeface="Arial" pitchFamily="34" charset="0"/>
              <a:ea typeface="굴림" pitchFamily="34" charset="-127"/>
            </a:endParaRPr>
          </a:p>
          <a:p>
            <a:pPr algn="l" latinLnBrk="0"/>
            <a:r>
              <a:rPr kumimoji="0" lang="en-US" altLang="ko-KR" b="1">
                <a:solidFill>
                  <a:srgbClr val="0000CC"/>
                </a:solidFill>
                <a:latin typeface="Arial Unicode MS" pitchFamily="34" charset="-128"/>
              </a:rPr>
              <a:t>(</a:t>
            </a:r>
            <a:r>
              <a:rPr kumimoji="0" lang="ru-RU" altLang="ko-KR" b="1">
                <a:solidFill>
                  <a:srgbClr val="0000CC"/>
                </a:solidFill>
                <a:latin typeface="Arial" pitchFamily="34" charset="0"/>
                <a:ea typeface="굴림" pitchFamily="34" charset="-127"/>
              </a:rPr>
              <a:t>состояние</a:t>
            </a:r>
            <a:r>
              <a:rPr kumimoji="0" lang="en-US" altLang="ko-KR" b="1">
                <a:solidFill>
                  <a:srgbClr val="0000CC"/>
                </a:solidFill>
                <a:latin typeface="Arial Unicode MS" pitchFamily="34" charset="-128"/>
              </a:rPr>
              <a:t>)</a:t>
            </a:r>
          </a:p>
          <a:p>
            <a:pPr algn="l" latinLnBrk="0"/>
            <a:r>
              <a:rPr kumimoji="0" lang="en-US" altLang="ko-KR" b="1">
                <a:solidFill>
                  <a:srgbClr val="0000CC"/>
                </a:solidFill>
                <a:latin typeface="Arial Unicode MS" pitchFamily="34" charset="-128"/>
              </a:rPr>
              <a:t>   </a:t>
            </a:r>
            <a:r>
              <a:rPr kumimoji="0" lang="ru-RU" altLang="ko-KR" b="1">
                <a:solidFill>
                  <a:srgbClr val="0000CC"/>
                </a:solidFill>
                <a:latin typeface="Arial" pitchFamily="34" charset="0"/>
                <a:ea typeface="굴림" pitchFamily="34" charset="-127"/>
              </a:rPr>
              <a:t>Закрыт</a:t>
            </a:r>
            <a:r>
              <a:rPr kumimoji="0" lang="en-US" altLang="ko-KR" b="1">
                <a:solidFill>
                  <a:srgbClr val="0000CC"/>
                </a:solidFill>
                <a:latin typeface="Arial Unicode MS" pitchFamily="34" charset="-128"/>
              </a:rPr>
              <a:t> : </a:t>
            </a:r>
            <a:r>
              <a:rPr kumimoji="0" lang="ru-RU" altLang="ko-KR" b="1">
                <a:solidFill>
                  <a:srgbClr val="0000CC"/>
                </a:solidFill>
                <a:latin typeface="Arial" pitchFamily="34" charset="0"/>
                <a:ea typeface="굴림" pitchFamily="34" charset="-127"/>
              </a:rPr>
              <a:t>ВКЛ.</a:t>
            </a:r>
            <a:endParaRPr kumimoji="0" lang="en-US" altLang="ko-KR" b="1">
              <a:solidFill>
                <a:srgbClr val="0000CC"/>
              </a:solidFill>
              <a:latin typeface="Arial" pitchFamily="34" charset="0"/>
              <a:ea typeface="굴림" pitchFamily="34" charset="-127"/>
            </a:endParaRPr>
          </a:p>
          <a:p>
            <a:pPr algn="l" latinLnBrk="0"/>
            <a:r>
              <a:rPr kumimoji="0" lang="en-US" altLang="ko-KR" b="1">
                <a:solidFill>
                  <a:srgbClr val="0000CC"/>
                </a:solidFill>
                <a:latin typeface="Arial Unicode MS" pitchFamily="34" charset="-128"/>
              </a:rPr>
              <a:t>   </a:t>
            </a:r>
            <a:r>
              <a:rPr kumimoji="0" lang="ru-RU" altLang="ko-KR" b="1">
                <a:solidFill>
                  <a:srgbClr val="0000CC"/>
                </a:solidFill>
                <a:latin typeface="Arial" pitchFamily="34" charset="0"/>
                <a:ea typeface="굴림" pitchFamily="34" charset="-127"/>
              </a:rPr>
              <a:t>Открыт</a:t>
            </a:r>
            <a:r>
              <a:rPr kumimoji="0" lang="en-US" altLang="ko-KR" b="1">
                <a:solidFill>
                  <a:srgbClr val="0000CC"/>
                </a:solidFill>
                <a:latin typeface="Arial Unicode MS" pitchFamily="34" charset="-128"/>
              </a:rPr>
              <a:t>  : </a:t>
            </a:r>
            <a:r>
              <a:rPr kumimoji="0" lang="ru-RU" altLang="ko-KR" b="1">
                <a:solidFill>
                  <a:srgbClr val="0000CC"/>
                </a:solidFill>
                <a:latin typeface="Arial" pitchFamily="34" charset="0"/>
                <a:ea typeface="굴림" pitchFamily="34" charset="-127"/>
              </a:rPr>
              <a:t>ВЫКЛ</a:t>
            </a:r>
            <a:endParaRPr kumimoji="0" lang="en-US" altLang="ko-KR" b="1">
              <a:solidFill>
                <a:srgbClr val="0000CC"/>
              </a:solidFill>
              <a:latin typeface="Arial" pitchFamily="34" charset="0"/>
              <a:ea typeface="굴림" pitchFamily="34" charset="-127"/>
            </a:endParaRPr>
          </a:p>
        </p:txBody>
      </p:sp>
      <p:sp>
        <p:nvSpPr>
          <p:cNvPr id="66573" name="AutoShape 13"/>
          <p:cNvSpPr>
            <a:spLocks noChangeArrowheads="1"/>
          </p:cNvSpPr>
          <p:nvPr/>
        </p:nvSpPr>
        <p:spPr bwMode="auto">
          <a:xfrm>
            <a:off x="6588125" y="5243513"/>
            <a:ext cx="2028825" cy="1149350"/>
          </a:xfrm>
          <a:prstGeom prst="bevel">
            <a:avLst>
              <a:gd name="adj" fmla="val 975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latinLnBrk="0"/>
            <a:r>
              <a:rPr kumimoji="0" lang="ru-RU" altLang="ko-KR" b="1">
                <a:solidFill>
                  <a:srgbClr val="FF0000"/>
                </a:solidFill>
                <a:latin typeface="Arial" pitchFamily="34" charset="0"/>
                <a:ea typeface="굴림" pitchFamily="34" charset="-127"/>
              </a:rPr>
              <a:t>Выходной контакт</a:t>
            </a:r>
            <a:endParaRPr kumimoji="0" lang="en-US" altLang="ko-KR" b="1">
              <a:solidFill>
                <a:srgbClr val="FF0000"/>
              </a:solidFill>
              <a:latin typeface="Arial" pitchFamily="34" charset="0"/>
              <a:ea typeface="굴림" pitchFamily="34" charset="-127"/>
            </a:endParaRPr>
          </a:p>
          <a:p>
            <a:pPr algn="l" latinLnBrk="0"/>
            <a:r>
              <a:rPr kumimoji="0" lang="en-US" altLang="ko-KR" b="1">
                <a:solidFill>
                  <a:srgbClr val="FF0000"/>
                </a:solidFill>
                <a:latin typeface="Arial Unicode MS" pitchFamily="34" charset="-128"/>
              </a:rPr>
              <a:t>(</a:t>
            </a:r>
            <a:r>
              <a:rPr kumimoji="0" lang="ru-RU" altLang="ko-KR" b="1">
                <a:solidFill>
                  <a:srgbClr val="FF0000"/>
                </a:solidFill>
                <a:latin typeface="Arial" pitchFamily="34" charset="0"/>
                <a:ea typeface="굴림" pitchFamily="34" charset="-127"/>
              </a:rPr>
              <a:t>ошибка</a:t>
            </a:r>
            <a:r>
              <a:rPr kumimoji="0" lang="en-US" altLang="ko-KR" b="1">
                <a:solidFill>
                  <a:srgbClr val="FF0000"/>
                </a:solidFill>
                <a:latin typeface="Arial Unicode MS" pitchFamily="34" charset="-128"/>
              </a:rPr>
              <a:t>)</a:t>
            </a:r>
          </a:p>
          <a:p>
            <a:pPr algn="l" latinLnBrk="0"/>
            <a:r>
              <a:rPr kumimoji="0" lang="en-US" altLang="ko-KR" b="1">
                <a:solidFill>
                  <a:srgbClr val="FF0000"/>
                </a:solidFill>
                <a:latin typeface="Arial Unicode MS" pitchFamily="34" charset="-128"/>
              </a:rPr>
              <a:t>   </a:t>
            </a:r>
            <a:r>
              <a:rPr kumimoji="0" lang="ru-RU" altLang="ko-KR" b="1">
                <a:solidFill>
                  <a:srgbClr val="FF0000"/>
                </a:solidFill>
                <a:latin typeface="Arial" pitchFamily="34" charset="0"/>
                <a:ea typeface="굴림" pitchFamily="34" charset="-127"/>
              </a:rPr>
              <a:t>Закрыт</a:t>
            </a:r>
            <a:r>
              <a:rPr kumimoji="0" lang="en-US" altLang="ko-KR" b="1">
                <a:solidFill>
                  <a:srgbClr val="FF0000"/>
                </a:solidFill>
                <a:latin typeface="Arial Unicode MS" pitchFamily="34" charset="-128"/>
              </a:rPr>
              <a:t> : No Error</a:t>
            </a:r>
          </a:p>
          <a:p>
            <a:pPr algn="l" latinLnBrk="0"/>
            <a:r>
              <a:rPr kumimoji="0" lang="en-US" altLang="ko-KR" b="1">
                <a:solidFill>
                  <a:srgbClr val="FF0000"/>
                </a:solidFill>
                <a:latin typeface="Arial Unicode MS" pitchFamily="34" charset="-128"/>
              </a:rPr>
              <a:t>   Open  : Error</a:t>
            </a: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5029200" y="2946400"/>
            <a:ext cx="431800" cy="290513"/>
          </a:xfrm>
          <a:prstGeom prst="rect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5364163" y="4670425"/>
            <a:ext cx="431800" cy="576263"/>
          </a:xfrm>
          <a:prstGeom prst="rect">
            <a:avLst/>
          </a:prstGeom>
          <a:solidFill>
            <a:srgbClr val="FF0000">
              <a:alpha val="39999"/>
            </a:srgbClr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5364163" y="4051300"/>
            <a:ext cx="431800" cy="576263"/>
          </a:xfrm>
          <a:prstGeom prst="rect">
            <a:avLst/>
          </a:prstGeom>
          <a:solidFill>
            <a:srgbClr val="00FF00">
              <a:alpha val="50195"/>
            </a:srgb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6577" name="Rectangle 17"/>
          <p:cNvSpPr>
            <a:spLocks noChangeArrowheads="1"/>
          </p:cNvSpPr>
          <p:nvPr/>
        </p:nvSpPr>
        <p:spPr bwMode="auto">
          <a:xfrm>
            <a:off x="5821363" y="4857750"/>
            <a:ext cx="468312" cy="144463"/>
          </a:xfrm>
          <a:prstGeom prst="rect">
            <a:avLst/>
          </a:prstGeom>
          <a:solidFill>
            <a:srgbClr val="FF00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6578" name="Rectangle 18"/>
          <p:cNvSpPr>
            <a:spLocks noChangeArrowheads="1"/>
          </p:cNvSpPr>
          <p:nvPr/>
        </p:nvSpPr>
        <p:spPr bwMode="auto">
          <a:xfrm>
            <a:off x="6289675" y="5456238"/>
            <a:ext cx="369888" cy="144462"/>
          </a:xfrm>
          <a:prstGeom prst="rect">
            <a:avLst/>
          </a:prstGeom>
          <a:solidFill>
            <a:srgbClr val="FF00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6289675" y="4857750"/>
            <a:ext cx="155575" cy="598488"/>
          </a:xfrm>
          <a:prstGeom prst="rect">
            <a:avLst/>
          </a:prstGeom>
          <a:solidFill>
            <a:srgbClr val="FF00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6580" name="Rectangle 20"/>
          <p:cNvSpPr>
            <a:spLocks noChangeArrowheads="1"/>
          </p:cNvSpPr>
          <p:nvPr/>
        </p:nvSpPr>
        <p:spPr bwMode="auto">
          <a:xfrm>
            <a:off x="5821363" y="4281488"/>
            <a:ext cx="479425" cy="144462"/>
          </a:xfrm>
          <a:prstGeom prst="rect">
            <a:avLst/>
          </a:prstGeom>
          <a:solidFill>
            <a:srgbClr val="00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6581" name="Rectangle 21"/>
          <p:cNvSpPr>
            <a:spLocks noChangeArrowheads="1"/>
          </p:cNvSpPr>
          <p:nvPr/>
        </p:nvSpPr>
        <p:spPr bwMode="auto">
          <a:xfrm>
            <a:off x="6300788" y="4448175"/>
            <a:ext cx="358775" cy="144463"/>
          </a:xfrm>
          <a:prstGeom prst="rect">
            <a:avLst/>
          </a:prstGeom>
          <a:solidFill>
            <a:srgbClr val="00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6582" name="Rectangle 22"/>
          <p:cNvSpPr>
            <a:spLocks noChangeArrowheads="1"/>
          </p:cNvSpPr>
          <p:nvPr/>
        </p:nvSpPr>
        <p:spPr bwMode="auto">
          <a:xfrm>
            <a:off x="6300788" y="4281488"/>
            <a:ext cx="130175" cy="166687"/>
          </a:xfrm>
          <a:prstGeom prst="rect">
            <a:avLst/>
          </a:prstGeom>
          <a:solidFill>
            <a:srgbClr val="00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6583" name="Line 23"/>
          <p:cNvSpPr>
            <a:spLocks noChangeShapeType="1"/>
          </p:cNvSpPr>
          <p:nvPr/>
        </p:nvSpPr>
        <p:spPr bwMode="auto">
          <a:xfrm flipH="1">
            <a:off x="1547813" y="2719388"/>
            <a:ext cx="36718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6584" name="Line 24"/>
          <p:cNvSpPr>
            <a:spLocks noChangeShapeType="1"/>
          </p:cNvSpPr>
          <p:nvPr/>
        </p:nvSpPr>
        <p:spPr bwMode="auto">
          <a:xfrm flipV="1">
            <a:off x="5219700" y="2719388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6585" name="Line 25"/>
          <p:cNvSpPr>
            <a:spLocks noChangeShapeType="1"/>
          </p:cNvSpPr>
          <p:nvPr/>
        </p:nvSpPr>
        <p:spPr bwMode="auto">
          <a:xfrm flipV="1">
            <a:off x="1547813" y="2719388"/>
            <a:ext cx="0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66586" name="AutoShape 26"/>
          <p:cNvSpPr>
            <a:spLocks noChangeArrowheads="1"/>
          </p:cNvSpPr>
          <p:nvPr/>
        </p:nvSpPr>
        <p:spPr bwMode="auto">
          <a:xfrm>
            <a:off x="5940425" y="3133725"/>
            <a:ext cx="908050" cy="355600"/>
          </a:xfrm>
          <a:prstGeom prst="bevel">
            <a:avLst>
              <a:gd name="adj" fmla="val 975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latinLnBrk="0"/>
            <a:r>
              <a:rPr kumimoji="0" lang="en-US" altLang="ko-KR" b="1">
                <a:solidFill>
                  <a:srgbClr val="0000CC"/>
                </a:solidFill>
                <a:latin typeface="Arial Unicode MS" pitchFamily="34" charset="-128"/>
              </a:rPr>
              <a:t>ON/</a:t>
            </a:r>
            <a:r>
              <a:rPr kumimoji="0" lang="en-US" altLang="ko-KR" b="1">
                <a:solidFill>
                  <a:srgbClr val="FF0000"/>
                </a:solidFill>
                <a:latin typeface="Arial Unicode MS" pitchFamily="34" charset="-128"/>
              </a:rPr>
              <a:t>OFF</a:t>
            </a:r>
          </a:p>
        </p:txBody>
      </p:sp>
      <p:sp>
        <p:nvSpPr>
          <p:cNvPr id="66588" name="Text Box 28"/>
          <p:cNvSpPr txBox="1">
            <a:spLocks noChangeArrowheads="1"/>
          </p:cNvSpPr>
          <p:nvPr/>
        </p:nvSpPr>
        <p:spPr bwMode="auto">
          <a:xfrm>
            <a:off x="369888" y="5797550"/>
            <a:ext cx="59055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</p:spPr>
        <p:txBody>
          <a:bodyPr wrap="none">
            <a:spAutoFit/>
          </a:bodyPr>
          <a:lstStyle/>
          <a:p>
            <a:pPr algn="l" latinLnBrk="0">
              <a:buFont typeface="Wingdings" pitchFamily="2" charset="2"/>
              <a:buChar char="§"/>
            </a:pP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lang="ru-RU" altLang="ko-KR" b="1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Переключатель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 K11 – ON : </a:t>
            </a:r>
            <a:r>
              <a:rPr lang="ru-RU" altLang="ko-KR" b="1">
                <a:solidFill>
                  <a:schemeClr val="tx2"/>
                </a:solidFill>
                <a:latin typeface="Arial" pitchFamily="34" charset="0"/>
              </a:rPr>
              <a:t>контакт действует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,  OFF : </a:t>
            </a:r>
            <a:r>
              <a:rPr lang="ru-RU" altLang="ko-KR" b="1">
                <a:solidFill>
                  <a:schemeClr val="tx2"/>
                </a:solidFill>
                <a:latin typeface="Arial" pitchFamily="34" charset="0"/>
              </a:rPr>
              <a:t>не действует</a:t>
            </a:r>
            <a:endParaRPr lang="en-US" altLang="ko-KR" b="1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66589" name="Text Box 29"/>
          <p:cNvSpPr txBox="1">
            <a:spLocks noChangeArrowheads="1"/>
          </p:cNvSpPr>
          <p:nvPr/>
        </p:nvSpPr>
        <p:spPr bwMode="auto">
          <a:xfrm>
            <a:off x="369888" y="6086475"/>
            <a:ext cx="50895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</p:spPr>
        <p:txBody>
          <a:bodyPr wrap="none">
            <a:spAutoFit/>
          </a:bodyPr>
          <a:lstStyle/>
          <a:p>
            <a:pPr algn="l" latinLnBrk="0">
              <a:buFont typeface="Wingdings" pitchFamily="2" charset="2"/>
              <a:buChar char="§"/>
            </a:pP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lang="ru-RU" altLang="ko-KR" b="1">
                <a:solidFill>
                  <a:schemeClr val="tx2"/>
                </a:solidFill>
                <a:latin typeface="Arial" pitchFamily="34" charset="0"/>
              </a:rPr>
              <a:t>Нагрузка, вход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 – 5V, 5mA,   </a:t>
            </a:r>
            <a:r>
              <a:rPr lang="ru-RU" altLang="ko-KR" b="1">
                <a:solidFill>
                  <a:srgbClr val="000099"/>
                </a:solidFill>
                <a:latin typeface="Arial" pitchFamily="34" charset="0"/>
              </a:rPr>
              <a:t>Нагрузка, выход</a:t>
            </a:r>
            <a:r>
              <a:rPr lang="en-US" altLang="ko-KR" b="1">
                <a:solidFill>
                  <a:srgbClr val="000099"/>
                </a:solidFill>
                <a:latin typeface="Arial Unicode MS" pitchFamily="34" charset="-128"/>
              </a:rPr>
              <a:t> - 220VAC, 3A</a:t>
            </a:r>
          </a:p>
        </p:txBody>
      </p:sp>
      <p:sp>
        <p:nvSpPr>
          <p:cNvPr id="66592" name="AutoShape 32"/>
          <p:cNvSpPr>
            <a:spLocks noChangeArrowheads="1"/>
          </p:cNvSpPr>
          <p:nvPr/>
        </p:nvSpPr>
        <p:spPr bwMode="auto">
          <a:xfrm>
            <a:off x="6804025" y="2503488"/>
            <a:ext cx="2160588" cy="571500"/>
          </a:xfrm>
          <a:prstGeom prst="bevel">
            <a:avLst>
              <a:gd name="adj" fmla="val 5667"/>
            </a:avLst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latinLnBrk="0"/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Закрыт</a:t>
            </a:r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 : </a:t>
            </a:r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ВКЛ.</a:t>
            </a:r>
            <a:endParaRPr kumimoji="0" lang="en-US" altLang="ko-KR" b="1">
              <a:solidFill>
                <a:schemeClr val="tx2"/>
              </a:solidFill>
              <a:latin typeface="Arial Unicode MS" pitchFamily="34" charset="-128"/>
            </a:endParaRPr>
          </a:p>
          <a:p>
            <a:pPr algn="l" latinLnBrk="0"/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Открыт</a:t>
            </a:r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 : </a:t>
            </a:r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ВЫКЛ.</a:t>
            </a:r>
            <a:endParaRPr kumimoji="0"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grpSp>
        <p:nvGrpSpPr>
          <p:cNvPr id="66593" name="Group 33"/>
          <p:cNvGrpSpPr>
            <a:grpSpLocks/>
          </p:cNvGrpSpPr>
          <p:nvPr/>
        </p:nvGrpSpPr>
        <p:grpSpPr bwMode="auto">
          <a:xfrm>
            <a:off x="350838" y="1343025"/>
            <a:ext cx="1368425" cy="869950"/>
            <a:chOff x="-1066" y="2791"/>
            <a:chExt cx="862" cy="548"/>
          </a:xfrm>
        </p:grpSpPr>
        <p:sp>
          <p:nvSpPr>
            <p:cNvPr id="66600" name="Rectangle 34"/>
            <p:cNvSpPr>
              <a:spLocks noChangeArrowheads="1"/>
            </p:cNvSpPr>
            <p:nvPr/>
          </p:nvSpPr>
          <p:spPr bwMode="auto">
            <a:xfrm>
              <a:off x="-1066" y="2920"/>
              <a:ext cx="134" cy="249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2857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pic>
          <p:nvPicPr>
            <p:cNvPr id="66601" name="Picture 35" descr="4way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1021" y="2791"/>
              <a:ext cx="817" cy="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6594" name="Line 36"/>
          <p:cNvSpPr>
            <a:spLocks noChangeShapeType="1"/>
          </p:cNvSpPr>
          <p:nvPr/>
        </p:nvSpPr>
        <p:spPr bwMode="auto">
          <a:xfrm flipH="1" flipV="1">
            <a:off x="2339975" y="3079750"/>
            <a:ext cx="2159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6595" name="Line 37"/>
          <p:cNvSpPr>
            <a:spLocks noChangeShapeType="1"/>
          </p:cNvSpPr>
          <p:nvPr/>
        </p:nvSpPr>
        <p:spPr bwMode="auto">
          <a:xfrm flipV="1">
            <a:off x="2339975" y="3079750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lg" len="med"/>
            <a:tailEnd type="non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66596" name="Rectangle 38"/>
          <p:cNvSpPr>
            <a:spLocks noChangeArrowheads="1"/>
          </p:cNvSpPr>
          <p:nvPr/>
        </p:nvSpPr>
        <p:spPr bwMode="auto">
          <a:xfrm>
            <a:off x="4500563" y="2947988"/>
            <a:ext cx="431800" cy="290512"/>
          </a:xfrm>
          <a:prstGeom prst="rect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6597" name="Oval 39"/>
          <p:cNvSpPr>
            <a:spLocks noChangeArrowheads="1"/>
          </p:cNvSpPr>
          <p:nvPr/>
        </p:nvSpPr>
        <p:spPr bwMode="auto">
          <a:xfrm>
            <a:off x="5459413" y="3236913"/>
            <a:ext cx="184150" cy="481012"/>
          </a:xfrm>
          <a:prstGeom prst="ellipse">
            <a:avLst/>
          </a:prstGeom>
          <a:solidFill>
            <a:srgbClr val="FFFF00"/>
          </a:solidFill>
          <a:ln w="2857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6598" name="Oval 40"/>
          <p:cNvSpPr>
            <a:spLocks noChangeArrowheads="1"/>
          </p:cNvSpPr>
          <p:nvPr/>
        </p:nvSpPr>
        <p:spPr bwMode="auto">
          <a:xfrm>
            <a:off x="5457825" y="3498850"/>
            <a:ext cx="184150" cy="481013"/>
          </a:xfrm>
          <a:prstGeom prst="ellipse">
            <a:avLst/>
          </a:prstGeom>
          <a:solidFill>
            <a:srgbClr val="FFFF00"/>
          </a:solidFill>
          <a:ln w="2857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523271" name="Text Box 7"/>
          <p:cNvSpPr txBox="1">
            <a:spLocks noChangeArrowheads="1"/>
          </p:cNvSpPr>
          <p:nvPr/>
        </p:nvSpPr>
        <p:spPr bwMode="auto">
          <a:xfrm>
            <a:off x="152400" y="73025"/>
            <a:ext cx="8128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</a:t>
            </a:r>
            <a:r>
              <a:rPr lang="ru-RU" altLang="ko-KR" sz="2800" b="1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Модуль внешнего управления</a:t>
            </a:r>
            <a:r>
              <a:rPr lang="en-US" altLang="ko-KR" sz="2800" b="1">
                <a:solidFill>
                  <a:schemeClr val="tx2"/>
                </a:solidFill>
                <a:latin typeface="Arial Unicode MS" pitchFamily="34" charset="-128"/>
              </a:rPr>
              <a:t> (MIM-B14)</a:t>
            </a:r>
          </a:p>
        </p:txBody>
      </p:sp>
      <p:sp>
        <p:nvSpPr>
          <p:cNvPr id="66605" name="Text Box 6"/>
          <p:cNvSpPr txBox="1">
            <a:spLocks noChangeArrowheads="1"/>
          </p:cNvSpPr>
          <p:nvPr/>
        </p:nvSpPr>
        <p:spPr bwMode="auto">
          <a:xfrm>
            <a:off x="381000" y="831850"/>
            <a:ext cx="3071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>
                <a:latin typeface="Arial" pitchFamily="34" charset="0"/>
              </a:rPr>
              <a:t>Схема подключения</a:t>
            </a:r>
            <a:endParaRPr lang="en-US" altLang="ko-KR" sz="20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 descr="MIM-B14 외곽라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700213"/>
            <a:ext cx="2527300" cy="422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7588" name="Group 4"/>
          <p:cNvGrpSpPr>
            <a:grpSpLocks/>
          </p:cNvGrpSpPr>
          <p:nvPr/>
        </p:nvGrpSpPr>
        <p:grpSpPr bwMode="auto">
          <a:xfrm>
            <a:off x="755650" y="3429000"/>
            <a:ext cx="1584325" cy="1655763"/>
            <a:chOff x="1746" y="2251"/>
            <a:chExt cx="998" cy="1043"/>
          </a:xfrm>
        </p:grpSpPr>
        <p:sp>
          <p:nvSpPr>
            <p:cNvPr id="67619" name="Rectangle 5"/>
            <p:cNvSpPr>
              <a:spLocks noChangeArrowheads="1"/>
            </p:cNvSpPr>
            <p:nvPr/>
          </p:nvSpPr>
          <p:spPr bwMode="auto">
            <a:xfrm>
              <a:off x="1746" y="2489"/>
              <a:ext cx="636" cy="249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67620" name="Rectangle 6"/>
            <p:cNvSpPr>
              <a:spLocks noChangeArrowheads="1"/>
            </p:cNvSpPr>
            <p:nvPr/>
          </p:nvSpPr>
          <p:spPr bwMode="auto">
            <a:xfrm>
              <a:off x="1746" y="3033"/>
              <a:ext cx="636" cy="249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67621" name="Line 7"/>
            <p:cNvSpPr>
              <a:spLocks noChangeShapeType="1"/>
            </p:cNvSpPr>
            <p:nvPr/>
          </p:nvSpPr>
          <p:spPr bwMode="auto">
            <a:xfrm>
              <a:off x="2517" y="2478"/>
              <a:ext cx="2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67622" name="Line 8"/>
            <p:cNvSpPr>
              <a:spLocks noChangeShapeType="1"/>
            </p:cNvSpPr>
            <p:nvPr/>
          </p:nvSpPr>
          <p:spPr bwMode="auto">
            <a:xfrm>
              <a:off x="2517" y="2750"/>
              <a:ext cx="2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67623" name="Line 9"/>
            <p:cNvSpPr>
              <a:spLocks noChangeShapeType="1"/>
            </p:cNvSpPr>
            <p:nvPr/>
          </p:nvSpPr>
          <p:spPr bwMode="auto">
            <a:xfrm>
              <a:off x="2517" y="3022"/>
              <a:ext cx="2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67624" name="Line 10"/>
            <p:cNvSpPr>
              <a:spLocks noChangeShapeType="1"/>
            </p:cNvSpPr>
            <p:nvPr/>
          </p:nvSpPr>
          <p:spPr bwMode="auto">
            <a:xfrm>
              <a:off x="2517" y="3294"/>
              <a:ext cx="2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grpSp>
          <p:nvGrpSpPr>
            <p:cNvPr id="67625" name="Group 11"/>
            <p:cNvGrpSpPr>
              <a:grpSpLocks/>
            </p:cNvGrpSpPr>
            <p:nvPr/>
          </p:nvGrpSpPr>
          <p:grpSpPr bwMode="auto">
            <a:xfrm>
              <a:off x="2206" y="2389"/>
              <a:ext cx="310" cy="361"/>
              <a:chOff x="665" y="2525"/>
              <a:chExt cx="310" cy="361"/>
            </a:xfrm>
          </p:grpSpPr>
          <p:sp>
            <p:nvSpPr>
              <p:cNvPr id="67635" name="Oval 12"/>
              <p:cNvSpPr>
                <a:spLocks noChangeArrowheads="1"/>
              </p:cNvSpPr>
              <p:nvPr/>
            </p:nvSpPr>
            <p:spPr bwMode="auto">
              <a:xfrm>
                <a:off x="682" y="2525"/>
                <a:ext cx="128" cy="31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  <p:sp>
            <p:nvSpPr>
              <p:cNvPr id="67636" name="Line 13"/>
              <p:cNvSpPr>
                <a:spLocks noChangeShapeType="1"/>
              </p:cNvSpPr>
              <p:nvPr/>
            </p:nvSpPr>
            <p:spPr bwMode="auto">
              <a:xfrm>
                <a:off x="665" y="2678"/>
                <a:ext cx="83" cy="1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7637" name="Line 14"/>
              <p:cNvSpPr>
                <a:spLocks noChangeShapeType="1"/>
              </p:cNvSpPr>
              <p:nvPr/>
            </p:nvSpPr>
            <p:spPr bwMode="auto">
              <a:xfrm flipV="1">
                <a:off x="748" y="2614"/>
                <a:ext cx="0" cy="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7638" name="Line 15"/>
              <p:cNvSpPr>
                <a:spLocks noChangeShapeType="1"/>
              </p:cNvSpPr>
              <p:nvPr/>
            </p:nvSpPr>
            <p:spPr bwMode="auto">
              <a:xfrm>
                <a:off x="748" y="2614"/>
                <a:ext cx="2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7639" name="Line 16"/>
              <p:cNvSpPr>
                <a:spLocks noChangeShapeType="1"/>
              </p:cNvSpPr>
              <p:nvPr/>
            </p:nvSpPr>
            <p:spPr bwMode="auto">
              <a:xfrm>
                <a:off x="748" y="2886"/>
                <a:ext cx="2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7640" name="Line 17"/>
              <p:cNvSpPr>
                <a:spLocks noChangeShapeType="1"/>
              </p:cNvSpPr>
              <p:nvPr/>
            </p:nvSpPr>
            <p:spPr bwMode="auto">
              <a:xfrm flipV="1">
                <a:off x="748" y="2796"/>
                <a:ext cx="0" cy="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</p:grpSp>
        <p:grpSp>
          <p:nvGrpSpPr>
            <p:cNvPr id="67626" name="Group 18"/>
            <p:cNvGrpSpPr>
              <a:grpSpLocks/>
            </p:cNvGrpSpPr>
            <p:nvPr/>
          </p:nvGrpSpPr>
          <p:grpSpPr bwMode="auto">
            <a:xfrm>
              <a:off x="2206" y="2933"/>
              <a:ext cx="310" cy="361"/>
              <a:chOff x="665" y="2525"/>
              <a:chExt cx="310" cy="361"/>
            </a:xfrm>
          </p:grpSpPr>
          <p:sp>
            <p:nvSpPr>
              <p:cNvPr id="67629" name="Oval 19"/>
              <p:cNvSpPr>
                <a:spLocks noChangeArrowheads="1"/>
              </p:cNvSpPr>
              <p:nvPr/>
            </p:nvSpPr>
            <p:spPr bwMode="auto">
              <a:xfrm>
                <a:off x="682" y="2525"/>
                <a:ext cx="128" cy="31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  <p:sp>
            <p:nvSpPr>
              <p:cNvPr id="67630" name="Line 20"/>
              <p:cNvSpPr>
                <a:spLocks noChangeShapeType="1"/>
              </p:cNvSpPr>
              <p:nvPr/>
            </p:nvSpPr>
            <p:spPr bwMode="auto">
              <a:xfrm>
                <a:off x="665" y="2678"/>
                <a:ext cx="83" cy="1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7631" name="Line 21"/>
              <p:cNvSpPr>
                <a:spLocks noChangeShapeType="1"/>
              </p:cNvSpPr>
              <p:nvPr/>
            </p:nvSpPr>
            <p:spPr bwMode="auto">
              <a:xfrm flipV="1">
                <a:off x="748" y="2614"/>
                <a:ext cx="0" cy="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7632" name="Line 22"/>
              <p:cNvSpPr>
                <a:spLocks noChangeShapeType="1"/>
              </p:cNvSpPr>
              <p:nvPr/>
            </p:nvSpPr>
            <p:spPr bwMode="auto">
              <a:xfrm>
                <a:off x="748" y="2614"/>
                <a:ext cx="2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7633" name="Line 23"/>
              <p:cNvSpPr>
                <a:spLocks noChangeShapeType="1"/>
              </p:cNvSpPr>
              <p:nvPr/>
            </p:nvSpPr>
            <p:spPr bwMode="auto">
              <a:xfrm>
                <a:off x="748" y="2886"/>
                <a:ext cx="2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7634" name="Line 24"/>
              <p:cNvSpPr>
                <a:spLocks noChangeShapeType="1"/>
              </p:cNvSpPr>
              <p:nvPr/>
            </p:nvSpPr>
            <p:spPr bwMode="auto">
              <a:xfrm flipV="1">
                <a:off x="748" y="2796"/>
                <a:ext cx="0" cy="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</p:grpSp>
        <p:sp>
          <p:nvSpPr>
            <p:cNvPr id="67627" name="Text Box 25"/>
            <p:cNvSpPr txBox="1">
              <a:spLocks noChangeArrowheads="1"/>
            </p:cNvSpPr>
            <p:nvPr/>
          </p:nvSpPr>
          <p:spPr bwMode="auto">
            <a:xfrm>
              <a:off x="1746" y="2251"/>
              <a:ext cx="7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457200" indent="-457200" algn="l"/>
              <a:r>
                <a:rPr lang="en-US" altLang="ko-KR" b="1">
                  <a:latin typeface="Arial Unicode MS" pitchFamily="34" charset="-128"/>
                </a:rPr>
                <a:t>220VAC, 3A</a:t>
              </a:r>
            </a:p>
          </p:txBody>
        </p:sp>
        <p:sp>
          <p:nvSpPr>
            <p:cNvPr id="67628" name="Text Box 26"/>
            <p:cNvSpPr txBox="1">
              <a:spLocks noChangeArrowheads="1"/>
            </p:cNvSpPr>
            <p:nvPr/>
          </p:nvSpPr>
          <p:spPr bwMode="auto">
            <a:xfrm>
              <a:off x="1746" y="2795"/>
              <a:ext cx="7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457200" indent="-457200" algn="l"/>
              <a:r>
                <a:rPr lang="en-US" altLang="ko-KR" b="1">
                  <a:latin typeface="Arial Unicode MS" pitchFamily="34" charset="-128"/>
                </a:rPr>
                <a:t>220VAC, 3A</a:t>
              </a:r>
            </a:p>
          </p:txBody>
        </p:sp>
      </p:grpSp>
      <p:sp>
        <p:nvSpPr>
          <p:cNvPr id="67589" name="Rectangle 27"/>
          <p:cNvSpPr>
            <a:spLocks noChangeArrowheads="1"/>
          </p:cNvSpPr>
          <p:nvPr/>
        </p:nvSpPr>
        <p:spPr bwMode="auto">
          <a:xfrm>
            <a:off x="2906713" y="3516313"/>
            <a:ext cx="2401887" cy="935037"/>
          </a:xfrm>
          <a:prstGeom prst="rect">
            <a:avLst/>
          </a:prstGeom>
          <a:solidFill>
            <a:srgbClr val="00FF00">
              <a:alpha val="30196"/>
            </a:srgbClr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ru-RU" sz="1800">
              <a:latin typeface="Arial Unicode MS" pitchFamily="34" charset="-128"/>
            </a:endParaRPr>
          </a:p>
          <a:p>
            <a:pPr algn="l"/>
            <a:endParaRPr lang="ko-KR" altLang="ru-RU" sz="1800">
              <a:latin typeface="Arial Unicode MS" pitchFamily="34" charset="-128"/>
            </a:endParaRPr>
          </a:p>
          <a:p>
            <a:pPr algn="l"/>
            <a:endParaRPr lang="ko-KR" altLang="ru-RU" sz="1800">
              <a:latin typeface="Arial Unicode MS" pitchFamily="34" charset="-128"/>
            </a:endParaRPr>
          </a:p>
        </p:txBody>
      </p:sp>
      <p:sp>
        <p:nvSpPr>
          <p:cNvPr id="67590" name="Rectangle 28"/>
          <p:cNvSpPr>
            <a:spLocks noChangeArrowheads="1"/>
          </p:cNvSpPr>
          <p:nvPr/>
        </p:nvSpPr>
        <p:spPr bwMode="auto">
          <a:xfrm>
            <a:off x="2890838" y="4427538"/>
            <a:ext cx="2401887" cy="935037"/>
          </a:xfrm>
          <a:prstGeom prst="rect">
            <a:avLst/>
          </a:prstGeom>
          <a:solidFill>
            <a:srgbClr val="FF0000">
              <a:alpha val="30196"/>
            </a:srgbClr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ko-KR" altLang="ru-RU" sz="1800">
              <a:latin typeface="Arial Unicode MS" pitchFamily="34" charset="-128"/>
            </a:endParaRPr>
          </a:p>
          <a:p>
            <a:pPr algn="l"/>
            <a:endParaRPr lang="ko-KR" altLang="ru-RU" sz="1800">
              <a:latin typeface="Arial Unicode MS" pitchFamily="34" charset="-128"/>
            </a:endParaRPr>
          </a:p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67591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163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 Unicode MS" pitchFamily="34" charset="-128"/>
              </a:rPr>
              <a:t>Структура</a:t>
            </a:r>
            <a:endParaRPr lang="en-US" altLang="ko-KR" sz="2400" b="1">
              <a:latin typeface="Arial Unicode MS" pitchFamily="34" charset="-128"/>
            </a:endParaRPr>
          </a:p>
        </p:txBody>
      </p:sp>
      <p:sp>
        <p:nvSpPr>
          <p:cNvPr id="67592" name="AutoShape 30"/>
          <p:cNvSpPr>
            <a:spLocks noChangeArrowheads="1"/>
          </p:cNvSpPr>
          <p:nvPr/>
        </p:nvSpPr>
        <p:spPr bwMode="auto">
          <a:xfrm>
            <a:off x="2998788" y="3535363"/>
            <a:ext cx="1820862" cy="923925"/>
          </a:xfrm>
          <a:prstGeom prst="bevel">
            <a:avLst>
              <a:gd name="adj" fmla="val 975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latinLnBrk="0"/>
            <a:r>
              <a:rPr kumimoji="0" lang="ru-RU" altLang="ko-KR" sz="1600" b="1">
                <a:latin typeface="Arial Unicode MS" pitchFamily="34" charset="-128"/>
              </a:rPr>
              <a:t>Состояние</a:t>
            </a:r>
            <a:endParaRPr kumimoji="0" lang="en-US" altLang="ko-KR" sz="1600" b="1">
              <a:latin typeface="Arial Unicode MS" pitchFamily="34" charset="-128"/>
            </a:endParaRPr>
          </a:p>
          <a:p>
            <a:pPr algn="l" latinLnBrk="0"/>
            <a:r>
              <a:rPr kumimoji="0" lang="en-US" altLang="ko-KR" b="1">
                <a:latin typeface="Arial Unicode MS" pitchFamily="34" charset="-128"/>
              </a:rPr>
              <a:t>   </a:t>
            </a:r>
            <a:r>
              <a:rPr kumimoji="0" lang="ru-RU" altLang="ko-KR" b="1">
                <a:latin typeface="Arial Unicode MS" pitchFamily="34" charset="-128"/>
              </a:rPr>
              <a:t>Закр.</a:t>
            </a:r>
            <a:r>
              <a:rPr kumimoji="0" lang="en-US" altLang="ko-KR" b="1">
                <a:latin typeface="Arial Unicode MS" pitchFamily="34" charset="-128"/>
              </a:rPr>
              <a:t>  : </a:t>
            </a:r>
            <a:r>
              <a:rPr kumimoji="0" lang="ru-RU" altLang="ko-KR" b="1">
                <a:latin typeface="Arial Unicode MS" pitchFamily="34" charset="-128"/>
              </a:rPr>
              <a:t>ВБ</a:t>
            </a:r>
            <a:r>
              <a:rPr kumimoji="0" lang="en-US" altLang="ko-KR" b="1">
                <a:latin typeface="Arial Unicode MS" pitchFamily="34" charset="-128"/>
              </a:rPr>
              <a:t> </a:t>
            </a:r>
            <a:r>
              <a:rPr kumimoji="0" lang="ru-RU" altLang="ko-KR" b="1">
                <a:latin typeface="Arial Unicode MS" pitchFamily="34" charset="-128"/>
              </a:rPr>
              <a:t>вкл.</a:t>
            </a:r>
            <a:endParaRPr kumimoji="0" lang="en-US" altLang="ko-KR" b="1">
              <a:latin typeface="Arial Unicode MS" pitchFamily="34" charset="-128"/>
            </a:endParaRPr>
          </a:p>
          <a:p>
            <a:pPr algn="l" latinLnBrk="0"/>
            <a:r>
              <a:rPr kumimoji="0" lang="en-US" altLang="ko-KR" b="1">
                <a:latin typeface="Arial Unicode MS" pitchFamily="34" charset="-128"/>
              </a:rPr>
              <a:t>   </a:t>
            </a:r>
            <a:r>
              <a:rPr kumimoji="0" lang="ru-RU" altLang="ko-KR" b="1">
                <a:latin typeface="Arial Unicode MS" pitchFamily="34" charset="-128"/>
              </a:rPr>
              <a:t>Откр.</a:t>
            </a:r>
            <a:r>
              <a:rPr kumimoji="0" lang="en-US" altLang="ko-KR" b="1">
                <a:latin typeface="Arial Unicode MS" pitchFamily="34" charset="-128"/>
              </a:rPr>
              <a:t> : </a:t>
            </a:r>
            <a:r>
              <a:rPr kumimoji="0" lang="ru-RU" altLang="ko-KR" b="1">
                <a:latin typeface="Arial Unicode MS" pitchFamily="34" charset="-128"/>
              </a:rPr>
              <a:t>ВБ</a:t>
            </a:r>
            <a:r>
              <a:rPr kumimoji="0" lang="en-US" altLang="ko-KR" b="1">
                <a:latin typeface="Arial Unicode MS" pitchFamily="34" charset="-128"/>
              </a:rPr>
              <a:t> </a:t>
            </a:r>
            <a:r>
              <a:rPr kumimoji="0" lang="ru-RU" altLang="ko-KR" b="1">
                <a:latin typeface="Arial Unicode MS" pitchFamily="34" charset="-128"/>
              </a:rPr>
              <a:t>выкл.</a:t>
            </a:r>
            <a:endParaRPr kumimoji="0" lang="en-US" altLang="ko-KR" b="1">
              <a:latin typeface="Arial Unicode MS" pitchFamily="34" charset="-128"/>
            </a:endParaRPr>
          </a:p>
        </p:txBody>
      </p:sp>
      <p:sp>
        <p:nvSpPr>
          <p:cNvPr id="67593" name="AutoShape 31"/>
          <p:cNvSpPr>
            <a:spLocks noChangeArrowheads="1"/>
          </p:cNvSpPr>
          <p:nvPr/>
        </p:nvSpPr>
        <p:spPr bwMode="auto">
          <a:xfrm>
            <a:off x="3060700" y="4422775"/>
            <a:ext cx="2070100" cy="923925"/>
          </a:xfrm>
          <a:prstGeom prst="bevel">
            <a:avLst>
              <a:gd name="adj" fmla="val 975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latinLnBrk="0"/>
            <a:r>
              <a:rPr kumimoji="0" lang="ru-RU" altLang="ko-KR" sz="1600" b="1">
                <a:latin typeface="Arial Unicode MS" pitchFamily="34" charset="-128"/>
              </a:rPr>
              <a:t>Ошибка</a:t>
            </a:r>
            <a:endParaRPr kumimoji="0" lang="en-US" altLang="ko-KR" sz="1600" b="1">
              <a:latin typeface="Arial Unicode MS" pitchFamily="34" charset="-128"/>
            </a:endParaRPr>
          </a:p>
          <a:p>
            <a:pPr algn="l" latinLnBrk="0"/>
            <a:r>
              <a:rPr kumimoji="0" lang="en-US" altLang="ko-KR" b="1">
                <a:latin typeface="Arial Unicode MS" pitchFamily="34" charset="-128"/>
              </a:rPr>
              <a:t>   </a:t>
            </a:r>
            <a:r>
              <a:rPr kumimoji="0" lang="ru-RU" altLang="ko-KR" b="1">
                <a:latin typeface="Arial Unicode MS" pitchFamily="34" charset="-128"/>
              </a:rPr>
              <a:t>Закр.</a:t>
            </a:r>
            <a:r>
              <a:rPr kumimoji="0" lang="en-US" altLang="ko-KR" b="1">
                <a:latin typeface="Arial Unicode MS" pitchFamily="34" charset="-128"/>
              </a:rPr>
              <a:t>  : </a:t>
            </a:r>
            <a:r>
              <a:rPr kumimoji="0" lang="ru-RU" altLang="ko-KR" b="1">
                <a:latin typeface="Arial Unicode MS" pitchFamily="34" charset="-128"/>
              </a:rPr>
              <a:t>нет ошибки</a:t>
            </a:r>
            <a:endParaRPr kumimoji="0" lang="en-US" altLang="ko-KR" b="1">
              <a:latin typeface="Arial Unicode MS" pitchFamily="34" charset="-128"/>
            </a:endParaRPr>
          </a:p>
          <a:p>
            <a:pPr algn="l" latinLnBrk="0"/>
            <a:r>
              <a:rPr kumimoji="0" lang="en-US" altLang="ko-KR" b="1">
                <a:latin typeface="Arial Unicode MS" pitchFamily="34" charset="-128"/>
              </a:rPr>
              <a:t>   </a:t>
            </a:r>
            <a:r>
              <a:rPr kumimoji="0" lang="ru-RU" altLang="ko-KR" b="1">
                <a:latin typeface="Arial Unicode MS" pitchFamily="34" charset="-128"/>
              </a:rPr>
              <a:t>Откр.</a:t>
            </a:r>
            <a:r>
              <a:rPr kumimoji="0" lang="en-US" altLang="ko-KR" b="1">
                <a:latin typeface="Arial Unicode MS" pitchFamily="34" charset="-128"/>
              </a:rPr>
              <a:t> : </a:t>
            </a:r>
            <a:r>
              <a:rPr kumimoji="0" lang="ru-RU" altLang="ko-KR" b="1">
                <a:latin typeface="Arial Unicode MS" pitchFamily="34" charset="-128"/>
              </a:rPr>
              <a:t>ошибка</a:t>
            </a:r>
            <a:endParaRPr kumimoji="0" lang="en-US" altLang="ko-KR" b="1">
              <a:latin typeface="Arial Unicode MS" pitchFamily="34" charset="-128"/>
            </a:endParaRPr>
          </a:p>
        </p:txBody>
      </p:sp>
      <p:graphicFrame>
        <p:nvGraphicFramePr>
          <p:cNvPr id="67649" name="Group 65"/>
          <p:cNvGraphicFramePr>
            <a:graphicFrameLocks noGrp="1"/>
          </p:cNvGraphicFramePr>
          <p:nvPr>
            <p:ph/>
          </p:nvPr>
        </p:nvGraphicFramePr>
        <p:xfrm>
          <a:off x="5651500" y="2176463"/>
          <a:ext cx="3154363" cy="2844552"/>
        </p:xfrm>
        <a:graphic>
          <a:graphicData uri="http://schemas.openxmlformats.org/drawingml/2006/table">
            <a:tbl>
              <a:tblPr/>
              <a:tblGrid>
                <a:gridCol w="1765300"/>
                <a:gridCol w="1389063"/>
              </a:tblGrid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Режим работы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Состояние контакта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Охлаждение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Термостат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вкл.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Закрыт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Охлаждение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Термостат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выкл.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Открыт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Обогрев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Термостат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вкл.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Закрыт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Обогрев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Термостат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выкл.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Открыт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Вентиляция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Открыт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23271" name="Text Box 7"/>
          <p:cNvSpPr txBox="1">
            <a:spLocks noChangeArrowheads="1"/>
          </p:cNvSpPr>
          <p:nvPr/>
        </p:nvSpPr>
        <p:spPr bwMode="auto">
          <a:xfrm>
            <a:off x="152400" y="73025"/>
            <a:ext cx="7743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</a:t>
            </a:r>
            <a:r>
              <a:rPr lang="ru-RU" altLang="ko-KR" sz="2800" b="1">
                <a:solidFill>
                  <a:schemeClr val="tx2"/>
                </a:solidFill>
                <a:latin typeface="Arial Unicode MS" pitchFamily="34" charset="-128"/>
              </a:rPr>
              <a:t>Модуль внешнего управления</a:t>
            </a:r>
            <a:r>
              <a:rPr lang="en-US" altLang="ko-KR" sz="2800" b="1">
                <a:solidFill>
                  <a:schemeClr val="tx2"/>
                </a:solidFill>
                <a:latin typeface="Arial Unicode MS" pitchFamily="34" charset="-128"/>
              </a:rPr>
              <a:t> (MIM-B14)</a:t>
            </a:r>
          </a:p>
        </p:txBody>
      </p:sp>
      <p:sp>
        <p:nvSpPr>
          <p:cNvPr id="67651" name="AutoShape 67"/>
          <p:cNvSpPr>
            <a:spLocks noChangeArrowheads="1"/>
          </p:cNvSpPr>
          <p:nvPr/>
        </p:nvSpPr>
        <p:spPr bwMode="auto">
          <a:xfrm rot="10800000">
            <a:off x="5181600" y="3440113"/>
            <a:ext cx="449263" cy="9715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99"/>
            </a:solidFill>
            <a:miter lim="800000"/>
            <a:headEnd/>
            <a:tailEnd/>
          </a:ln>
          <a:effectLst>
            <a:prstShdw prst="shdw17" dist="17961" dir="2700000">
              <a:srgbClr val="000099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Text Box 2"/>
          <p:cNvSpPr txBox="1">
            <a:spLocks noChangeArrowheads="1"/>
          </p:cNvSpPr>
          <p:nvPr/>
        </p:nvSpPr>
        <p:spPr bwMode="auto">
          <a:xfrm>
            <a:off x="152400" y="73025"/>
            <a:ext cx="492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3600" b="1">
                <a:latin typeface="Arial Unicode MS" pitchFamily="34" charset="-128"/>
              </a:rPr>
              <a:t>Практические занятия</a:t>
            </a:r>
            <a:endParaRPr lang="en-US" altLang="ko-KR" sz="3600" b="1">
              <a:latin typeface="Arial Unicode MS" pitchFamily="34" charset="-128"/>
            </a:endParaRPr>
          </a:p>
        </p:txBody>
      </p:sp>
      <p:sp>
        <p:nvSpPr>
          <p:cNvPr id="540675" name="Text Box 3"/>
          <p:cNvSpPr txBox="1">
            <a:spLocks noChangeArrowheads="1"/>
          </p:cNvSpPr>
          <p:nvPr/>
        </p:nvSpPr>
        <p:spPr bwMode="auto">
          <a:xfrm>
            <a:off x="468313" y="1557338"/>
            <a:ext cx="8043862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>
              <a:buFontTx/>
              <a:buAutoNum type="arabicPeriod"/>
            </a:pP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Установить </a:t>
            </a:r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DIP</a:t>
            </a:r>
            <a:r>
              <a:rPr lang="ru-RU" altLang="ko-KR">
                <a:latin typeface="Arial Unicode MS" pitchFamily="34" charset="-128"/>
              </a:rPr>
              <a:t> </a:t>
            </a: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переключатель</a:t>
            </a:r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</a:t>
            </a: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внутреннего блока для работы </a:t>
            </a:r>
          </a:p>
          <a:p>
            <a:pPr marL="342900" indent="-342900" algn="l"/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    с дистанционным упарвлением </a:t>
            </a:r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3. </a:t>
            </a: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Проверить статус работы </a:t>
            </a: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компрессора</a:t>
            </a:r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pic>
        <p:nvPicPr>
          <p:cNvPr id="68612" name="Picture 4" descr="MCj0231767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4716463"/>
            <a:ext cx="3744913" cy="21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395288" y="1052513"/>
            <a:ext cx="1420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2400" b="1">
                <a:latin typeface="Arial Unicode MS" pitchFamily="34" charset="-128"/>
              </a:rPr>
              <a:t>MIM-B14</a:t>
            </a:r>
          </a:p>
        </p:txBody>
      </p:sp>
      <p:sp>
        <p:nvSpPr>
          <p:cNvPr id="540678" name="Text Box 6"/>
          <p:cNvSpPr txBox="1">
            <a:spLocks noChangeArrowheads="1"/>
          </p:cNvSpPr>
          <p:nvPr/>
        </p:nvSpPr>
        <p:spPr bwMode="auto">
          <a:xfrm>
            <a:off x="396875" y="3933825"/>
            <a:ext cx="6705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>
              <a:buFontTx/>
              <a:buAutoNum type="arabicPeriod"/>
            </a:pP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Установить режим « Только выключение»</a:t>
            </a:r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   - </a:t>
            </a: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Деактивировать управление от проводного пульта</a:t>
            </a:r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</a:t>
            </a:r>
          </a:p>
          <a:p>
            <a:pPr marL="342900" indent="-342900" algn="l"/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323850" y="3429000"/>
            <a:ext cx="1420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2400" b="1">
                <a:latin typeface="Arial Unicode MS" pitchFamily="34" charset="-128"/>
              </a:rPr>
              <a:t>MIM-B02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0" y="3141663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ko-KR" sz="4400">
                <a:latin typeface="Arial Unicode MS" pitchFamily="34" charset="-128"/>
              </a:rPr>
              <a:t>Центральное управление</a:t>
            </a:r>
            <a:endParaRPr lang="en-US" altLang="ko-KR" sz="4400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DVMP2중계기_최종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1484313"/>
            <a:ext cx="1636713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</p:pic>
      <p:sp>
        <p:nvSpPr>
          <p:cNvPr id="70659" name="Rectangle 5"/>
          <p:cNvSpPr>
            <a:spLocks noChangeArrowheads="1"/>
          </p:cNvSpPr>
          <p:nvPr/>
        </p:nvSpPr>
        <p:spPr bwMode="auto">
          <a:xfrm>
            <a:off x="1331913" y="5157788"/>
            <a:ext cx="170497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Питание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12VDC</a:t>
            </a:r>
          </a:p>
        </p:txBody>
      </p:sp>
      <p:sp>
        <p:nvSpPr>
          <p:cNvPr id="70660" name="Oval 6"/>
          <p:cNvSpPr>
            <a:spLocks noChangeArrowheads="1"/>
          </p:cNvSpPr>
          <p:nvPr/>
        </p:nvSpPr>
        <p:spPr bwMode="auto">
          <a:xfrm>
            <a:off x="3783013" y="528002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0661" name="Line 7"/>
          <p:cNvSpPr>
            <a:spLocks noChangeShapeType="1"/>
          </p:cNvSpPr>
          <p:nvPr/>
        </p:nvSpPr>
        <p:spPr bwMode="auto">
          <a:xfrm flipH="1">
            <a:off x="3240088" y="5329238"/>
            <a:ext cx="533400" cy="1587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0662" name="Rectangle 8"/>
          <p:cNvSpPr>
            <a:spLocks noChangeArrowheads="1"/>
          </p:cNvSpPr>
          <p:nvPr/>
        </p:nvSpPr>
        <p:spPr bwMode="auto">
          <a:xfrm>
            <a:off x="1435100" y="5829300"/>
            <a:ext cx="159226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Питание</a:t>
            </a:r>
            <a:r>
              <a:rPr lang="en-US" altLang="ko-KR" sz="1600">
                <a:latin typeface="Arial Unicode MS" pitchFamily="34" charset="-128"/>
              </a:rPr>
              <a:t> 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5VDC</a:t>
            </a:r>
          </a:p>
        </p:txBody>
      </p:sp>
      <p:sp>
        <p:nvSpPr>
          <p:cNvPr id="70663" name="Oval 9"/>
          <p:cNvSpPr>
            <a:spLocks noChangeArrowheads="1"/>
          </p:cNvSpPr>
          <p:nvPr/>
        </p:nvSpPr>
        <p:spPr bwMode="auto">
          <a:xfrm>
            <a:off x="3824288" y="6142038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0664" name="Line 10"/>
          <p:cNvSpPr>
            <a:spLocks noChangeShapeType="1"/>
          </p:cNvSpPr>
          <p:nvPr/>
        </p:nvSpPr>
        <p:spPr bwMode="auto">
          <a:xfrm flipH="1">
            <a:off x="3232150" y="5994400"/>
            <a:ext cx="638175" cy="1588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0665" name="Rectangle 11"/>
          <p:cNvSpPr>
            <a:spLocks noChangeArrowheads="1"/>
          </p:cNvSpPr>
          <p:nvPr/>
        </p:nvSpPr>
        <p:spPr bwMode="auto">
          <a:xfrm>
            <a:off x="431800" y="6213475"/>
            <a:ext cx="26654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Сигнальная линия 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(F1-F2)</a:t>
            </a:r>
          </a:p>
        </p:txBody>
      </p:sp>
      <p:sp>
        <p:nvSpPr>
          <p:cNvPr id="70666" name="Line 12"/>
          <p:cNvSpPr>
            <a:spLocks noChangeShapeType="1"/>
          </p:cNvSpPr>
          <p:nvPr/>
        </p:nvSpPr>
        <p:spPr bwMode="auto">
          <a:xfrm flipH="1">
            <a:off x="3221038" y="6386513"/>
            <a:ext cx="792162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0667" name="Line 13"/>
          <p:cNvSpPr>
            <a:spLocks noChangeShapeType="1"/>
          </p:cNvSpPr>
          <p:nvPr/>
        </p:nvSpPr>
        <p:spPr bwMode="auto">
          <a:xfrm flipV="1">
            <a:off x="3879850" y="6000750"/>
            <a:ext cx="0" cy="163513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0668" name="Oval 14"/>
          <p:cNvSpPr>
            <a:spLocks noChangeArrowheads="1"/>
          </p:cNvSpPr>
          <p:nvPr/>
        </p:nvSpPr>
        <p:spPr bwMode="auto">
          <a:xfrm>
            <a:off x="4059238" y="633730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0669" name="Rectangle 15"/>
          <p:cNvSpPr>
            <a:spLocks noChangeArrowheads="1"/>
          </p:cNvSpPr>
          <p:nvPr/>
        </p:nvSpPr>
        <p:spPr bwMode="auto">
          <a:xfrm>
            <a:off x="5651500" y="6165850"/>
            <a:ext cx="2713038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Сигнальная линия 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(R1-R2)</a:t>
            </a:r>
          </a:p>
        </p:txBody>
      </p:sp>
      <p:sp>
        <p:nvSpPr>
          <p:cNvPr id="70670" name="Line 16"/>
          <p:cNvSpPr>
            <a:spLocks noChangeShapeType="1"/>
          </p:cNvSpPr>
          <p:nvPr/>
        </p:nvSpPr>
        <p:spPr bwMode="auto">
          <a:xfrm flipV="1">
            <a:off x="4572000" y="6346825"/>
            <a:ext cx="1089025" cy="4763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0671" name="Oval 17"/>
          <p:cNvSpPr>
            <a:spLocks noChangeArrowheads="1"/>
          </p:cNvSpPr>
          <p:nvPr/>
        </p:nvSpPr>
        <p:spPr bwMode="auto">
          <a:xfrm>
            <a:off x="4502150" y="629602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0672" name="Rectangle 18"/>
          <p:cNvSpPr>
            <a:spLocks noChangeArrowheads="1"/>
          </p:cNvSpPr>
          <p:nvPr/>
        </p:nvSpPr>
        <p:spPr bwMode="auto">
          <a:xfrm>
            <a:off x="5645150" y="5862638"/>
            <a:ext cx="188436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Установка </a:t>
            </a:r>
            <a:r>
              <a:rPr lang="ru-RU" altLang="ko-KR" sz="1600" b="1">
                <a:solidFill>
                  <a:schemeClr val="tx2"/>
                </a:solidFill>
                <a:latin typeface="Arial" pitchFamily="34" charset="0"/>
              </a:rPr>
              <a:t>адреса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0673" name="Line 19"/>
          <p:cNvSpPr>
            <a:spLocks noChangeShapeType="1"/>
          </p:cNvSpPr>
          <p:nvPr/>
        </p:nvSpPr>
        <p:spPr bwMode="auto">
          <a:xfrm>
            <a:off x="5016500" y="6056313"/>
            <a:ext cx="6477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0674" name="Oval 20"/>
          <p:cNvSpPr>
            <a:spLocks noChangeArrowheads="1"/>
          </p:cNvSpPr>
          <p:nvPr/>
        </p:nvSpPr>
        <p:spPr bwMode="auto">
          <a:xfrm>
            <a:off x="4927600" y="6002338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0675" name="Rectangle 21"/>
          <p:cNvSpPr>
            <a:spLocks noChangeArrowheads="1"/>
          </p:cNvSpPr>
          <p:nvPr/>
        </p:nvSpPr>
        <p:spPr bwMode="auto">
          <a:xfrm>
            <a:off x="5508625" y="5229225"/>
            <a:ext cx="2808288" cy="5810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Обновление программного </a:t>
            </a:r>
          </a:p>
          <a:p>
            <a:pPr algn="l"/>
            <a:r>
              <a:rPr lang="ru-RU" altLang="ko-KR" sz="1600" b="1">
                <a:solidFill>
                  <a:schemeClr val="tx2"/>
                </a:solidFill>
                <a:latin typeface="Arial" pitchFamily="34" charset="0"/>
              </a:rPr>
              <a:t>обеспечения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0676" name="Line 22"/>
          <p:cNvSpPr>
            <a:spLocks noChangeShapeType="1"/>
          </p:cNvSpPr>
          <p:nvPr/>
        </p:nvSpPr>
        <p:spPr bwMode="auto">
          <a:xfrm flipV="1">
            <a:off x="5157788" y="5422900"/>
            <a:ext cx="360362" cy="1588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0677" name="Oval 23"/>
          <p:cNvSpPr>
            <a:spLocks noChangeArrowheads="1"/>
          </p:cNvSpPr>
          <p:nvPr/>
        </p:nvSpPr>
        <p:spPr bwMode="auto">
          <a:xfrm>
            <a:off x="5032375" y="5373688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0678" name="Rectangle 24"/>
          <p:cNvSpPr>
            <a:spLocks noChangeArrowheads="1"/>
          </p:cNvSpPr>
          <p:nvPr/>
        </p:nvSpPr>
        <p:spPr bwMode="auto">
          <a:xfrm>
            <a:off x="4356100" y="4292600"/>
            <a:ext cx="215900" cy="50482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0679" name="Rectangle 25"/>
          <p:cNvSpPr>
            <a:spLocks noChangeArrowheads="1"/>
          </p:cNvSpPr>
          <p:nvPr/>
        </p:nvSpPr>
        <p:spPr bwMode="auto">
          <a:xfrm>
            <a:off x="5508625" y="4076700"/>
            <a:ext cx="2981325" cy="5810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7-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сегментный дисплей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  <a:p>
            <a:pPr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(состояние работы и ошибки)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0680" name="Line 26"/>
          <p:cNvSpPr>
            <a:spLocks noChangeShapeType="1"/>
          </p:cNvSpPr>
          <p:nvPr/>
        </p:nvSpPr>
        <p:spPr bwMode="auto">
          <a:xfrm>
            <a:off x="4859338" y="4365625"/>
            <a:ext cx="649287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0681" name="Oval 27"/>
          <p:cNvSpPr>
            <a:spLocks noChangeArrowheads="1"/>
          </p:cNvSpPr>
          <p:nvPr/>
        </p:nvSpPr>
        <p:spPr bwMode="auto">
          <a:xfrm>
            <a:off x="4806950" y="4319588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0682" name="Rectangle 28"/>
          <p:cNvSpPr>
            <a:spLocks noChangeArrowheads="1"/>
          </p:cNvSpPr>
          <p:nvPr/>
        </p:nvSpPr>
        <p:spPr bwMode="auto">
          <a:xfrm>
            <a:off x="5508625" y="3079750"/>
            <a:ext cx="188436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Установка адреса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0683" name="Line 29"/>
          <p:cNvSpPr>
            <a:spLocks noChangeShapeType="1"/>
          </p:cNvSpPr>
          <p:nvPr/>
        </p:nvSpPr>
        <p:spPr bwMode="auto">
          <a:xfrm>
            <a:off x="4643438" y="3271838"/>
            <a:ext cx="884237" cy="1587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0684" name="Oval 30"/>
          <p:cNvSpPr>
            <a:spLocks noChangeArrowheads="1"/>
          </p:cNvSpPr>
          <p:nvPr/>
        </p:nvSpPr>
        <p:spPr bwMode="auto">
          <a:xfrm>
            <a:off x="4572000" y="321945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0685" name="Rectangle 31"/>
          <p:cNvSpPr>
            <a:spLocks noChangeArrowheads="1"/>
          </p:cNvSpPr>
          <p:nvPr/>
        </p:nvSpPr>
        <p:spPr bwMode="auto">
          <a:xfrm>
            <a:off x="5508625" y="1568450"/>
            <a:ext cx="2713038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Сигнальная линия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(R3-R4)</a:t>
            </a:r>
          </a:p>
        </p:txBody>
      </p:sp>
      <p:sp>
        <p:nvSpPr>
          <p:cNvPr id="70686" name="Line 32"/>
          <p:cNvSpPr>
            <a:spLocks noChangeShapeType="1"/>
          </p:cNvSpPr>
          <p:nvPr/>
        </p:nvSpPr>
        <p:spPr bwMode="auto">
          <a:xfrm>
            <a:off x="4643438" y="1749425"/>
            <a:ext cx="884237" cy="1588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0687" name="Oval 33"/>
          <p:cNvSpPr>
            <a:spLocks noChangeArrowheads="1"/>
          </p:cNvSpPr>
          <p:nvPr/>
        </p:nvSpPr>
        <p:spPr bwMode="auto">
          <a:xfrm>
            <a:off x="4654550" y="1697038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0688" name="Rectangle 34"/>
          <p:cNvSpPr>
            <a:spLocks noChangeArrowheads="1"/>
          </p:cNvSpPr>
          <p:nvPr/>
        </p:nvSpPr>
        <p:spPr bwMode="auto">
          <a:xfrm>
            <a:off x="549275" y="1550988"/>
            <a:ext cx="287337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Сигнальная линия 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(R5-R6)</a:t>
            </a:r>
          </a:p>
        </p:txBody>
      </p:sp>
      <p:sp>
        <p:nvSpPr>
          <p:cNvPr id="70689" name="Oval 35"/>
          <p:cNvSpPr>
            <a:spLocks noChangeArrowheads="1"/>
          </p:cNvSpPr>
          <p:nvPr/>
        </p:nvSpPr>
        <p:spPr bwMode="auto">
          <a:xfrm>
            <a:off x="4135438" y="169227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0690" name="Line 36"/>
          <p:cNvSpPr>
            <a:spLocks noChangeShapeType="1"/>
          </p:cNvSpPr>
          <p:nvPr/>
        </p:nvSpPr>
        <p:spPr bwMode="auto">
          <a:xfrm flipH="1">
            <a:off x="3276600" y="1739900"/>
            <a:ext cx="863600" cy="3175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0691" name="Oval 37"/>
          <p:cNvSpPr>
            <a:spLocks noChangeArrowheads="1"/>
          </p:cNvSpPr>
          <p:nvPr/>
        </p:nvSpPr>
        <p:spPr bwMode="auto">
          <a:xfrm>
            <a:off x="4167188" y="320675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0692" name="Line 38"/>
          <p:cNvSpPr>
            <a:spLocks noChangeShapeType="1"/>
          </p:cNvSpPr>
          <p:nvPr/>
        </p:nvSpPr>
        <p:spPr bwMode="auto">
          <a:xfrm flipH="1">
            <a:off x="3276600" y="3254375"/>
            <a:ext cx="898525" cy="3175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0693" name="Line 39"/>
          <p:cNvSpPr>
            <a:spLocks noChangeShapeType="1"/>
          </p:cNvSpPr>
          <p:nvPr/>
        </p:nvSpPr>
        <p:spPr bwMode="auto">
          <a:xfrm flipH="1">
            <a:off x="3276600" y="4562475"/>
            <a:ext cx="1041400" cy="3175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0694" name="Rectangle 40"/>
          <p:cNvSpPr>
            <a:spLocks noChangeArrowheads="1"/>
          </p:cNvSpPr>
          <p:nvPr/>
        </p:nvSpPr>
        <p:spPr bwMode="auto">
          <a:xfrm>
            <a:off x="323850" y="3644900"/>
            <a:ext cx="2952750" cy="14398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0695" name="Rectangle 41"/>
          <p:cNvSpPr>
            <a:spLocks noChangeArrowheads="1"/>
          </p:cNvSpPr>
          <p:nvPr/>
        </p:nvSpPr>
        <p:spPr bwMode="auto">
          <a:xfrm>
            <a:off x="1111250" y="3625850"/>
            <a:ext cx="2066925" cy="5810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Связь с приборами </a:t>
            </a:r>
          </a:p>
          <a:p>
            <a:pPr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верхнего уровня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0696" name="Rectangle 42"/>
          <p:cNvSpPr>
            <a:spLocks noChangeArrowheads="1"/>
          </p:cNvSpPr>
          <p:nvPr/>
        </p:nvSpPr>
        <p:spPr bwMode="auto">
          <a:xfrm>
            <a:off x="1201738" y="4205288"/>
            <a:ext cx="1939925" cy="2746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R1-R2 </a:t>
            </a:r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сигнальная линия</a:t>
            </a:r>
            <a:endParaRPr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0697" name="Rectangle 43"/>
          <p:cNvSpPr>
            <a:spLocks noChangeArrowheads="1"/>
          </p:cNvSpPr>
          <p:nvPr/>
        </p:nvSpPr>
        <p:spPr bwMode="auto">
          <a:xfrm>
            <a:off x="1201738" y="4459288"/>
            <a:ext cx="19399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R3-R4 </a:t>
            </a:r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сигнальная линия</a:t>
            </a:r>
            <a:endParaRPr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  <a:p>
            <a:pPr algn="l"/>
            <a:endParaRPr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0698" name="Rectangle 44"/>
          <p:cNvSpPr>
            <a:spLocks noChangeArrowheads="1"/>
          </p:cNvSpPr>
          <p:nvPr/>
        </p:nvSpPr>
        <p:spPr bwMode="auto">
          <a:xfrm>
            <a:off x="1201738" y="4705350"/>
            <a:ext cx="19399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R5-R6 </a:t>
            </a:r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сигнальная линия</a:t>
            </a:r>
            <a:endParaRPr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  <a:p>
            <a:pPr algn="l"/>
            <a:endParaRPr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0699" name="Rectangle 45"/>
          <p:cNvSpPr>
            <a:spLocks noChangeArrowheads="1"/>
          </p:cNvSpPr>
          <p:nvPr/>
        </p:nvSpPr>
        <p:spPr bwMode="auto">
          <a:xfrm>
            <a:off x="896938" y="5454650"/>
            <a:ext cx="21177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Выбор типа питания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0700" name="Oval 46"/>
          <p:cNvSpPr>
            <a:spLocks noChangeArrowheads="1"/>
          </p:cNvSpPr>
          <p:nvPr/>
        </p:nvSpPr>
        <p:spPr bwMode="auto">
          <a:xfrm>
            <a:off x="3783013" y="559117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0701" name="Line 47"/>
          <p:cNvSpPr>
            <a:spLocks noChangeShapeType="1"/>
          </p:cNvSpPr>
          <p:nvPr/>
        </p:nvSpPr>
        <p:spPr bwMode="auto">
          <a:xfrm flipH="1">
            <a:off x="3240088" y="5640388"/>
            <a:ext cx="533400" cy="1587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70702" name="Picture 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116388"/>
            <a:ext cx="398463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703" name="Line 49"/>
          <p:cNvSpPr>
            <a:spLocks noChangeShapeType="1"/>
          </p:cNvSpPr>
          <p:nvPr/>
        </p:nvSpPr>
        <p:spPr bwMode="auto">
          <a:xfrm>
            <a:off x="900113" y="4332288"/>
            <a:ext cx="358775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0704" name="Line 50"/>
          <p:cNvSpPr>
            <a:spLocks noChangeShapeType="1"/>
          </p:cNvSpPr>
          <p:nvPr/>
        </p:nvSpPr>
        <p:spPr bwMode="auto">
          <a:xfrm>
            <a:off x="900113" y="4581525"/>
            <a:ext cx="358775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0705" name="Line 51"/>
          <p:cNvSpPr>
            <a:spLocks noChangeShapeType="1"/>
          </p:cNvSpPr>
          <p:nvPr/>
        </p:nvSpPr>
        <p:spPr bwMode="auto">
          <a:xfrm>
            <a:off x="900113" y="4822825"/>
            <a:ext cx="358775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0706" name="Rectangle 52"/>
          <p:cNvSpPr>
            <a:spLocks noChangeArrowheads="1"/>
          </p:cNvSpPr>
          <p:nvPr/>
        </p:nvSpPr>
        <p:spPr bwMode="auto">
          <a:xfrm>
            <a:off x="1062038" y="3063875"/>
            <a:ext cx="188436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Установка адреса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46841" name="Text Box 57"/>
          <p:cNvSpPr txBox="1">
            <a:spLocks noChangeArrowheads="1"/>
          </p:cNvSpPr>
          <p:nvPr/>
        </p:nvSpPr>
        <p:spPr bwMode="auto">
          <a:xfrm>
            <a:off x="152400" y="73025"/>
            <a:ext cx="7889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</a:t>
            </a:r>
            <a:r>
              <a:rPr lang="ru-RU" altLang="ko-KR" sz="3600" b="1">
                <a:solidFill>
                  <a:schemeClr val="tx2"/>
                </a:solidFill>
                <a:latin typeface="Arial Unicode MS" pitchFamily="34" charset="-128"/>
              </a:rPr>
              <a:t>Модуль интерфейса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(MIM-B13A)</a:t>
            </a:r>
          </a:p>
        </p:txBody>
      </p:sp>
      <p:sp>
        <p:nvSpPr>
          <p:cNvPr id="70711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3873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 Unicode MS" pitchFamily="34" charset="-128"/>
              </a:rPr>
              <a:t>Расположение элементов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41" name="Picture 33" descr="DVMP2중계기_최종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500" y="1725613"/>
            <a:ext cx="976313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</p:pic>
      <p:pic>
        <p:nvPicPr>
          <p:cNvPr id="71683" name="Picture 34" descr="DIP스위치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2349500"/>
            <a:ext cx="53022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708" name="Group 28"/>
          <p:cNvGraphicFramePr>
            <a:graphicFrameLocks noGrp="1"/>
          </p:cNvGraphicFramePr>
          <p:nvPr>
            <p:ph/>
          </p:nvPr>
        </p:nvGraphicFramePr>
        <p:xfrm>
          <a:off x="1979613" y="3525838"/>
          <a:ext cx="6696075" cy="929640"/>
        </p:xfrm>
        <a:graphic>
          <a:graphicData uri="http://schemas.openxmlformats.org/drawingml/2006/table">
            <a:tbl>
              <a:tblPr/>
              <a:tblGrid>
                <a:gridCol w="792162"/>
                <a:gridCol w="3024188"/>
                <a:gridCol w="2879725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SW 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Двойное питание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  (12VDC,5VDC)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- DVM Plus II/III, HR II/III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Одинарное питание 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(12VDC)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  <a:sym typeface="Wingdings" pitchFamily="2" charset="2"/>
                        </a:rPr>
                        <a:t> - FJM+A, mini DVM(R410A)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1698" name="Rectangle 50"/>
          <p:cNvSpPr>
            <a:spLocks noChangeArrowheads="1"/>
          </p:cNvSpPr>
          <p:nvPr/>
        </p:nvSpPr>
        <p:spPr bwMode="auto">
          <a:xfrm>
            <a:off x="539750" y="4821238"/>
            <a:ext cx="1144588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MIM-B13A</a:t>
            </a:r>
          </a:p>
        </p:txBody>
      </p:sp>
      <p:sp>
        <p:nvSpPr>
          <p:cNvPr id="71703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3355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 Unicode MS" pitchFamily="34" charset="-128"/>
              </a:rPr>
              <a:t>Переключатель </a:t>
            </a:r>
            <a:r>
              <a:rPr lang="ru-RU" altLang="ko-KR" sz="2400" b="1">
                <a:latin typeface="Arial" pitchFamily="34" charset="0"/>
              </a:rPr>
              <a:t>опций</a:t>
            </a:r>
            <a:endParaRPr lang="en-US" altLang="ko-KR" sz="2400" b="1">
              <a:latin typeface="Arial Unicode MS" pitchFamily="34" charset="-128"/>
            </a:endParaRPr>
          </a:p>
        </p:txBody>
      </p:sp>
      <p:sp>
        <p:nvSpPr>
          <p:cNvPr id="246841" name="Text Box 57"/>
          <p:cNvSpPr txBox="1">
            <a:spLocks noChangeArrowheads="1"/>
          </p:cNvSpPr>
          <p:nvPr/>
        </p:nvSpPr>
        <p:spPr bwMode="auto">
          <a:xfrm>
            <a:off x="152400" y="73025"/>
            <a:ext cx="7889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</a:t>
            </a:r>
            <a:r>
              <a:rPr lang="ru-RU" altLang="ko-KR" sz="3600" b="1">
                <a:solidFill>
                  <a:schemeClr val="tx2"/>
                </a:solidFill>
                <a:latin typeface="Arial Unicode MS" pitchFamily="34" charset="-128"/>
              </a:rPr>
              <a:t>Модуль интерфейса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(MIM-B13A)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6"/>
          <p:cNvSpPr txBox="1">
            <a:spLocks noChangeArrowheads="1"/>
          </p:cNvSpPr>
          <p:nvPr/>
        </p:nvSpPr>
        <p:spPr bwMode="auto">
          <a:xfrm>
            <a:off x="395288" y="3789363"/>
            <a:ext cx="8496300" cy="18272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en-US" altLang="ko-KR" sz="1200" b="1">
                <a:latin typeface="Arial Unicode MS" pitchFamily="34" charset="-128"/>
              </a:rPr>
              <a:t>1) K1</a:t>
            </a:r>
            <a:r>
              <a:rPr lang="en-US" altLang="ko-KR" sz="1200">
                <a:latin typeface="Arial Unicode MS" pitchFamily="34" charset="-128"/>
              </a:rPr>
              <a:t>  </a:t>
            </a:r>
          </a:p>
          <a:p>
            <a:pPr algn="l">
              <a:buFont typeface="Wingdings" pitchFamily="2" charset="2"/>
              <a:buChar char="§"/>
            </a:pPr>
            <a:r>
              <a:rPr lang="en-US" altLang="ko-KR" sz="1200">
                <a:latin typeface="Arial Unicode MS" pitchFamily="34" charset="-128"/>
              </a:rPr>
              <a:t> </a:t>
            </a:r>
            <a:r>
              <a:rPr lang="ru-RU" altLang="ko-KR" sz="1200">
                <a:latin typeface="Arial Unicode MS" pitchFamily="34" charset="-128"/>
              </a:rPr>
              <a:t>Задает возможность использования проводного пульта управления.</a:t>
            </a:r>
            <a:endParaRPr lang="en-US" altLang="ko-KR" sz="1200">
              <a:latin typeface="Arial Unicode MS" pitchFamily="34" charset="-128"/>
            </a:endParaRPr>
          </a:p>
          <a:p>
            <a:pPr algn="l">
              <a:buFont typeface="Wingdings" pitchFamily="2" charset="2"/>
              <a:buChar char="§"/>
            </a:pPr>
            <a:r>
              <a:rPr lang="en-GB" altLang="ko-KR" sz="1200">
                <a:solidFill>
                  <a:srgbClr val="FF0000"/>
                </a:solidFill>
                <a:latin typeface="Arial Unicode MS" pitchFamily="34" charset="-128"/>
              </a:rPr>
              <a:t> K1 </a:t>
            </a:r>
            <a:r>
              <a:rPr lang="ru-RU" altLang="ko-KR" sz="1200">
                <a:solidFill>
                  <a:srgbClr val="FF0000"/>
                </a:solidFill>
                <a:latin typeface="Arial Unicode MS" pitchFamily="34" charset="-128"/>
              </a:rPr>
              <a:t>=</a:t>
            </a:r>
            <a:r>
              <a:rPr lang="en-GB" altLang="ko-KR" sz="1200">
                <a:solidFill>
                  <a:srgbClr val="FF0000"/>
                </a:solidFill>
                <a:latin typeface="Arial Unicode MS" pitchFamily="34" charset="-128"/>
              </a:rPr>
              <a:t> </a:t>
            </a:r>
            <a:r>
              <a:rPr lang="en-US" altLang="ko-KR" sz="1200" b="1">
                <a:solidFill>
                  <a:srgbClr val="FF0000"/>
                </a:solidFill>
                <a:latin typeface="Arial Unicode MS" pitchFamily="34" charset="-128"/>
              </a:rPr>
              <a:t>OFF</a:t>
            </a:r>
            <a:r>
              <a:rPr lang="ru-RU" altLang="ko-KR" sz="1200">
                <a:latin typeface="Arial Unicode MS" pitchFamily="34" charset="-128"/>
              </a:rPr>
              <a:t>, проводной пульт управления действует.</a:t>
            </a:r>
            <a:endParaRPr lang="en-US" altLang="ko-KR" sz="1200">
              <a:latin typeface="Arial Unicode MS" pitchFamily="34" charset="-128"/>
            </a:endParaRPr>
          </a:p>
          <a:p>
            <a:pPr algn="l">
              <a:buFont typeface="Wingdings" pitchFamily="2" charset="2"/>
              <a:buNone/>
            </a:pPr>
            <a:r>
              <a:rPr lang="en-US" altLang="ko-KR" sz="1200">
                <a:latin typeface="Arial Unicode MS" pitchFamily="34" charset="-128"/>
              </a:rPr>
              <a:t>   ※ </a:t>
            </a:r>
            <a:r>
              <a:rPr lang="ru-RU" altLang="ko-KR" sz="1200">
                <a:solidFill>
                  <a:srgbClr val="FF0000"/>
                </a:solidFill>
                <a:latin typeface="Arial Unicode MS" pitchFamily="34" charset="-128"/>
              </a:rPr>
              <a:t>Только для</a:t>
            </a:r>
            <a:r>
              <a:rPr lang="en-US" altLang="ko-KR" sz="1200">
                <a:solidFill>
                  <a:srgbClr val="FF0000"/>
                </a:solidFill>
                <a:latin typeface="Arial Unicode MS" pitchFamily="34" charset="-128"/>
              </a:rPr>
              <a:t> C</a:t>
            </a:r>
            <a:r>
              <a:rPr lang="ru-RU" altLang="ko-KR" sz="1200">
                <a:solidFill>
                  <a:srgbClr val="FF0000"/>
                </a:solidFill>
                <a:latin typeface="Arial Unicode MS" pitchFamily="34" charset="-128"/>
              </a:rPr>
              <a:t>плит-систем САС, неинверторные модели и </a:t>
            </a:r>
            <a:r>
              <a:rPr lang="en-US" altLang="ko-KR" sz="1200">
                <a:solidFill>
                  <a:srgbClr val="FF0000"/>
                </a:solidFill>
                <a:latin typeface="Arial Unicode MS" pitchFamily="34" charset="-128"/>
              </a:rPr>
              <a:t>DVM (R22), </a:t>
            </a:r>
            <a:r>
              <a:rPr lang="ru-RU" altLang="ko-KR" sz="1200">
                <a:solidFill>
                  <a:srgbClr val="FF0000"/>
                </a:solidFill>
                <a:latin typeface="Arial Unicode MS" pitchFamily="34" charset="-128"/>
              </a:rPr>
              <a:t>поддерживающие порт</a:t>
            </a:r>
            <a:r>
              <a:rPr lang="en-US" altLang="ko-KR" sz="1200">
                <a:solidFill>
                  <a:srgbClr val="FF0000"/>
                </a:solidFill>
                <a:latin typeface="Arial Unicode MS" pitchFamily="34" charset="-128"/>
              </a:rPr>
              <a:t> COM 1</a:t>
            </a:r>
            <a:r>
              <a:rPr lang="ru-RU" altLang="ko-KR" sz="1200">
                <a:solidFill>
                  <a:srgbClr val="FF0000"/>
                </a:solidFill>
                <a:latin typeface="Arial Unicode MS" pitchFamily="34" charset="-128"/>
              </a:rPr>
              <a:t>.</a:t>
            </a:r>
          </a:p>
          <a:p>
            <a:pPr algn="l">
              <a:buFont typeface="Wingdings" pitchFamily="2" charset="2"/>
              <a:buNone/>
            </a:pPr>
            <a:endParaRPr lang="en-US" altLang="ko-KR" sz="1200">
              <a:solidFill>
                <a:srgbClr val="FF0000"/>
              </a:solidFill>
              <a:latin typeface="Arial Unicode MS" pitchFamily="34" charset="-128"/>
            </a:endParaRPr>
          </a:p>
          <a:p>
            <a:pPr algn="l">
              <a:buFont typeface="Wingdings" pitchFamily="2" charset="2"/>
              <a:buNone/>
            </a:pPr>
            <a:r>
              <a:rPr lang="en-US" altLang="ko-KR" sz="1200" b="1">
                <a:latin typeface="Arial Unicode MS" pitchFamily="34" charset="-128"/>
              </a:rPr>
              <a:t>2) K2</a:t>
            </a:r>
          </a:p>
          <a:p>
            <a:pPr algn="l">
              <a:buFont typeface="Wingdings" pitchFamily="2" charset="2"/>
              <a:buChar char="§"/>
            </a:pPr>
            <a:r>
              <a:rPr lang="en-US" altLang="ko-KR" sz="1200">
                <a:latin typeface="Arial Unicode MS" pitchFamily="34" charset="-128"/>
              </a:rPr>
              <a:t> </a:t>
            </a:r>
            <a:r>
              <a:rPr lang="en-US" altLang="ko-KR" sz="1800">
                <a:latin typeface="Arial Unicode MS" pitchFamily="34" charset="-128"/>
              </a:rPr>
              <a:t> </a:t>
            </a:r>
            <a:r>
              <a:rPr lang="ru-RU" altLang="ko-KR" sz="1200">
                <a:latin typeface="Arial Unicode MS" pitchFamily="34" charset="-128"/>
              </a:rPr>
              <a:t>Задает возможность использования центрального пульта управления.</a:t>
            </a:r>
            <a:endParaRPr lang="en-US" altLang="ko-KR" sz="1200">
              <a:latin typeface="Arial Unicode MS" pitchFamily="34" charset="-128"/>
            </a:endParaRPr>
          </a:p>
          <a:p>
            <a:pPr algn="l">
              <a:buFont typeface="Wingdings" pitchFamily="2" charset="2"/>
              <a:buChar char="§"/>
            </a:pPr>
            <a:r>
              <a:rPr lang="en-GB" altLang="ko-KR" sz="1200">
                <a:latin typeface="Arial Unicode MS" pitchFamily="34" charset="-128"/>
              </a:rPr>
              <a:t>  </a:t>
            </a:r>
            <a:r>
              <a:rPr lang="ru-RU" altLang="ko-KR" sz="1200">
                <a:latin typeface="Arial Unicode MS" pitchFamily="34" charset="-128"/>
              </a:rPr>
              <a:t> </a:t>
            </a:r>
            <a:r>
              <a:rPr lang="en-GB" altLang="ko-KR" sz="1200" b="1">
                <a:solidFill>
                  <a:srgbClr val="0000FF"/>
                </a:solidFill>
                <a:latin typeface="Arial Unicode MS" pitchFamily="34" charset="-128"/>
              </a:rPr>
              <a:t>K2 </a:t>
            </a:r>
            <a:r>
              <a:rPr lang="ru-RU" altLang="ko-KR" sz="1200" b="1">
                <a:solidFill>
                  <a:srgbClr val="0000FF"/>
                </a:solidFill>
                <a:latin typeface="Arial Unicode MS" pitchFamily="34" charset="-128"/>
              </a:rPr>
              <a:t>=</a:t>
            </a:r>
            <a:r>
              <a:rPr lang="en-US" altLang="ko-KR" sz="1200" b="1">
                <a:solidFill>
                  <a:srgbClr val="0000FF"/>
                </a:solidFill>
                <a:latin typeface="Arial Unicode MS" pitchFamily="34" charset="-128"/>
              </a:rPr>
              <a:t> OFF</a:t>
            </a:r>
            <a:r>
              <a:rPr lang="ru-RU" altLang="ko-KR" sz="1200">
                <a:latin typeface="Arial Unicode MS" pitchFamily="34" charset="-128"/>
              </a:rPr>
              <a:t>, возможно центральное управление внутренним блоком.</a:t>
            </a:r>
            <a:endParaRPr lang="en-US" altLang="ko-KR" sz="1200">
              <a:latin typeface="Arial Unicode MS" pitchFamily="34" charset="-128"/>
            </a:endParaRPr>
          </a:p>
          <a:p>
            <a:pPr algn="l">
              <a:buFont typeface="Wingdings" pitchFamily="2" charset="2"/>
              <a:buNone/>
            </a:pPr>
            <a:endParaRPr lang="en-US" altLang="ko-KR" sz="1200">
              <a:latin typeface="Arial Unicode MS" pitchFamily="34" charset="-128"/>
            </a:endParaRPr>
          </a:p>
        </p:txBody>
      </p:sp>
      <p:pic>
        <p:nvPicPr>
          <p:cNvPr id="8196" name="Picture 21" descr="DVM+2 HSP LSP PC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341438"/>
            <a:ext cx="3887787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22"/>
          <p:cNvSpPr>
            <a:spLocks noChangeArrowheads="1"/>
          </p:cNvSpPr>
          <p:nvPr/>
        </p:nvSpPr>
        <p:spPr bwMode="auto">
          <a:xfrm>
            <a:off x="2095500" y="2651125"/>
            <a:ext cx="892175" cy="3460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198" name="Rectangle 23"/>
          <p:cNvSpPr>
            <a:spLocks noChangeArrowheads="1"/>
          </p:cNvSpPr>
          <p:nvPr/>
        </p:nvSpPr>
        <p:spPr bwMode="auto">
          <a:xfrm>
            <a:off x="1771650" y="2349500"/>
            <a:ext cx="1792288" cy="287338"/>
          </a:xfrm>
          <a:prstGeom prst="rect">
            <a:avLst/>
          </a:prstGeom>
          <a:solidFill>
            <a:srgbClr val="3366FF"/>
          </a:soli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altLang="ko-KR" sz="1600" b="1">
                <a:solidFill>
                  <a:schemeClr val="bg1"/>
                </a:solidFill>
                <a:latin typeface="Arial Unicode MS" pitchFamily="34" charset="-128"/>
              </a:rPr>
              <a:t>Опции</a:t>
            </a:r>
            <a:endParaRPr lang="en-US" altLang="ko-KR" sz="1600" b="1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8200" name="Text Box 25"/>
          <p:cNvSpPr txBox="1">
            <a:spLocks noChangeArrowheads="1"/>
          </p:cNvSpPr>
          <p:nvPr/>
        </p:nvSpPr>
        <p:spPr bwMode="auto">
          <a:xfrm>
            <a:off x="395288" y="5518150"/>
            <a:ext cx="9204325" cy="109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en-US" altLang="ko-KR" sz="1200" b="1">
                <a:latin typeface="Arial Unicode MS" pitchFamily="34" charset="-128"/>
              </a:rPr>
              <a:t>3) K11</a:t>
            </a:r>
            <a:r>
              <a:rPr lang="en-US" altLang="ko-KR" sz="1200">
                <a:latin typeface="Arial Unicode MS" pitchFamily="34" charset="-128"/>
              </a:rPr>
              <a:t>  </a:t>
            </a:r>
          </a:p>
          <a:p>
            <a:pPr algn="l">
              <a:buFont typeface="Wingdings" pitchFamily="2" charset="2"/>
              <a:buChar char="§"/>
            </a:pPr>
            <a:r>
              <a:rPr lang="en-US" altLang="ko-KR" sz="1200">
                <a:latin typeface="Arial Unicode MS" pitchFamily="34" charset="-128"/>
              </a:rPr>
              <a:t> </a:t>
            </a:r>
            <a:r>
              <a:rPr lang="en-US" altLang="ko-KR" sz="1800">
                <a:latin typeface="Arial Unicode MS" pitchFamily="34" charset="-128"/>
              </a:rPr>
              <a:t> </a:t>
            </a:r>
            <a:r>
              <a:rPr lang="ru-RU" altLang="ko-KR" sz="1200">
                <a:latin typeface="Arial Unicode MS" pitchFamily="34" charset="-128"/>
              </a:rPr>
              <a:t>Задает возможность использования внешнего управления.</a:t>
            </a:r>
            <a:endParaRPr lang="en-US" altLang="ko-KR" sz="1200">
              <a:latin typeface="Arial Unicode MS" pitchFamily="34" charset="-128"/>
            </a:endParaRPr>
          </a:p>
          <a:p>
            <a:pPr algn="l">
              <a:buFont typeface="Wingdings" pitchFamily="2" charset="2"/>
              <a:buNone/>
            </a:pPr>
            <a:r>
              <a:rPr lang="en-US" altLang="ko-KR" sz="1200">
                <a:latin typeface="Arial Unicode MS" pitchFamily="34" charset="-128"/>
              </a:rPr>
              <a:t> ※ </a:t>
            </a:r>
            <a:r>
              <a:rPr lang="ru-RU" altLang="ko-KR" sz="1200">
                <a:solidFill>
                  <a:srgbClr val="0000FF"/>
                </a:solidFill>
                <a:latin typeface="Arial Unicode MS" pitchFamily="34" charset="-128"/>
              </a:rPr>
              <a:t>Только для</a:t>
            </a:r>
            <a:r>
              <a:rPr lang="en-US" altLang="ko-KR" sz="1200">
                <a:solidFill>
                  <a:srgbClr val="0000FF"/>
                </a:solidFill>
                <a:latin typeface="Arial Unicode MS" pitchFamily="34" charset="-128"/>
              </a:rPr>
              <a:t> DVM Plus 3, DVM Plus 2 / FJM plus</a:t>
            </a:r>
            <a:r>
              <a:rPr lang="en-US" altLang="ko-KR" sz="1200">
                <a:latin typeface="Arial Unicode MS" pitchFamily="34" charset="-128"/>
              </a:rPr>
              <a:t> (</a:t>
            </a:r>
            <a:r>
              <a:rPr lang="ru-RU" altLang="ko-KR" sz="1200">
                <a:latin typeface="Arial Unicode MS" pitchFamily="34" charset="-128"/>
              </a:rPr>
              <a:t>кроме настенных внутренних блоков</a:t>
            </a:r>
            <a:r>
              <a:rPr lang="en-US" altLang="ko-KR" sz="1200">
                <a:latin typeface="Arial Unicode MS" pitchFamily="34" charset="-128"/>
              </a:rPr>
              <a:t>)</a:t>
            </a:r>
          </a:p>
          <a:p>
            <a:pPr algn="l">
              <a:buFont typeface="Wingdings" pitchFamily="2" charset="2"/>
              <a:buChar char="§"/>
            </a:pPr>
            <a:r>
              <a:rPr lang="ru-RU" altLang="ko-KR" sz="1200">
                <a:latin typeface="Arial Unicode MS" pitchFamily="34" charset="-128"/>
              </a:rPr>
              <a:t>   </a:t>
            </a:r>
            <a:r>
              <a:rPr lang="en-GB" altLang="ko-KR" sz="1200">
                <a:solidFill>
                  <a:srgbClr val="0000FF"/>
                </a:solidFill>
                <a:latin typeface="Arial Unicode MS" pitchFamily="34" charset="-128"/>
              </a:rPr>
              <a:t>K11 </a:t>
            </a:r>
            <a:r>
              <a:rPr lang="ru-RU" altLang="ko-KR" sz="1200">
                <a:solidFill>
                  <a:srgbClr val="0000FF"/>
                </a:solidFill>
                <a:latin typeface="Arial Unicode MS" pitchFamily="34" charset="-128"/>
              </a:rPr>
              <a:t>=</a:t>
            </a:r>
            <a:r>
              <a:rPr lang="en-GB" altLang="ko-KR" sz="1200">
                <a:solidFill>
                  <a:srgbClr val="0000FF"/>
                </a:solidFill>
                <a:latin typeface="Arial Unicode MS" pitchFamily="34" charset="-128"/>
              </a:rPr>
              <a:t> </a:t>
            </a:r>
            <a:r>
              <a:rPr lang="en-US" altLang="ko-KR" sz="1200" b="1">
                <a:solidFill>
                  <a:srgbClr val="0000FF"/>
                </a:solidFill>
                <a:latin typeface="Arial Unicode MS" pitchFamily="34" charset="-128"/>
              </a:rPr>
              <a:t>OFF </a:t>
            </a:r>
            <a:r>
              <a:rPr lang="ru-RU" altLang="ko-KR" sz="1200">
                <a:latin typeface="Arial Unicode MS" pitchFamily="34" charset="-128"/>
              </a:rPr>
              <a:t>, возможно управление внутренним блоком при помощи внешнего контакта.</a:t>
            </a:r>
            <a:endParaRPr lang="en-US" altLang="ko-KR" sz="1200">
              <a:latin typeface="Arial Unicode MS" pitchFamily="34" charset="-128"/>
            </a:endParaRPr>
          </a:p>
          <a:p>
            <a:pPr algn="l">
              <a:buFont typeface="Wingdings" pitchFamily="2" charset="2"/>
              <a:buNone/>
            </a:pPr>
            <a:r>
              <a:rPr lang="ru-RU" altLang="ko-KR" sz="1200" b="1">
                <a:latin typeface="Arial Unicode MS" pitchFamily="34" charset="-128"/>
              </a:rPr>
              <a:t> </a:t>
            </a:r>
            <a:endParaRPr lang="en-US" altLang="ko-KR" sz="1200" b="1">
              <a:latin typeface="Arial Unicode MS" pitchFamily="34" charset="-128"/>
            </a:endParaRPr>
          </a:p>
        </p:txBody>
      </p:sp>
      <p:sp>
        <p:nvSpPr>
          <p:cNvPr id="8201" name="Rectangle 26"/>
          <p:cNvSpPr>
            <a:spLocks noChangeArrowheads="1"/>
          </p:cNvSpPr>
          <p:nvPr/>
        </p:nvSpPr>
        <p:spPr bwMode="auto">
          <a:xfrm>
            <a:off x="438150" y="981075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203" name="Text Box 28"/>
          <p:cNvSpPr txBox="1">
            <a:spLocks noChangeArrowheads="1"/>
          </p:cNvSpPr>
          <p:nvPr/>
        </p:nvSpPr>
        <p:spPr bwMode="auto">
          <a:xfrm>
            <a:off x="5716588" y="1917700"/>
            <a:ext cx="1677987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>
                <a:latin typeface="Arial Unicode MS" pitchFamily="34" charset="-128"/>
              </a:rPr>
              <a:t>On : </a:t>
            </a:r>
            <a:r>
              <a:rPr lang="ru-RU" altLang="ko-KR">
                <a:latin typeface="Arial Unicode MS" pitchFamily="34" charset="-128"/>
              </a:rPr>
              <a:t>Не действует</a:t>
            </a:r>
            <a:endParaRPr lang="en-US" altLang="ko-KR">
              <a:latin typeface="Arial Unicode MS" pitchFamily="34" charset="-128"/>
            </a:endParaRPr>
          </a:p>
          <a:p>
            <a:pPr algn="l">
              <a:spcBef>
                <a:spcPct val="50000"/>
              </a:spcBef>
            </a:pPr>
            <a:r>
              <a:rPr lang="en-US" altLang="ko-KR">
                <a:latin typeface="Arial Unicode MS" pitchFamily="34" charset="-128"/>
              </a:rPr>
              <a:t>Off : </a:t>
            </a:r>
            <a:r>
              <a:rPr lang="ru-RU" altLang="ko-KR">
                <a:latin typeface="Arial Unicode MS" pitchFamily="34" charset="-128"/>
              </a:rPr>
              <a:t>Действует</a:t>
            </a:r>
            <a:endParaRPr lang="en-US" altLang="ko-KR">
              <a:latin typeface="Arial Unicode MS" pitchFamily="34" charset="-128"/>
            </a:endParaRPr>
          </a:p>
        </p:txBody>
      </p:sp>
      <p:sp>
        <p:nvSpPr>
          <p:cNvPr id="8204" name="Text Box 29"/>
          <p:cNvSpPr txBox="1">
            <a:spLocks noChangeArrowheads="1"/>
          </p:cNvSpPr>
          <p:nvPr/>
        </p:nvSpPr>
        <p:spPr bwMode="auto">
          <a:xfrm>
            <a:off x="5303838" y="3500438"/>
            <a:ext cx="598487" cy="2746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 Unicode MS" pitchFamily="34" charset="-128"/>
              </a:rPr>
              <a:t>K1 K2</a:t>
            </a:r>
          </a:p>
        </p:txBody>
      </p:sp>
      <p:pic>
        <p:nvPicPr>
          <p:cNvPr id="8205" name="Picture 30" descr="DVM+2 HSP LSP PC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70513" y="2708275"/>
            <a:ext cx="2303462" cy="76835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</p:pic>
      <p:sp>
        <p:nvSpPr>
          <p:cNvPr id="8206" name="Text Box 31"/>
          <p:cNvSpPr txBox="1">
            <a:spLocks noChangeArrowheads="1"/>
          </p:cNvSpPr>
          <p:nvPr/>
        </p:nvSpPr>
        <p:spPr bwMode="auto">
          <a:xfrm>
            <a:off x="7129463" y="3500438"/>
            <a:ext cx="765175" cy="2746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 Unicode MS" pitchFamily="34" charset="-128"/>
              </a:rPr>
              <a:t>K11 K12</a:t>
            </a:r>
          </a:p>
        </p:txBody>
      </p:sp>
      <p:sp>
        <p:nvSpPr>
          <p:cNvPr id="36891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6370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latin typeface="Arial Unicode MS" pitchFamily="34" charset="-128"/>
              </a:rPr>
              <a:t>01. </a:t>
            </a:r>
            <a:r>
              <a:rPr lang="ru-RU" altLang="ko-KR" sz="3600" b="1">
                <a:latin typeface="Arial Unicode MS" pitchFamily="34" charset="-128"/>
              </a:rPr>
              <a:t>Плата внутреннего блока</a:t>
            </a:r>
            <a:endParaRPr lang="en-US" altLang="ko-KR" sz="3600" b="1">
              <a:latin typeface="Arial Unicode MS" pitchFamily="34" charset="-128"/>
            </a:endParaRPr>
          </a:p>
        </p:txBody>
      </p:sp>
      <p:sp>
        <p:nvSpPr>
          <p:cNvPr id="8209" name="Text Box 26"/>
          <p:cNvSpPr txBox="1">
            <a:spLocks noChangeArrowheads="1"/>
          </p:cNvSpPr>
          <p:nvPr/>
        </p:nvSpPr>
        <p:spPr bwMode="auto">
          <a:xfrm>
            <a:off x="636588" y="882650"/>
            <a:ext cx="73263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Установка </a:t>
            </a:r>
            <a:r>
              <a:rPr lang="en-US" altLang="ko-KR" sz="1800" b="1">
                <a:solidFill>
                  <a:schemeClr val="tx2"/>
                </a:solidFill>
                <a:latin typeface="Arial Unicode MS" pitchFamily="34" charset="-128"/>
              </a:rPr>
              <a:t>DIP </a:t>
            </a: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переключателей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8210" name="Text Box 99"/>
          <p:cNvSpPr txBox="1">
            <a:spLocks noChangeArrowheads="1"/>
          </p:cNvSpPr>
          <p:nvPr/>
        </p:nvSpPr>
        <p:spPr bwMode="auto">
          <a:xfrm>
            <a:off x="1660525" y="1401763"/>
            <a:ext cx="2443163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&lt; </a:t>
            </a:r>
            <a:r>
              <a:rPr lang="ru-RU" altLang="ko-KR" sz="1200" b="1">
                <a:latin typeface="Arial Unicode MS" pitchFamily="34" charset="-128"/>
              </a:rPr>
              <a:t>канальный внутренний блок</a:t>
            </a:r>
            <a:r>
              <a:rPr lang="en-US" altLang="ko-KR" sz="1200" b="1">
                <a:latin typeface="Arial Unicode MS" pitchFamily="34" charset="-128"/>
              </a:rPr>
              <a:t> &gt;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5" descr="DVMP2 12HP_14HP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1241425" y="1773238"/>
            <a:ext cx="1057275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Freeform 6"/>
          <p:cNvSpPr>
            <a:spLocks/>
          </p:cNvSpPr>
          <p:nvPr/>
        </p:nvSpPr>
        <p:spPr bwMode="auto">
          <a:xfrm>
            <a:off x="971550" y="1341438"/>
            <a:ext cx="2592388" cy="2376487"/>
          </a:xfrm>
          <a:custGeom>
            <a:avLst/>
            <a:gdLst>
              <a:gd name="T0" fmla="*/ 0 w 1633"/>
              <a:gd name="T1" fmla="*/ 1497 h 1497"/>
              <a:gd name="T2" fmla="*/ 1633 w 1633"/>
              <a:gd name="T3" fmla="*/ 0 h 1497"/>
              <a:gd name="T4" fmla="*/ 1633 w 1633"/>
              <a:gd name="T5" fmla="*/ 1043 h 1497"/>
              <a:gd name="T6" fmla="*/ 272 w 1633"/>
              <a:gd name="T7" fmla="*/ 1497 h 1497"/>
              <a:gd name="T8" fmla="*/ 0 w 1633"/>
              <a:gd name="T9" fmla="*/ 1497 h 14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3"/>
              <a:gd name="T16" fmla="*/ 0 h 1497"/>
              <a:gd name="T17" fmla="*/ 1633 w 1633"/>
              <a:gd name="T18" fmla="*/ 1497 h 14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3" h="1497">
                <a:moveTo>
                  <a:pt x="0" y="1497"/>
                </a:moveTo>
                <a:lnTo>
                  <a:pt x="1633" y="0"/>
                </a:lnTo>
                <a:lnTo>
                  <a:pt x="1633" y="1043"/>
                </a:lnTo>
                <a:lnTo>
                  <a:pt x="272" y="1497"/>
                </a:lnTo>
                <a:lnTo>
                  <a:pt x="0" y="1497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2">
                  <a:alpha val="70000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2709" name="Freeform 7"/>
          <p:cNvSpPr>
            <a:spLocks/>
          </p:cNvSpPr>
          <p:nvPr/>
        </p:nvSpPr>
        <p:spPr bwMode="auto">
          <a:xfrm>
            <a:off x="1403350" y="2997200"/>
            <a:ext cx="4608513" cy="936625"/>
          </a:xfrm>
          <a:custGeom>
            <a:avLst/>
            <a:gdLst>
              <a:gd name="T0" fmla="*/ 0 w 2903"/>
              <a:gd name="T1" fmla="*/ 454 h 590"/>
              <a:gd name="T2" fmla="*/ 0 w 2903"/>
              <a:gd name="T3" fmla="*/ 590 h 590"/>
              <a:gd name="T4" fmla="*/ 2903 w 2903"/>
              <a:gd name="T5" fmla="*/ 0 h 590"/>
              <a:gd name="T6" fmla="*/ 1361 w 2903"/>
              <a:gd name="T7" fmla="*/ 0 h 590"/>
              <a:gd name="T8" fmla="*/ 0 w 2903"/>
              <a:gd name="T9" fmla="*/ 454 h 5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03"/>
              <a:gd name="T16" fmla="*/ 0 h 590"/>
              <a:gd name="T17" fmla="*/ 2903 w 2903"/>
              <a:gd name="T18" fmla="*/ 590 h 5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03" h="590">
                <a:moveTo>
                  <a:pt x="0" y="454"/>
                </a:moveTo>
                <a:lnTo>
                  <a:pt x="0" y="590"/>
                </a:lnTo>
                <a:lnTo>
                  <a:pt x="2903" y="0"/>
                </a:lnTo>
                <a:lnTo>
                  <a:pt x="1361" y="0"/>
                </a:lnTo>
                <a:lnTo>
                  <a:pt x="0" y="454"/>
                </a:lnTo>
                <a:close/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72710" name="Picture 8" descr="dvm-제어1104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527050" y="3716338"/>
            <a:ext cx="2495550" cy="2016125"/>
          </a:xfrm>
          <a:prstGeom prst="rect">
            <a:avLst/>
          </a:prstGeom>
          <a:noFill/>
          <a:ln w="2857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253961" name="Rectangle 9"/>
          <p:cNvSpPr>
            <a:spLocks noChangeAspect="1" noChangeArrowheads="1"/>
          </p:cNvSpPr>
          <p:nvPr/>
        </p:nvSpPr>
        <p:spPr bwMode="auto">
          <a:xfrm>
            <a:off x="900113" y="5373688"/>
            <a:ext cx="431800" cy="36036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2712" name="AutoShape 10"/>
          <p:cNvSpPr>
            <a:spLocks noChangeAspect="1" noChangeArrowheads="1"/>
          </p:cNvSpPr>
          <p:nvPr/>
        </p:nvSpPr>
        <p:spPr bwMode="auto">
          <a:xfrm>
            <a:off x="1300163" y="1831975"/>
            <a:ext cx="949325" cy="236538"/>
          </a:xfrm>
          <a:prstGeom prst="bevel">
            <a:avLst>
              <a:gd name="adj" fmla="val 5750"/>
            </a:avLst>
          </a:prstGeom>
          <a:solidFill>
            <a:schemeClr val="bg1">
              <a:alpha val="89803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DVM Plus II</a:t>
            </a:r>
          </a:p>
        </p:txBody>
      </p:sp>
      <p:pic>
        <p:nvPicPr>
          <p:cNvPr id="7271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938" y="1341438"/>
            <a:ext cx="2447925" cy="1655762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253964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938" y="4511675"/>
            <a:ext cx="2447925" cy="1654175"/>
          </a:xfrm>
          <a:prstGeom prst="rect">
            <a:avLst/>
          </a:prstGeom>
          <a:noFill/>
          <a:effectLst>
            <a:outerShdw dist="35921" dir="2700000" algn="ctr" rotWithShape="0">
              <a:schemeClr val="tx2"/>
            </a:outerShdw>
          </a:effectLst>
        </p:spPr>
      </p:pic>
      <p:sp>
        <p:nvSpPr>
          <p:cNvPr id="72715" name="Line 13"/>
          <p:cNvSpPr>
            <a:spLocks noChangeShapeType="1"/>
          </p:cNvSpPr>
          <p:nvPr/>
        </p:nvSpPr>
        <p:spPr bwMode="auto">
          <a:xfrm flipV="1">
            <a:off x="7251700" y="5518150"/>
            <a:ext cx="0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2716" name="Line 14"/>
          <p:cNvSpPr>
            <a:spLocks noChangeShapeType="1"/>
          </p:cNvSpPr>
          <p:nvPr/>
        </p:nvSpPr>
        <p:spPr bwMode="auto">
          <a:xfrm flipV="1">
            <a:off x="4624388" y="5962650"/>
            <a:ext cx="0" cy="4191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2717" name="Line 15"/>
          <p:cNvSpPr>
            <a:spLocks noChangeShapeType="1"/>
          </p:cNvSpPr>
          <p:nvPr/>
        </p:nvSpPr>
        <p:spPr bwMode="auto">
          <a:xfrm>
            <a:off x="4610100" y="6380163"/>
            <a:ext cx="2641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2718" name="Line 16"/>
          <p:cNvSpPr>
            <a:spLocks noChangeShapeType="1"/>
          </p:cNvSpPr>
          <p:nvPr/>
        </p:nvSpPr>
        <p:spPr bwMode="auto">
          <a:xfrm flipV="1">
            <a:off x="7164388" y="5518150"/>
            <a:ext cx="0" cy="7191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2719" name="Line 17"/>
          <p:cNvSpPr>
            <a:spLocks noChangeShapeType="1"/>
          </p:cNvSpPr>
          <p:nvPr/>
        </p:nvSpPr>
        <p:spPr bwMode="auto">
          <a:xfrm flipV="1">
            <a:off x="4140200" y="6237288"/>
            <a:ext cx="30241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2720" name="Line 18"/>
          <p:cNvSpPr>
            <a:spLocks noChangeShapeType="1"/>
          </p:cNvSpPr>
          <p:nvPr/>
        </p:nvSpPr>
        <p:spPr bwMode="auto">
          <a:xfrm flipV="1">
            <a:off x="4146550" y="5954713"/>
            <a:ext cx="0" cy="2936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72721" name="Group 19"/>
          <p:cNvGrpSpPr>
            <a:grpSpLocks/>
          </p:cNvGrpSpPr>
          <p:nvPr/>
        </p:nvGrpSpPr>
        <p:grpSpPr bwMode="auto">
          <a:xfrm>
            <a:off x="4038600" y="5613400"/>
            <a:ext cx="215900" cy="358775"/>
            <a:chOff x="2562" y="2387"/>
            <a:chExt cx="181" cy="299"/>
          </a:xfrm>
        </p:grpSpPr>
        <p:sp>
          <p:nvSpPr>
            <p:cNvPr id="72771" name="Rectangle 20"/>
            <p:cNvSpPr>
              <a:spLocks noChangeArrowheads="1"/>
            </p:cNvSpPr>
            <p:nvPr/>
          </p:nvSpPr>
          <p:spPr bwMode="auto">
            <a:xfrm>
              <a:off x="2608" y="2550"/>
              <a:ext cx="91" cy="136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grpSp>
          <p:nvGrpSpPr>
            <p:cNvPr id="72772" name="Group 21"/>
            <p:cNvGrpSpPr>
              <a:grpSpLocks/>
            </p:cNvGrpSpPr>
            <p:nvPr/>
          </p:nvGrpSpPr>
          <p:grpSpPr bwMode="auto">
            <a:xfrm>
              <a:off x="2562" y="2387"/>
              <a:ext cx="181" cy="182"/>
              <a:chOff x="2336" y="2296"/>
              <a:chExt cx="226" cy="227"/>
            </a:xfrm>
          </p:grpSpPr>
          <p:sp>
            <p:nvSpPr>
              <p:cNvPr id="72773" name="Oval 22"/>
              <p:cNvSpPr>
                <a:spLocks noChangeArrowheads="1"/>
              </p:cNvSpPr>
              <p:nvPr/>
            </p:nvSpPr>
            <p:spPr bwMode="auto">
              <a:xfrm>
                <a:off x="2336" y="2296"/>
                <a:ext cx="226" cy="227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  <p:sp>
            <p:nvSpPr>
              <p:cNvPr id="72774" name="Oval 23"/>
              <p:cNvSpPr>
                <a:spLocks noChangeArrowheads="1"/>
              </p:cNvSpPr>
              <p:nvPr/>
            </p:nvSpPr>
            <p:spPr bwMode="auto">
              <a:xfrm>
                <a:off x="2381" y="2341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</p:grpSp>
      </p:grpSp>
      <p:grpSp>
        <p:nvGrpSpPr>
          <p:cNvPr id="72722" name="Group 24"/>
          <p:cNvGrpSpPr>
            <a:grpSpLocks/>
          </p:cNvGrpSpPr>
          <p:nvPr/>
        </p:nvGrpSpPr>
        <p:grpSpPr bwMode="auto">
          <a:xfrm>
            <a:off x="4510088" y="5613400"/>
            <a:ext cx="215900" cy="358775"/>
            <a:chOff x="2562" y="2387"/>
            <a:chExt cx="181" cy="299"/>
          </a:xfrm>
        </p:grpSpPr>
        <p:sp>
          <p:nvSpPr>
            <p:cNvPr id="72767" name="Rectangle 25"/>
            <p:cNvSpPr>
              <a:spLocks noChangeArrowheads="1"/>
            </p:cNvSpPr>
            <p:nvPr/>
          </p:nvSpPr>
          <p:spPr bwMode="auto">
            <a:xfrm>
              <a:off x="2608" y="2550"/>
              <a:ext cx="91" cy="136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grpSp>
          <p:nvGrpSpPr>
            <p:cNvPr id="72768" name="Group 26"/>
            <p:cNvGrpSpPr>
              <a:grpSpLocks/>
            </p:cNvGrpSpPr>
            <p:nvPr/>
          </p:nvGrpSpPr>
          <p:grpSpPr bwMode="auto">
            <a:xfrm>
              <a:off x="2562" y="2387"/>
              <a:ext cx="181" cy="182"/>
              <a:chOff x="2336" y="2296"/>
              <a:chExt cx="226" cy="227"/>
            </a:xfrm>
          </p:grpSpPr>
          <p:sp>
            <p:nvSpPr>
              <p:cNvPr id="72769" name="Oval 27"/>
              <p:cNvSpPr>
                <a:spLocks noChangeArrowheads="1"/>
              </p:cNvSpPr>
              <p:nvPr/>
            </p:nvSpPr>
            <p:spPr bwMode="auto">
              <a:xfrm>
                <a:off x="2336" y="2296"/>
                <a:ext cx="226" cy="227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  <p:sp>
            <p:nvSpPr>
              <p:cNvPr id="72770" name="Oval 28"/>
              <p:cNvSpPr>
                <a:spLocks noChangeArrowheads="1"/>
              </p:cNvSpPr>
              <p:nvPr/>
            </p:nvSpPr>
            <p:spPr bwMode="auto">
              <a:xfrm>
                <a:off x="2381" y="2341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</p:grpSp>
      </p:grpSp>
      <p:pic>
        <p:nvPicPr>
          <p:cNvPr id="72723" name="Picture 29" descr="DVMP2중계기_최종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38950" y="1196975"/>
            <a:ext cx="1233488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2724" name="Group 30"/>
          <p:cNvGrpSpPr>
            <a:grpSpLocks/>
          </p:cNvGrpSpPr>
          <p:nvPr/>
        </p:nvGrpSpPr>
        <p:grpSpPr bwMode="auto">
          <a:xfrm>
            <a:off x="3995738" y="2420938"/>
            <a:ext cx="431800" cy="574675"/>
            <a:chOff x="4473" y="3385"/>
            <a:chExt cx="136" cy="227"/>
          </a:xfrm>
        </p:grpSpPr>
        <p:sp>
          <p:nvSpPr>
            <p:cNvPr id="72764" name="Rectangle 31"/>
            <p:cNvSpPr>
              <a:spLocks noChangeArrowheads="1"/>
            </p:cNvSpPr>
            <p:nvPr/>
          </p:nvSpPr>
          <p:spPr bwMode="auto">
            <a:xfrm>
              <a:off x="4473" y="3385"/>
              <a:ext cx="136" cy="227"/>
            </a:xfrm>
            <a:prstGeom prst="rect">
              <a:avLst/>
            </a:prstGeom>
            <a:solidFill>
              <a:srgbClr val="0000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72765" name="Rectangle 32"/>
            <p:cNvSpPr>
              <a:spLocks noChangeArrowheads="1"/>
            </p:cNvSpPr>
            <p:nvPr/>
          </p:nvSpPr>
          <p:spPr bwMode="auto">
            <a:xfrm>
              <a:off x="4488" y="3420"/>
              <a:ext cx="45" cy="91"/>
            </a:xfrm>
            <a:prstGeom prst="rect">
              <a:avLst/>
            </a:prstGeom>
            <a:solidFill>
              <a:srgbClr val="C0C0C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72766" name="Rectangle 33"/>
            <p:cNvSpPr>
              <a:spLocks noChangeArrowheads="1"/>
            </p:cNvSpPr>
            <p:nvPr/>
          </p:nvSpPr>
          <p:spPr bwMode="auto">
            <a:xfrm>
              <a:off x="4550" y="3420"/>
              <a:ext cx="45" cy="91"/>
            </a:xfrm>
            <a:prstGeom prst="rect">
              <a:avLst/>
            </a:prstGeom>
            <a:solidFill>
              <a:srgbClr val="C0C0C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grpSp>
        <p:nvGrpSpPr>
          <p:cNvPr id="72725" name="Group 34"/>
          <p:cNvGrpSpPr>
            <a:grpSpLocks/>
          </p:cNvGrpSpPr>
          <p:nvPr/>
        </p:nvGrpSpPr>
        <p:grpSpPr bwMode="auto">
          <a:xfrm>
            <a:off x="4787900" y="2349500"/>
            <a:ext cx="431800" cy="574675"/>
            <a:chOff x="4473" y="3385"/>
            <a:chExt cx="136" cy="227"/>
          </a:xfrm>
        </p:grpSpPr>
        <p:sp>
          <p:nvSpPr>
            <p:cNvPr id="72761" name="Rectangle 35"/>
            <p:cNvSpPr>
              <a:spLocks noChangeArrowheads="1"/>
            </p:cNvSpPr>
            <p:nvPr/>
          </p:nvSpPr>
          <p:spPr bwMode="auto">
            <a:xfrm>
              <a:off x="4473" y="3385"/>
              <a:ext cx="136" cy="227"/>
            </a:xfrm>
            <a:prstGeom prst="rect">
              <a:avLst/>
            </a:prstGeom>
            <a:solidFill>
              <a:schemeClr val="tx2"/>
            </a:solidFill>
            <a:ln w="9525" algn="ctr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72762" name="Rectangle 36"/>
            <p:cNvSpPr>
              <a:spLocks noChangeArrowheads="1"/>
            </p:cNvSpPr>
            <p:nvPr/>
          </p:nvSpPr>
          <p:spPr bwMode="auto">
            <a:xfrm>
              <a:off x="4488" y="3420"/>
              <a:ext cx="45" cy="91"/>
            </a:xfrm>
            <a:prstGeom prst="rect">
              <a:avLst/>
            </a:prstGeom>
            <a:solidFill>
              <a:srgbClr val="E2E2E2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72763" name="Rectangle 37"/>
            <p:cNvSpPr>
              <a:spLocks noChangeArrowheads="1"/>
            </p:cNvSpPr>
            <p:nvPr/>
          </p:nvSpPr>
          <p:spPr bwMode="auto">
            <a:xfrm>
              <a:off x="4550" y="3420"/>
              <a:ext cx="45" cy="91"/>
            </a:xfrm>
            <a:prstGeom prst="rect">
              <a:avLst/>
            </a:prstGeom>
            <a:solidFill>
              <a:srgbClr val="E2E2E2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sp>
        <p:nvSpPr>
          <p:cNvPr id="72726" name="Line 38"/>
          <p:cNvSpPr>
            <a:spLocks noChangeShapeType="1"/>
          </p:cNvSpPr>
          <p:nvPr/>
        </p:nvSpPr>
        <p:spPr bwMode="auto">
          <a:xfrm flipV="1">
            <a:off x="4116388" y="2997200"/>
            <a:ext cx="0" cy="11985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2727" name="Line 39"/>
          <p:cNvSpPr>
            <a:spLocks noChangeShapeType="1"/>
          </p:cNvSpPr>
          <p:nvPr/>
        </p:nvSpPr>
        <p:spPr bwMode="auto">
          <a:xfrm flipV="1">
            <a:off x="4116388" y="4189413"/>
            <a:ext cx="232727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72728" name="Group 40"/>
          <p:cNvGrpSpPr>
            <a:grpSpLocks/>
          </p:cNvGrpSpPr>
          <p:nvPr/>
        </p:nvGrpSpPr>
        <p:grpSpPr bwMode="auto">
          <a:xfrm rot="5400000">
            <a:off x="6515894" y="4045744"/>
            <a:ext cx="215900" cy="360362"/>
            <a:chOff x="4473" y="3385"/>
            <a:chExt cx="136" cy="227"/>
          </a:xfrm>
        </p:grpSpPr>
        <p:sp>
          <p:nvSpPr>
            <p:cNvPr id="72758" name="Rectangle 41"/>
            <p:cNvSpPr>
              <a:spLocks noChangeArrowheads="1"/>
            </p:cNvSpPr>
            <p:nvPr/>
          </p:nvSpPr>
          <p:spPr bwMode="auto">
            <a:xfrm>
              <a:off x="4473" y="3385"/>
              <a:ext cx="136" cy="227"/>
            </a:xfrm>
            <a:prstGeom prst="rect">
              <a:avLst/>
            </a:prstGeom>
            <a:solidFill>
              <a:srgbClr val="0000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72759" name="Rectangle 42"/>
            <p:cNvSpPr>
              <a:spLocks noChangeArrowheads="1"/>
            </p:cNvSpPr>
            <p:nvPr/>
          </p:nvSpPr>
          <p:spPr bwMode="auto">
            <a:xfrm>
              <a:off x="4488" y="3420"/>
              <a:ext cx="45" cy="91"/>
            </a:xfrm>
            <a:prstGeom prst="rect">
              <a:avLst/>
            </a:prstGeom>
            <a:solidFill>
              <a:srgbClr val="C0C0C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72760" name="Rectangle 43"/>
            <p:cNvSpPr>
              <a:spLocks noChangeArrowheads="1"/>
            </p:cNvSpPr>
            <p:nvPr/>
          </p:nvSpPr>
          <p:spPr bwMode="auto">
            <a:xfrm>
              <a:off x="4550" y="3420"/>
              <a:ext cx="45" cy="91"/>
            </a:xfrm>
            <a:prstGeom prst="rect">
              <a:avLst/>
            </a:prstGeom>
            <a:solidFill>
              <a:srgbClr val="C0C0C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sp>
        <p:nvSpPr>
          <p:cNvPr id="72729" name="Line 44"/>
          <p:cNvSpPr>
            <a:spLocks noChangeShapeType="1"/>
          </p:cNvSpPr>
          <p:nvPr/>
        </p:nvSpPr>
        <p:spPr bwMode="auto">
          <a:xfrm flipV="1">
            <a:off x="4300538" y="4260850"/>
            <a:ext cx="2143125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2730" name="Line 45"/>
          <p:cNvSpPr>
            <a:spLocks noChangeShapeType="1"/>
          </p:cNvSpPr>
          <p:nvPr/>
        </p:nvSpPr>
        <p:spPr bwMode="auto">
          <a:xfrm flipV="1">
            <a:off x="4308475" y="2997200"/>
            <a:ext cx="0" cy="12700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72731" name="Group 46"/>
          <p:cNvGrpSpPr>
            <a:grpSpLocks/>
          </p:cNvGrpSpPr>
          <p:nvPr/>
        </p:nvGrpSpPr>
        <p:grpSpPr bwMode="auto">
          <a:xfrm rot="5400000">
            <a:off x="6515894" y="4725194"/>
            <a:ext cx="215900" cy="360362"/>
            <a:chOff x="4473" y="3385"/>
            <a:chExt cx="136" cy="227"/>
          </a:xfrm>
        </p:grpSpPr>
        <p:sp>
          <p:nvSpPr>
            <p:cNvPr id="72755" name="Rectangle 47"/>
            <p:cNvSpPr>
              <a:spLocks noChangeArrowheads="1"/>
            </p:cNvSpPr>
            <p:nvPr/>
          </p:nvSpPr>
          <p:spPr bwMode="auto">
            <a:xfrm>
              <a:off x="4473" y="3385"/>
              <a:ext cx="136" cy="227"/>
            </a:xfrm>
            <a:prstGeom prst="rect">
              <a:avLst/>
            </a:prstGeom>
            <a:solidFill>
              <a:schemeClr val="tx2"/>
            </a:solidFill>
            <a:ln w="9525" algn="ctr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72756" name="Rectangle 48"/>
            <p:cNvSpPr>
              <a:spLocks noChangeArrowheads="1"/>
            </p:cNvSpPr>
            <p:nvPr/>
          </p:nvSpPr>
          <p:spPr bwMode="auto">
            <a:xfrm>
              <a:off x="4488" y="3420"/>
              <a:ext cx="45" cy="91"/>
            </a:xfrm>
            <a:prstGeom prst="rect">
              <a:avLst/>
            </a:prstGeom>
            <a:solidFill>
              <a:srgbClr val="C0C0C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72757" name="Rectangle 49"/>
            <p:cNvSpPr>
              <a:spLocks noChangeArrowheads="1"/>
            </p:cNvSpPr>
            <p:nvPr/>
          </p:nvSpPr>
          <p:spPr bwMode="auto">
            <a:xfrm>
              <a:off x="4550" y="3420"/>
              <a:ext cx="45" cy="91"/>
            </a:xfrm>
            <a:prstGeom prst="rect">
              <a:avLst/>
            </a:prstGeom>
            <a:solidFill>
              <a:srgbClr val="C0C0C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sp>
        <p:nvSpPr>
          <p:cNvPr id="72732" name="Line 50"/>
          <p:cNvSpPr>
            <a:spLocks noChangeShapeType="1"/>
          </p:cNvSpPr>
          <p:nvPr/>
        </p:nvSpPr>
        <p:spPr bwMode="auto">
          <a:xfrm flipV="1">
            <a:off x="4910138" y="4870450"/>
            <a:ext cx="15335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2733" name="Line 51"/>
          <p:cNvSpPr>
            <a:spLocks noChangeShapeType="1"/>
          </p:cNvSpPr>
          <p:nvPr/>
        </p:nvSpPr>
        <p:spPr bwMode="auto">
          <a:xfrm flipV="1">
            <a:off x="5103813" y="4941888"/>
            <a:ext cx="133985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2734" name="Line 52"/>
          <p:cNvSpPr>
            <a:spLocks noChangeShapeType="1"/>
          </p:cNvSpPr>
          <p:nvPr/>
        </p:nvSpPr>
        <p:spPr bwMode="auto">
          <a:xfrm flipV="1">
            <a:off x="4908550" y="2925763"/>
            <a:ext cx="0" cy="19224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2735" name="Line 53"/>
          <p:cNvSpPr>
            <a:spLocks noChangeShapeType="1"/>
          </p:cNvSpPr>
          <p:nvPr/>
        </p:nvSpPr>
        <p:spPr bwMode="auto">
          <a:xfrm flipV="1">
            <a:off x="5100638" y="2925763"/>
            <a:ext cx="0" cy="20081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4006" name="Rectangle 54"/>
          <p:cNvSpPr>
            <a:spLocks noChangeAspect="1" noChangeArrowheads="1"/>
          </p:cNvSpPr>
          <p:nvPr/>
        </p:nvSpPr>
        <p:spPr bwMode="auto">
          <a:xfrm>
            <a:off x="971550" y="3717925"/>
            <a:ext cx="466725" cy="2159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2737" name="Freeform 55"/>
          <p:cNvSpPr>
            <a:spLocks/>
          </p:cNvSpPr>
          <p:nvPr/>
        </p:nvSpPr>
        <p:spPr bwMode="auto">
          <a:xfrm>
            <a:off x="1331913" y="4508500"/>
            <a:ext cx="2232025" cy="1657350"/>
          </a:xfrm>
          <a:custGeom>
            <a:avLst/>
            <a:gdLst>
              <a:gd name="T0" fmla="*/ 0 w 1406"/>
              <a:gd name="T1" fmla="*/ 545 h 1044"/>
              <a:gd name="T2" fmla="*/ 1406 w 1406"/>
              <a:gd name="T3" fmla="*/ 0 h 1044"/>
              <a:gd name="T4" fmla="*/ 1406 w 1406"/>
              <a:gd name="T5" fmla="*/ 1044 h 1044"/>
              <a:gd name="T6" fmla="*/ 0 w 1406"/>
              <a:gd name="T7" fmla="*/ 772 h 1044"/>
              <a:gd name="T8" fmla="*/ 0 w 1406"/>
              <a:gd name="T9" fmla="*/ 545 h 10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06"/>
              <a:gd name="T16" fmla="*/ 0 h 1044"/>
              <a:gd name="T17" fmla="*/ 1406 w 1406"/>
              <a:gd name="T18" fmla="*/ 1044 h 10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06" h="1044">
                <a:moveTo>
                  <a:pt x="0" y="545"/>
                </a:moveTo>
                <a:lnTo>
                  <a:pt x="1406" y="0"/>
                </a:lnTo>
                <a:lnTo>
                  <a:pt x="1406" y="1044"/>
                </a:lnTo>
                <a:lnTo>
                  <a:pt x="0" y="772"/>
                </a:lnTo>
                <a:lnTo>
                  <a:pt x="0" y="545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2">
                  <a:alpha val="70000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2738" name="AutoShape 56"/>
          <p:cNvSpPr>
            <a:spLocks noChangeAspect="1" noChangeArrowheads="1"/>
          </p:cNvSpPr>
          <p:nvPr/>
        </p:nvSpPr>
        <p:spPr bwMode="auto">
          <a:xfrm>
            <a:off x="742950" y="3443288"/>
            <a:ext cx="949325" cy="236537"/>
          </a:xfrm>
          <a:prstGeom prst="bevel">
            <a:avLst>
              <a:gd name="adj" fmla="val 575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Питание</a:t>
            </a:r>
            <a:endParaRPr kumimoji="0"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2739" name="AutoShape 57"/>
          <p:cNvSpPr>
            <a:spLocks noChangeAspect="1" noChangeArrowheads="1"/>
          </p:cNvSpPr>
          <p:nvPr/>
        </p:nvSpPr>
        <p:spPr bwMode="auto">
          <a:xfrm>
            <a:off x="669925" y="5805488"/>
            <a:ext cx="949325" cy="236537"/>
          </a:xfrm>
          <a:prstGeom prst="bevel">
            <a:avLst>
              <a:gd name="adj" fmla="val 575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Сигнальная линия</a:t>
            </a:r>
            <a:endParaRPr kumimoji="0"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2740" name="AutoShape 58"/>
          <p:cNvSpPr>
            <a:spLocks noChangeAspect="1" noChangeArrowheads="1"/>
          </p:cNvSpPr>
          <p:nvPr/>
        </p:nvSpPr>
        <p:spPr bwMode="auto">
          <a:xfrm rot="-5400000">
            <a:off x="3494881" y="3425032"/>
            <a:ext cx="949325" cy="236538"/>
          </a:xfrm>
          <a:prstGeom prst="bevel">
            <a:avLst>
              <a:gd name="adj" fmla="val 575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12VDC</a:t>
            </a:r>
          </a:p>
        </p:txBody>
      </p:sp>
      <p:sp>
        <p:nvSpPr>
          <p:cNvPr id="72741" name="AutoShape 59"/>
          <p:cNvSpPr>
            <a:spLocks noChangeAspect="1" noChangeArrowheads="1"/>
          </p:cNvSpPr>
          <p:nvPr/>
        </p:nvSpPr>
        <p:spPr bwMode="auto">
          <a:xfrm rot="-5400000">
            <a:off x="4287044" y="3425032"/>
            <a:ext cx="949325" cy="236537"/>
          </a:xfrm>
          <a:prstGeom prst="bevel">
            <a:avLst>
              <a:gd name="adj" fmla="val 575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5VDC</a:t>
            </a:r>
          </a:p>
        </p:txBody>
      </p:sp>
      <p:sp>
        <p:nvSpPr>
          <p:cNvPr id="72742" name="AutoShape 60"/>
          <p:cNvSpPr>
            <a:spLocks noChangeAspect="1" noChangeArrowheads="1"/>
          </p:cNvSpPr>
          <p:nvPr/>
        </p:nvSpPr>
        <p:spPr bwMode="auto">
          <a:xfrm>
            <a:off x="6084888" y="5949950"/>
            <a:ext cx="949325" cy="236538"/>
          </a:xfrm>
          <a:prstGeom prst="bevel">
            <a:avLst>
              <a:gd name="adj" fmla="val 575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F1-F2</a:t>
            </a:r>
          </a:p>
        </p:txBody>
      </p:sp>
      <p:sp>
        <p:nvSpPr>
          <p:cNvPr id="72743" name="AutoShape 61"/>
          <p:cNvSpPr>
            <a:spLocks noChangeArrowheads="1"/>
          </p:cNvSpPr>
          <p:nvPr/>
        </p:nvSpPr>
        <p:spPr bwMode="auto">
          <a:xfrm>
            <a:off x="6778625" y="4221163"/>
            <a:ext cx="406400" cy="5048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>
                  <a:alpha val="39998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2744" name="AutoShape 62"/>
          <p:cNvSpPr>
            <a:spLocks noChangeAspect="1" noChangeArrowheads="1"/>
          </p:cNvSpPr>
          <p:nvPr/>
        </p:nvSpPr>
        <p:spPr bwMode="auto">
          <a:xfrm>
            <a:off x="7089775" y="3989388"/>
            <a:ext cx="1860550" cy="601662"/>
          </a:xfrm>
          <a:prstGeom prst="bevel">
            <a:avLst>
              <a:gd name="adj" fmla="val 5750"/>
            </a:avLst>
          </a:prstGeom>
          <a:solidFill>
            <a:schemeClr val="bg1">
              <a:alpha val="70195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ru-RU" altLang="ko-KR" b="1">
                <a:solidFill>
                  <a:srgbClr val="FF0000"/>
                </a:solidFill>
                <a:latin typeface="Arial Unicode MS" pitchFamily="34" charset="-128"/>
              </a:rPr>
              <a:t>Переключатель=</a:t>
            </a:r>
            <a:r>
              <a:rPr kumimoji="0" lang="en-US" altLang="ko-KR" b="1">
                <a:solidFill>
                  <a:srgbClr val="FF0000"/>
                </a:solidFill>
                <a:latin typeface="Arial Unicode MS" pitchFamily="34" charset="-128"/>
              </a:rPr>
              <a:t> OFF</a:t>
            </a:r>
          </a:p>
        </p:txBody>
      </p:sp>
      <p:grpSp>
        <p:nvGrpSpPr>
          <p:cNvPr id="72745" name="Group 63"/>
          <p:cNvGrpSpPr>
            <a:grpSpLocks/>
          </p:cNvGrpSpPr>
          <p:nvPr/>
        </p:nvGrpSpPr>
        <p:grpSpPr bwMode="auto">
          <a:xfrm>
            <a:off x="7100888" y="5229225"/>
            <a:ext cx="215900" cy="361950"/>
            <a:chOff x="4473" y="3430"/>
            <a:chExt cx="136" cy="228"/>
          </a:xfrm>
        </p:grpSpPr>
        <p:grpSp>
          <p:nvGrpSpPr>
            <p:cNvPr id="72750" name="Group 64"/>
            <p:cNvGrpSpPr>
              <a:grpSpLocks/>
            </p:cNvGrpSpPr>
            <p:nvPr/>
          </p:nvGrpSpPr>
          <p:grpSpPr bwMode="auto">
            <a:xfrm>
              <a:off x="4473" y="3430"/>
              <a:ext cx="136" cy="227"/>
              <a:chOff x="4473" y="3385"/>
              <a:chExt cx="136" cy="227"/>
            </a:xfrm>
          </p:grpSpPr>
          <p:sp>
            <p:nvSpPr>
              <p:cNvPr id="72752" name="Rectangle 65"/>
              <p:cNvSpPr>
                <a:spLocks noChangeArrowheads="1"/>
              </p:cNvSpPr>
              <p:nvPr/>
            </p:nvSpPr>
            <p:spPr bwMode="auto">
              <a:xfrm>
                <a:off x="4473" y="3385"/>
                <a:ext cx="136" cy="227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solidFill>
                  <a:srgbClr val="99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  <p:sp>
            <p:nvSpPr>
              <p:cNvPr id="72753" name="Rectangle 66"/>
              <p:cNvSpPr>
                <a:spLocks noChangeArrowheads="1"/>
              </p:cNvSpPr>
              <p:nvPr/>
            </p:nvSpPr>
            <p:spPr bwMode="auto">
              <a:xfrm>
                <a:off x="4488" y="3420"/>
                <a:ext cx="45" cy="91"/>
              </a:xfrm>
              <a:prstGeom prst="rect">
                <a:avLst/>
              </a:prstGeom>
              <a:solidFill>
                <a:srgbClr val="C0C0C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  <p:sp>
            <p:nvSpPr>
              <p:cNvPr id="72754" name="Rectangle 67"/>
              <p:cNvSpPr>
                <a:spLocks noChangeArrowheads="1"/>
              </p:cNvSpPr>
              <p:nvPr/>
            </p:nvSpPr>
            <p:spPr bwMode="auto">
              <a:xfrm>
                <a:off x="4550" y="3420"/>
                <a:ext cx="45" cy="91"/>
              </a:xfrm>
              <a:prstGeom prst="rect">
                <a:avLst/>
              </a:prstGeom>
              <a:solidFill>
                <a:srgbClr val="C0C0C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</p:grpSp>
        <p:sp>
          <p:nvSpPr>
            <p:cNvPr id="72751" name="Rectangle 68"/>
            <p:cNvSpPr>
              <a:spLocks noChangeArrowheads="1"/>
            </p:cNvSpPr>
            <p:nvPr/>
          </p:nvSpPr>
          <p:spPr bwMode="auto">
            <a:xfrm>
              <a:off x="4501" y="3612"/>
              <a:ext cx="91" cy="46"/>
            </a:xfrm>
            <a:prstGeom prst="rect">
              <a:avLst/>
            </a:prstGeom>
            <a:solidFill>
              <a:srgbClr val="9933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sp>
        <p:nvSpPr>
          <p:cNvPr id="72746" name="AutoShape 69"/>
          <p:cNvSpPr>
            <a:spLocks noChangeAspect="1" noChangeArrowheads="1"/>
          </p:cNvSpPr>
          <p:nvPr/>
        </p:nvSpPr>
        <p:spPr bwMode="auto">
          <a:xfrm>
            <a:off x="425450" y="6410325"/>
            <a:ext cx="8518525" cy="331788"/>
          </a:xfrm>
          <a:prstGeom prst="bevel">
            <a:avLst>
              <a:gd name="adj" fmla="val 575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kumimoji="0" lang="ru-RU" altLang="ko-KR" b="1">
                <a:solidFill>
                  <a:srgbClr val="FF0000"/>
                </a:solidFill>
                <a:latin typeface="Arial Unicode MS" pitchFamily="34" charset="-128"/>
              </a:rPr>
              <a:t>Если переключатель опций =</a:t>
            </a:r>
            <a:r>
              <a:rPr kumimoji="0" lang="en-US" altLang="ko-KR" b="1">
                <a:solidFill>
                  <a:srgbClr val="FF0000"/>
                </a:solidFill>
                <a:latin typeface="Arial Unicode MS" pitchFamily="34" charset="-128"/>
              </a:rPr>
              <a:t> ON</a:t>
            </a:r>
            <a:r>
              <a:rPr kumimoji="0" lang="ru-RU" altLang="ko-KR" b="1">
                <a:solidFill>
                  <a:srgbClr val="FF0000"/>
                </a:solidFill>
                <a:latin typeface="Arial Unicode MS" pitchFamily="34" charset="-128"/>
              </a:rPr>
              <a:t>,</a:t>
            </a:r>
            <a:r>
              <a:rPr kumimoji="0" lang="en-US" altLang="ko-KR" b="1">
                <a:solidFill>
                  <a:srgbClr val="FF0000"/>
                </a:solidFill>
                <a:latin typeface="Arial Unicode MS" pitchFamily="34" charset="-128"/>
              </a:rPr>
              <a:t> </a:t>
            </a:r>
            <a:r>
              <a:rPr kumimoji="0" lang="ru-RU" altLang="ko-KR" b="1">
                <a:solidFill>
                  <a:srgbClr val="FF0000"/>
                </a:solidFill>
                <a:latin typeface="Arial Unicode MS" pitchFamily="34" charset="-128"/>
              </a:rPr>
              <a:t>плата наружного блока и модуль</a:t>
            </a:r>
            <a:r>
              <a:rPr kumimoji="0" lang="en-US" altLang="ko-KR" b="1">
                <a:solidFill>
                  <a:srgbClr val="FF0000"/>
                </a:solidFill>
                <a:latin typeface="Arial Unicode MS" pitchFamily="34" charset="-128"/>
              </a:rPr>
              <a:t> MIM-B13A </a:t>
            </a:r>
            <a:r>
              <a:rPr kumimoji="0" lang="ru-RU" altLang="ko-KR" b="1">
                <a:solidFill>
                  <a:srgbClr val="FF0000"/>
                </a:solidFill>
                <a:latin typeface="Arial Unicode MS" pitchFamily="34" charset="-128"/>
              </a:rPr>
              <a:t>могут выйти из строя</a:t>
            </a:r>
            <a:r>
              <a:rPr kumimoji="0" lang="en-US" altLang="ko-KR" b="1">
                <a:solidFill>
                  <a:srgbClr val="FF0000"/>
                </a:solidFill>
                <a:latin typeface="Arial Unicode MS" pitchFamily="34" charset="-128"/>
              </a:rPr>
              <a:t>.</a:t>
            </a:r>
          </a:p>
        </p:txBody>
      </p:sp>
      <p:sp>
        <p:nvSpPr>
          <p:cNvPr id="246841" name="Text Box 57"/>
          <p:cNvSpPr txBox="1">
            <a:spLocks noChangeArrowheads="1"/>
          </p:cNvSpPr>
          <p:nvPr/>
        </p:nvSpPr>
        <p:spPr bwMode="auto">
          <a:xfrm>
            <a:off x="152400" y="73025"/>
            <a:ext cx="7889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</a:t>
            </a:r>
            <a:r>
              <a:rPr lang="ru-RU" altLang="ko-KR" sz="3600" b="1">
                <a:solidFill>
                  <a:schemeClr val="tx2"/>
                </a:solidFill>
                <a:latin typeface="Arial Unicode MS" pitchFamily="34" charset="-128"/>
              </a:rPr>
              <a:t>Модуль интерфейса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(MIM-B13A)</a:t>
            </a:r>
          </a:p>
        </p:txBody>
      </p:sp>
      <p:sp>
        <p:nvSpPr>
          <p:cNvPr id="72777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1290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 Unicode MS" pitchFamily="34" charset="-128"/>
              </a:rPr>
              <a:t>Монтаж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Freeform 2"/>
          <p:cNvSpPr>
            <a:spLocks/>
          </p:cNvSpPr>
          <p:nvPr/>
        </p:nvSpPr>
        <p:spPr bwMode="auto">
          <a:xfrm>
            <a:off x="1979613" y="3068638"/>
            <a:ext cx="6769100" cy="3384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225"/>
              </a:cxn>
              <a:cxn ang="0">
                <a:pos x="3085" y="1225"/>
              </a:cxn>
              <a:cxn ang="0">
                <a:pos x="3085" y="2132"/>
              </a:cxn>
              <a:cxn ang="0">
                <a:pos x="4264" y="2132"/>
              </a:cxn>
              <a:cxn ang="0">
                <a:pos x="4264" y="0"/>
              </a:cxn>
              <a:cxn ang="0">
                <a:pos x="0" y="0"/>
              </a:cxn>
            </a:cxnLst>
            <a:rect l="0" t="0" r="r" b="b"/>
            <a:pathLst>
              <a:path w="4264" h="2132">
                <a:moveTo>
                  <a:pt x="0" y="0"/>
                </a:moveTo>
                <a:lnTo>
                  <a:pt x="0" y="1225"/>
                </a:lnTo>
                <a:lnTo>
                  <a:pt x="3085" y="1225"/>
                </a:lnTo>
                <a:lnTo>
                  <a:pt x="3085" y="2132"/>
                </a:lnTo>
                <a:lnTo>
                  <a:pt x="4264" y="2132"/>
                </a:lnTo>
                <a:lnTo>
                  <a:pt x="426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3731" name="Rectangle 5"/>
          <p:cNvSpPr>
            <a:spLocks noChangeArrowheads="1"/>
          </p:cNvSpPr>
          <p:nvPr/>
        </p:nvSpPr>
        <p:spPr bwMode="auto">
          <a:xfrm>
            <a:off x="3789363" y="3078163"/>
            <a:ext cx="3567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Состояние сигнальной линии 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F1-F2</a:t>
            </a:r>
          </a:p>
        </p:txBody>
      </p:sp>
      <p:sp>
        <p:nvSpPr>
          <p:cNvPr id="254982" name="Line 6"/>
          <p:cNvSpPr>
            <a:spLocks noChangeShapeType="1"/>
          </p:cNvSpPr>
          <p:nvPr/>
        </p:nvSpPr>
        <p:spPr bwMode="auto">
          <a:xfrm>
            <a:off x="6370638" y="2016125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54983" name="Line 7"/>
          <p:cNvSpPr>
            <a:spLocks noChangeShapeType="1"/>
          </p:cNvSpPr>
          <p:nvPr/>
        </p:nvSpPr>
        <p:spPr bwMode="auto">
          <a:xfrm>
            <a:off x="7018338" y="2016125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54984" name="Line 8"/>
          <p:cNvSpPr>
            <a:spLocks noChangeShapeType="1"/>
          </p:cNvSpPr>
          <p:nvPr/>
        </p:nvSpPr>
        <p:spPr bwMode="auto">
          <a:xfrm flipV="1">
            <a:off x="7091363" y="2016125"/>
            <a:ext cx="71437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54985" name="Line 9"/>
          <p:cNvSpPr>
            <a:spLocks noChangeShapeType="1"/>
          </p:cNvSpPr>
          <p:nvPr/>
        </p:nvSpPr>
        <p:spPr bwMode="auto">
          <a:xfrm>
            <a:off x="7162800" y="2016125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54986" name="Line 10"/>
          <p:cNvSpPr>
            <a:spLocks noChangeShapeType="1"/>
          </p:cNvSpPr>
          <p:nvPr/>
        </p:nvSpPr>
        <p:spPr bwMode="auto">
          <a:xfrm>
            <a:off x="7956550" y="2016125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73737" name="Picture 11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6538" y="2130425"/>
            <a:ext cx="938212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8" name="Picture 12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3163" y="2130425"/>
            <a:ext cx="93662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3739" name="Group 13"/>
          <p:cNvGrpSpPr>
            <a:grpSpLocks/>
          </p:cNvGrpSpPr>
          <p:nvPr/>
        </p:nvGrpSpPr>
        <p:grpSpPr bwMode="auto">
          <a:xfrm>
            <a:off x="539750" y="2781300"/>
            <a:ext cx="1144588" cy="3671888"/>
            <a:chOff x="431" y="1934"/>
            <a:chExt cx="721" cy="2313"/>
          </a:xfrm>
        </p:grpSpPr>
        <p:pic>
          <p:nvPicPr>
            <p:cNvPr id="73793" name="Picture 14" descr="DVMP2중계기_최종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1" y="1934"/>
              <a:ext cx="721" cy="2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94" name="Picture 15" descr="00se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67" y="3128"/>
              <a:ext cx="228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40" name="Rectangle 16"/>
          <p:cNvSpPr>
            <a:spLocks noChangeArrowheads="1"/>
          </p:cNvSpPr>
          <p:nvPr/>
        </p:nvSpPr>
        <p:spPr bwMode="auto">
          <a:xfrm>
            <a:off x="2051050" y="5229225"/>
            <a:ext cx="1287463" cy="5810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Внутр. блок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  <a:p>
            <a:pPr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Адрес 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Main</a:t>
            </a:r>
          </a:p>
        </p:txBody>
      </p:sp>
      <p:sp>
        <p:nvSpPr>
          <p:cNvPr id="73741" name="Line 17"/>
          <p:cNvSpPr>
            <a:spLocks noChangeShapeType="1"/>
          </p:cNvSpPr>
          <p:nvPr/>
        </p:nvSpPr>
        <p:spPr bwMode="auto">
          <a:xfrm>
            <a:off x="1473200" y="5370513"/>
            <a:ext cx="515938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3742" name="Line 18"/>
          <p:cNvSpPr>
            <a:spLocks noChangeShapeType="1"/>
          </p:cNvSpPr>
          <p:nvPr/>
        </p:nvSpPr>
        <p:spPr bwMode="auto">
          <a:xfrm>
            <a:off x="1436688" y="5043488"/>
            <a:ext cx="0" cy="327025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3743" name="Line 19"/>
          <p:cNvSpPr>
            <a:spLocks noChangeShapeType="1"/>
          </p:cNvSpPr>
          <p:nvPr/>
        </p:nvSpPr>
        <p:spPr bwMode="auto">
          <a:xfrm flipV="1">
            <a:off x="1116013" y="5876925"/>
            <a:ext cx="230505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3744" name="Line 20"/>
          <p:cNvSpPr>
            <a:spLocks noChangeShapeType="1"/>
          </p:cNvSpPr>
          <p:nvPr/>
        </p:nvSpPr>
        <p:spPr bwMode="auto">
          <a:xfrm>
            <a:off x="1114425" y="5156200"/>
            <a:ext cx="0" cy="720725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4997" name="Line 21"/>
          <p:cNvSpPr>
            <a:spLocks noChangeShapeType="1"/>
          </p:cNvSpPr>
          <p:nvPr/>
        </p:nvSpPr>
        <p:spPr bwMode="auto">
          <a:xfrm>
            <a:off x="4713288" y="2278063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54998" name="Line 22"/>
          <p:cNvSpPr>
            <a:spLocks noChangeShapeType="1"/>
          </p:cNvSpPr>
          <p:nvPr/>
        </p:nvSpPr>
        <p:spPr bwMode="auto">
          <a:xfrm>
            <a:off x="2913063" y="2278063"/>
            <a:ext cx="792162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54999" name="Rectangle 23"/>
          <p:cNvSpPr>
            <a:spLocks noChangeArrowheads="1"/>
          </p:cNvSpPr>
          <p:nvPr/>
        </p:nvSpPr>
        <p:spPr bwMode="auto">
          <a:xfrm>
            <a:off x="6638925" y="1412875"/>
            <a:ext cx="720725" cy="504825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3748" name="Rectangle 24"/>
          <p:cNvSpPr>
            <a:spLocks noChangeArrowheads="1"/>
          </p:cNvSpPr>
          <p:nvPr/>
        </p:nvSpPr>
        <p:spPr bwMode="auto">
          <a:xfrm>
            <a:off x="6638925" y="1441450"/>
            <a:ext cx="692150" cy="27463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MAIN 1</a:t>
            </a:r>
          </a:p>
        </p:txBody>
      </p:sp>
      <p:sp>
        <p:nvSpPr>
          <p:cNvPr id="73749" name="Rectangle 25"/>
          <p:cNvSpPr>
            <a:spLocks noChangeArrowheads="1"/>
          </p:cNvSpPr>
          <p:nvPr/>
        </p:nvSpPr>
        <p:spPr bwMode="auto">
          <a:xfrm>
            <a:off x="6638925" y="1657350"/>
            <a:ext cx="700088" cy="27463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RMC  5</a:t>
            </a:r>
          </a:p>
        </p:txBody>
      </p:sp>
      <p:sp>
        <p:nvSpPr>
          <p:cNvPr id="255002" name="Rectangle 26"/>
          <p:cNvSpPr>
            <a:spLocks noChangeArrowheads="1"/>
          </p:cNvSpPr>
          <p:nvPr/>
        </p:nvSpPr>
        <p:spPr bwMode="auto">
          <a:xfrm>
            <a:off x="7646988" y="1412875"/>
            <a:ext cx="720725" cy="504825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3751" name="Rectangle 27"/>
          <p:cNvSpPr>
            <a:spLocks noChangeArrowheads="1"/>
          </p:cNvSpPr>
          <p:nvPr/>
        </p:nvSpPr>
        <p:spPr bwMode="auto">
          <a:xfrm>
            <a:off x="7646988" y="1441450"/>
            <a:ext cx="692150" cy="27463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MAIN 2</a:t>
            </a:r>
          </a:p>
        </p:txBody>
      </p:sp>
      <p:sp>
        <p:nvSpPr>
          <p:cNvPr id="73752" name="Rectangle 28"/>
          <p:cNvSpPr>
            <a:spLocks noChangeArrowheads="1"/>
          </p:cNvSpPr>
          <p:nvPr/>
        </p:nvSpPr>
        <p:spPr bwMode="auto">
          <a:xfrm>
            <a:off x="7646988" y="1657350"/>
            <a:ext cx="700087" cy="27463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RMC  6</a:t>
            </a:r>
          </a:p>
        </p:txBody>
      </p:sp>
      <p:sp>
        <p:nvSpPr>
          <p:cNvPr id="73753" name="Rectangle 29"/>
          <p:cNvSpPr>
            <a:spLocks noChangeArrowheads="1"/>
          </p:cNvSpPr>
          <p:nvPr/>
        </p:nvSpPr>
        <p:spPr bwMode="auto">
          <a:xfrm>
            <a:off x="3665538" y="2565400"/>
            <a:ext cx="935037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chemeClr val="tx2"/>
                </a:solidFill>
                <a:latin typeface="Arial" pitchFamily="34" charset="0"/>
              </a:rPr>
              <a:t>Адрес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0</a:t>
            </a:r>
          </a:p>
        </p:txBody>
      </p:sp>
      <p:sp>
        <p:nvSpPr>
          <p:cNvPr id="73754" name="AutoShape 30"/>
          <p:cNvSpPr>
            <a:spLocks noChangeArrowheads="1"/>
          </p:cNvSpPr>
          <p:nvPr/>
        </p:nvSpPr>
        <p:spPr bwMode="auto">
          <a:xfrm>
            <a:off x="465138" y="2036763"/>
            <a:ext cx="1368425" cy="431800"/>
          </a:xfrm>
          <a:prstGeom prst="star16">
            <a:avLst>
              <a:gd name="adj" fmla="val 37500"/>
            </a:avLst>
          </a:prstGeom>
          <a:solidFill>
            <a:srgbClr val="FF0000">
              <a:alpha val="50195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3755" name="Rectangle 31"/>
          <p:cNvSpPr>
            <a:spLocks noChangeArrowheads="1"/>
          </p:cNvSpPr>
          <p:nvPr/>
        </p:nvSpPr>
        <p:spPr bwMode="auto">
          <a:xfrm>
            <a:off x="669925" y="1844675"/>
            <a:ext cx="1009650" cy="5810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K3 : OFF</a:t>
            </a:r>
          </a:p>
          <a:p>
            <a:pPr algn="l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K4 : OFF</a:t>
            </a:r>
          </a:p>
        </p:txBody>
      </p:sp>
      <p:sp>
        <p:nvSpPr>
          <p:cNvPr id="73756" name="Rectangle 32"/>
          <p:cNvSpPr>
            <a:spLocks noChangeArrowheads="1"/>
          </p:cNvSpPr>
          <p:nvPr/>
        </p:nvSpPr>
        <p:spPr bwMode="auto">
          <a:xfrm>
            <a:off x="2157413" y="4348163"/>
            <a:ext cx="12636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Версия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 </a:t>
            </a:r>
          </a:p>
          <a:p>
            <a:pPr algn="l"/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(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Прим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: 684A)</a:t>
            </a:r>
          </a:p>
        </p:txBody>
      </p:sp>
      <p:sp>
        <p:nvSpPr>
          <p:cNvPr id="73757" name="Rectangle 33"/>
          <p:cNvSpPr>
            <a:spLocks noChangeArrowheads="1"/>
          </p:cNvSpPr>
          <p:nvPr/>
        </p:nvSpPr>
        <p:spPr bwMode="auto">
          <a:xfrm>
            <a:off x="3995738" y="4203700"/>
            <a:ext cx="1890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Перед регистрацией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3758" name="Line 34"/>
          <p:cNvSpPr>
            <a:spLocks noChangeShapeType="1"/>
          </p:cNvSpPr>
          <p:nvPr/>
        </p:nvSpPr>
        <p:spPr bwMode="auto">
          <a:xfrm flipV="1">
            <a:off x="7524750" y="3860800"/>
            <a:ext cx="215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3759" name="Rectangle 35"/>
          <p:cNvSpPr>
            <a:spLocks noChangeArrowheads="1"/>
          </p:cNvSpPr>
          <p:nvPr/>
        </p:nvSpPr>
        <p:spPr bwMode="auto">
          <a:xfrm>
            <a:off x="6950075" y="5791200"/>
            <a:ext cx="17922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Рабочее состояние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(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ВБ, адрес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 MAIN)</a:t>
            </a:r>
          </a:p>
        </p:txBody>
      </p:sp>
      <p:sp>
        <p:nvSpPr>
          <p:cNvPr id="73760" name="Line 36"/>
          <p:cNvSpPr>
            <a:spLocks noChangeShapeType="1"/>
          </p:cNvSpPr>
          <p:nvPr/>
        </p:nvSpPr>
        <p:spPr bwMode="auto">
          <a:xfrm>
            <a:off x="5205413" y="3822700"/>
            <a:ext cx="230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3761" name="Line 37"/>
          <p:cNvSpPr>
            <a:spLocks noChangeShapeType="1"/>
          </p:cNvSpPr>
          <p:nvPr/>
        </p:nvSpPr>
        <p:spPr bwMode="auto">
          <a:xfrm>
            <a:off x="8172450" y="4221163"/>
            <a:ext cx="0" cy="792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sm"/>
            <a:tailEnd type="triangle" w="lg" len="sm"/>
          </a:ln>
        </p:spPr>
        <p:txBody>
          <a:bodyPr/>
          <a:lstStyle/>
          <a:p>
            <a:endParaRPr lang="ru-RU"/>
          </a:p>
        </p:txBody>
      </p:sp>
      <p:pic>
        <p:nvPicPr>
          <p:cNvPr id="73762" name="Picture 38" descr="PLUS2실외기그림자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5450" y="1484313"/>
            <a:ext cx="85883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63" name="Picture 39" descr="DVMP2중계기_최종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60763" y="2060575"/>
            <a:ext cx="15430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64" name="Picture 40" descr="MCM-A202_Low해상도"/>
          <p:cNvPicPr>
            <a:picLocks noChangeAspect="1" noChangeArrowheads="1"/>
          </p:cNvPicPr>
          <p:nvPr/>
        </p:nvPicPr>
        <p:blipFill>
          <a:blip r:embed="rId7">
            <a:lum bright="10000" contrast="10000"/>
          </a:blip>
          <a:srcRect/>
          <a:stretch>
            <a:fillRect/>
          </a:stretch>
        </p:blipFill>
        <p:spPr bwMode="auto">
          <a:xfrm>
            <a:off x="1819275" y="1484313"/>
            <a:ext cx="1309688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65" name="Rectangle 41"/>
          <p:cNvSpPr>
            <a:spLocks noChangeArrowheads="1"/>
          </p:cNvSpPr>
          <p:nvPr/>
        </p:nvSpPr>
        <p:spPr bwMode="auto">
          <a:xfrm>
            <a:off x="1017588" y="4724400"/>
            <a:ext cx="215900" cy="431800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255018" name="Picture 42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7538" y="3500438"/>
            <a:ext cx="687387" cy="641350"/>
          </a:xfrm>
          <a:prstGeom prst="rect">
            <a:avLst/>
          </a:prstGeom>
          <a:noFill/>
          <a:effectLst>
            <a:outerShdw dist="35921" dir="2700000" algn="ctr" rotWithShape="0">
              <a:schemeClr val="tx2"/>
            </a:outerShdw>
          </a:effectLst>
        </p:spPr>
      </p:pic>
      <p:sp>
        <p:nvSpPr>
          <p:cNvPr id="255019" name="Rectangle 43"/>
          <p:cNvSpPr>
            <a:spLocks noChangeArrowheads="1"/>
          </p:cNvSpPr>
          <p:nvPr/>
        </p:nvSpPr>
        <p:spPr bwMode="auto">
          <a:xfrm>
            <a:off x="3635375" y="5102225"/>
            <a:ext cx="2520950" cy="14398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3768" name="Rectangle 44"/>
          <p:cNvSpPr>
            <a:spLocks noChangeArrowheads="1"/>
          </p:cNvSpPr>
          <p:nvPr/>
        </p:nvSpPr>
        <p:spPr bwMode="auto">
          <a:xfrm>
            <a:off x="4140200" y="5084763"/>
            <a:ext cx="2066925" cy="5810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Связь с приборами </a:t>
            </a:r>
          </a:p>
          <a:p>
            <a:pPr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верхнего уровня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3769" name="Rectangle 45"/>
          <p:cNvSpPr>
            <a:spLocks noChangeArrowheads="1"/>
          </p:cNvSpPr>
          <p:nvPr/>
        </p:nvSpPr>
        <p:spPr bwMode="auto">
          <a:xfrm>
            <a:off x="4370388" y="5649913"/>
            <a:ext cx="1111250" cy="2746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Линия </a:t>
            </a:r>
            <a:r>
              <a:rPr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R1-R2</a:t>
            </a:r>
          </a:p>
        </p:txBody>
      </p:sp>
      <p:sp>
        <p:nvSpPr>
          <p:cNvPr id="73770" name="Rectangle 46"/>
          <p:cNvSpPr>
            <a:spLocks noChangeArrowheads="1"/>
          </p:cNvSpPr>
          <p:nvPr/>
        </p:nvSpPr>
        <p:spPr bwMode="auto">
          <a:xfrm>
            <a:off x="4370388" y="5903913"/>
            <a:ext cx="1111250" cy="2746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Линия</a:t>
            </a:r>
            <a:r>
              <a:rPr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 R3-R4</a:t>
            </a:r>
          </a:p>
        </p:txBody>
      </p:sp>
      <p:sp>
        <p:nvSpPr>
          <p:cNvPr id="73771" name="Rectangle 47"/>
          <p:cNvSpPr>
            <a:spLocks noChangeArrowheads="1"/>
          </p:cNvSpPr>
          <p:nvPr/>
        </p:nvSpPr>
        <p:spPr bwMode="auto">
          <a:xfrm>
            <a:off x="4370388" y="6149975"/>
            <a:ext cx="1111250" cy="27463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Линия</a:t>
            </a:r>
            <a:r>
              <a:rPr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 R5-R6</a:t>
            </a:r>
          </a:p>
        </p:txBody>
      </p:sp>
      <p:pic>
        <p:nvPicPr>
          <p:cNvPr id="73772" name="Picture 4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08400" y="5561013"/>
            <a:ext cx="398463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73" name="Line 49"/>
          <p:cNvSpPr>
            <a:spLocks noChangeShapeType="1"/>
          </p:cNvSpPr>
          <p:nvPr/>
        </p:nvSpPr>
        <p:spPr bwMode="auto">
          <a:xfrm>
            <a:off x="4068763" y="5776913"/>
            <a:ext cx="358775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3774" name="Line 50"/>
          <p:cNvSpPr>
            <a:spLocks noChangeShapeType="1"/>
          </p:cNvSpPr>
          <p:nvPr/>
        </p:nvSpPr>
        <p:spPr bwMode="auto">
          <a:xfrm>
            <a:off x="4068763" y="6026150"/>
            <a:ext cx="358775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3775" name="Line 51"/>
          <p:cNvSpPr>
            <a:spLocks noChangeShapeType="1"/>
          </p:cNvSpPr>
          <p:nvPr/>
        </p:nvSpPr>
        <p:spPr bwMode="auto">
          <a:xfrm>
            <a:off x="4068763" y="6267450"/>
            <a:ext cx="358775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255028" name="Picture 52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32588" y="3500438"/>
            <a:ext cx="687387" cy="661987"/>
          </a:xfrm>
          <a:prstGeom prst="rect">
            <a:avLst/>
          </a:prstGeom>
          <a:noFill/>
          <a:effectLst>
            <a:outerShdw dist="35921" dir="2700000" algn="ctr" rotWithShape="0">
              <a:schemeClr val="tx2"/>
            </a:outerShdw>
          </a:effectLst>
        </p:spPr>
      </p:pic>
      <p:pic>
        <p:nvPicPr>
          <p:cNvPr id="255029" name="Picture 53"/>
          <p:cNvPicPr preferRelativeResize="0"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12088" y="3500438"/>
            <a:ext cx="687387" cy="661987"/>
          </a:xfrm>
          <a:prstGeom prst="rect">
            <a:avLst/>
          </a:prstGeom>
          <a:noFill/>
          <a:effectLst>
            <a:outerShdw dist="35921" dir="2700000" algn="ctr" rotWithShape="0">
              <a:schemeClr val="tx2"/>
            </a:outerShdw>
          </a:effectLst>
        </p:spPr>
      </p:pic>
      <p:pic>
        <p:nvPicPr>
          <p:cNvPr id="255030" name="Picture 54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12088" y="5084763"/>
            <a:ext cx="687387" cy="661987"/>
          </a:xfrm>
          <a:prstGeom prst="rect">
            <a:avLst/>
          </a:prstGeom>
          <a:noFill/>
          <a:effectLst>
            <a:outerShdw dist="35921" dir="2700000" algn="ctr" rotWithShape="0">
              <a:schemeClr val="tx2"/>
            </a:outerShdw>
          </a:effectLst>
        </p:spPr>
      </p:pic>
      <p:sp>
        <p:nvSpPr>
          <p:cNvPr id="73779" name="Line 55"/>
          <p:cNvSpPr>
            <a:spLocks noChangeShapeType="1"/>
          </p:cNvSpPr>
          <p:nvPr/>
        </p:nvSpPr>
        <p:spPr bwMode="auto">
          <a:xfrm>
            <a:off x="4079875" y="3827463"/>
            <a:ext cx="2301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3780" name="Line 56"/>
          <p:cNvSpPr>
            <a:spLocks noChangeShapeType="1"/>
          </p:cNvSpPr>
          <p:nvPr/>
        </p:nvSpPr>
        <p:spPr bwMode="auto">
          <a:xfrm flipV="1">
            <a:off x="2905125" y="3825875"/>
            <a:ext cx="314325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3781" name="AutoShape 57"/>
          <p:cNvSpPr>
            <a:spLocks/>
          </p:cNvSpPr>
          <p:nvPr/>
        </p:nvSpPr>
        <p:spPr bwMode="auto">
          <a:xfrm rot="-5400000">
            <a:off x="3010695" y="3393281"/>
            <a:ext cx="144462" cy="1800225"/>
          </a:xfrm>
          <a:prstGeom prst="leftBrace">
            <a:avLst>
              <a:gd name="adj1" fmla="val 103847"/>
              <a:gd name="adj2" fmla="val 50000"/>
            </a:avLst>
          </a:prstGeom>
          <a:noFill/>
          <a:ln w="19050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3782" name="Rectangle 58"/>
          <p:cNvSpPr>
            <a:spLocks noChangeArrowheads="1"/>
          </p:cNvSpPr>
          <p:nvPr/>
        </p:nvSpPr>
        <p:spPr bwMode="auto">
          <a:xfrm>
            <a:off x="6534150" y="4437063"/>
            <a:ext cx="12827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Регистрация </a:t>
            </a:r>
          </a:p>
          <a:p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наружного </a:t>
            </a:r>
          </a:p>
          <a:p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блока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3783" name="Line 59"/>
          <p:cNvSpPr>
            <a:spLocks noChangeShapeType="1"/>
          </p:cNvSpPr>
          <p:nvPr/>
        </p:nvSpPr>
        <p:spPr bwMode="auto">
          <a:xfrm>
            <a:off x="7091363" y="4221163"/>
            <a:ext cx="0" cy="2873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255036" name="Picture 60"/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508625" y="3500438"/>
            <a:ext cx="687388" cy="661987"/>
          </a:xfrm>
          <a:prstGeom prst="rect">
            <a:avLst/>
          </a:prstGeom>
          <a:noFill/>
          <a:effectLst>
            <a:outerShdw dist="35921" dir="2700000" algn="ctr" rotWithShape="0">
              <a:schemeClr val="tx2"/>
            </a:outerShdw>
          </a:effectLst>
        </p:spPr>
      </p:pic>
      <p:sp>
        <p:nvSpPr>
          <p:cNvPr id="73785" name="Line 61"/>
          <p:cNvSpPr>
            <a:spLocks noChangeShapeType="1"/>
          </p:cNvSpPr>
          <p:nvPr/>
        </p:nvSpPr>
        <p:spPr bwMode="auto">
          <a:xfrm>
            <a:off x="6357938" y="3822700"/>
            <a:ext cx="230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3786" name="Rectangle 62"/>
          <p:cNvSpPr>
            <a:spLocks noChangeArrowheads="1"/>
          </p:cNvSpPr>
          <p:nvPr/>
        </p:nvSpPr>
        <p:spPr bwMode="auto">
          <a:xfrm>
            <a:off x="5102225" y="4437063"/>
            <a:ext cx="15779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Обнаружение </a:t>
            </a:r>
          </a:p>
          <a:p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наружного блока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3787" name="Line 63"/>
          <p:cNvSpPr>
            <a:spLocks noChangeShapeType="1"/>
          </p:cNvSpPr>
          <p:nvPr/>
        </p:nvSpPr>
        <p:spPr bwMode="auto">
          <a:xfrm>
            <a:off x="5867400" y="4221163"/>
            <a:ext cx="0" cy="2873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73788" name="Picture 64" descr="4A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251200" y="3538538"/>
            <a:ext cx="673100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89" name="Picture 65" descr="6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166938" y="3503613"/>
            <a:ext cx="6937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841" name="Text Box 57"/>
          <p:cNvSpPr txBox="1">
            <a:spLocks noChangeArrowheads="1"/>
          </p:cNvSpPr>
          <p:nvPr/>
        </p:nvSpPr>
        <p:spPr bwMode="auto">
          <a:xfrm>
            <a:off x="152400" y="73025"/>
            <a:ext cx="7889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</a:t>
            </a:r>
            <a:r>
              <a:rPr lang="ru-RU" altLang="ko-KR" sz="3600" b="1">
                <a:solidFill>
                  <a:schemeClr val="tx2"/>
                </a:solidFill>
                <a:latin typeface="Arial Unicode MS" pitchFamily="34" charset="-128"/>
              </a:rPr>
              <a:t>Модуль интерфейса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(MIM-B13A)</a:t>
            </a:r>
          </a:p>
        </p:txBody>
      </p:sp>
      <p:sp>
        <p:nvSpPr>
          <p:cNvPr id="73797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3267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 Unicode MS" pitchFamily="34" charset="-128"/>
              </a:rPr>
              <a:t>Индикация состояния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Line 4"/>
          <p:cNvSpPr>
            <a:spLocks noChangeShapeType="1"/>
          </p:cNvSpPr>
          <p:nvPr/>
        </p:nvSpPr>
        <p:spPr bwMode="auto">
          <a:xfrm>
            <a:off x="5883275" y="2085975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56005" name="Line 5"/>
          <p:cNvSpPr>
            <a:spLocks noChangeShapeType="1"/>
          </p:cNvSpPr>
          <p:nvPr/>
        </p:nvSpPr>
        <p:spPr bwMode="auto">
          <a:xfrm>
            <a:off x="6530975" y="2085975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56006" name="Line 6"/>
          <p:cNvSpPr>
            <a:spLocks noChangeShapeType="1"/>
          </p:cNvSpPr>
          <p:nvPr/>
        </p:nvSpPr>
        <p:spPr bwMode="auto">
          <a:xfrm flipV="1">
            <a:off x="6604000" y="2085975"/>
            <a:ext cx="71438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56007" name="Line 7"/>
          <p:cNvSpPr>
            <a:spLocks noChangeShapeType="1"/>
          </p:cNvSpPr>
          <p:nvPr/>
        </p:nvSpPr>
        <p:spPr bwMode="auto">
          <a:xfrm>
            <a:off x="6675438" y="2085975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56008" name="Line 8"/>
          <p:cNvSpPr>
            <a:spLocks noChangeShapeType="1"/>
          </p:cNvSpPr>
          <p:nvPr/>
        </p:nvSpPr>
        <p:spPr bwMode="auto">
          <a:xfrm>
            <a:off x="7469188" y="2085975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74759" name="Picture 9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9175" y="2200275"/>
            <a:ext cx="938213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0" name="Picture 10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5800" y="2200275"/>
            <a:ext cx="93662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11" name="Line 11"/>
          <p:cNvSpPr>
            <a:spLocks noChangeShapeType="1"/>
          </p:cNvSpPr>
          <p:nvPr/>
        </p:nvSpPr>
        <p:spPr bwMode="auto">
          <a:xfrm>
            <a:off x="4225925" y="2347913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56012" name="Line 12"/>
          <p:cNvSpPr>
            <a:spLocks noChangeShapeType="1"/>
          </p:cNvSpPr>
          <p:nvPr/>
        </p:nvSpPr>
        <p:spPr bwMode="auto">
          <a:xfrm>
            <a:off x="2425700" y="2347913"/>
            <a:ext cx="792163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56013" name="Rectangle 13"/>
          <p:cNvSpPr>
            <a:spLocks noChangeArrowheads="1"/>
          </p:cNvSpPr>
          <p:nvPr/>
        </p:nvSpPr>
        <p:spPr bwMode="auto">
          <a:xfrm>
            <a:off x="6157913" y="1682750"/>
            <a:ext cx="720725" cy="287338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4764" name="Rectangle 14"/>
          <p:cNvSpPr>
            <a:spLocks noChangeArrowheads="1"/>
          </p:cNvSpPr>
          <p:nvPr/>
        </p:nvSpPr>
        <p:spPr bwMode="auto">
          <a:xfrm>
            <a:off x="6157913" y="1711325"/>
            <a:ext cx="727075" cy="27463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K2 : ON</a:t>
            </a:r>
          </a:p>
        </p:txBody>
      </p:sp>
      <p:sp>
        <p:nvSpPr>
          <p:cNvPr id="256015" name="Rectangle 15"/>
          <p:cNvSpPr>
            <a:spLocks noChangeArrowheads="1"/>
          </p:cNvSpPr>
          <p:nvPr/>
        </p:nvSpPr>
        <p:spPr bwMode="auto">
          <a:xfrm>
            <a:off x="7165975" y="1682750"/>
            <a:ext cx="720725" cy="287338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4766" name="Rectangle 16"/>
          <p:cNvSpPr>
            <a:spLocks noChangeArrowheads="1"/>
          </p:cNvSpPr>
          <p:nvPr/>
        </p:nvSpPr>
        <p:spPr bwMode="auto">
          <a:xfrm>
            <a:off x="7165975" y="1711325"/>
            <a:ext cx="727075" cy="27463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K2 : ON</a:t>
            </a:r>
          </a:p>
        </p:txBody>
      </p:sp>
      <p:pic>
        <p:nvPicPr>
          <p:cNvPr id="74767" name="Picture 17" descr="PLUS2실외기그림자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18088" y="1554163"/>
            <a:ext cx="85883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8" name="Picture 18" descr="DVMP2중계기_최종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3400" y="2130425"/>
            <a:ext cx="15430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9" name="Picture 19" descr="MCM-A202_Low해상도"/>
          <p:cNvPicPr>
            <a:picLocks noChangeAspect="1" noChangeArrowheads="1"/>
          </p:cNvPicPr>
          <p:nvPr/>
        </p:nvPicPr>
        <p:blipFill>
          <a:blip r:embed="rId6">
            <a:lum bright="10000" contrast="10000"/>
          </a:blip>
          <a:srcRect/>
          <a:stretch>
            <a:fillRect/>
          </a:stretch>
        </p:blipFill>
        <p:spPr bwMode="auto">
          <a:xfrm>
            <a:off x="1331913" y="1554163"/>
            <a:ext cx="130968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70" name="Text Box 20"/>
          <p:cNvSpPr txBox="1">
            <a:spLocks noChangeArrowheads="1"/>
          </p:cNvSpPr>
          <p:nvPr/>
        </p:nvSpPr>
        <p:spPr bwMode="auto">
          <a:xfrm>
            <a:off x="811213" y="3255963"/>
            <a:ext cx="49133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400" b="1" dirty="0">
                <a:solidFill>
                  <a:schemeClr val="tx2"/>
                </a:solidFill>
                <a:latin typeface="Arial Unicode MS" pitchFamily="34" charset="-128"/>
                <a:sym typeface="Wingdings" pitchFamily="2" charset="2"/>
              </a:rPr>
              <a:t> </a:t>
            </a:r>
            <a:r>
              <a:rPr lang="ru-RU" altLang="ko-KR" sz="2000" b="1" dirty="0">
                <a:solidFill>
                  <a:schemeClr val="tx2"/>
                </a:solidFill>
                <a:latin typeface="Arial Unicode MS" pitchFamily="34" charset="-128"/>
              </a:rPr>
              <a:t>Последовательность опроса</a:t>
            </a:r>
            <a:endParaRPr lang="en-US" altLang="ko-KR" sz="2000" b="1" dirty="0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4771" name="Text Box 21"/>
          <p:cNvSpPr txBox="1">
            <a:spLocks noChangeArrowheads="1"/>
          </p:cNvSpPr>
          <p:nvPr/>
        </p:nvSpPr>
        <p:spPr bwMode="auto">
          <a:xfrm>
            <a:off x="1458913" y="3689350"/>
            <a:ext cx="48148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000">
                <a:solidFill>
                  <a:schemeClr val="tx2"/>
                </a:solidFill>
                <a:latin typeface="Arial Unicode MS" pitchFamily="34" charset="-128"/>
              </a:rPr>
              <a:t>a. </a:t>
            </a:r>
            <a:r>
              <a:rPr lang="ru-RU" altLang="ko-KR" sz="2000">
                <a:solidFill>
                  <a:schemeClr val="tx2"/>
                </a:solidFill>
                <a:latin typeface="Arial Unicode MS" pitchFamily="34" charset="-128"/>
              </a:rPr>
              <a:t>Наружный блок</a:t>
            </a:r>
            <a:r>
              <a:rPr lang="en-US" altLang="ko-KR" sz="2000">
                <a:solidFill>
                  <a:schemeClr val="tx2"/>
                </a:solidFill>
                <a:latin typeface="Arial Unicode MS" pitchFamily="34" charset="-128"/>
              </a:rPr>
              <a:t> ↔ </a:t>
            </a:r>
            <a:r>
              <a:rPr lang="ru-RU" altLang="ko-KR" sz="2000">
                <a:solidFill>
                  <a:schemeClr val="tx2"/>
                </a:solidFill>
                <a:latin typeface="Arial Unicode MS" pitchFamily="34" charset="-128"/>
              </a:rPr>
              <a:t>Внутренние блоки</a:t>
            </a:r>
            <a:endParaRPr lang="en-US" altLang="ko-KR" sz="2000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4772" name="Text Box 22"/>
          <p:cNvSpPr txBox="1">
            <a:spLocks noChangeArrowheads="1"/>
          </p:cNvSpPr>
          <p:nvPr/>
        </p:nvSpPr>
        <p:spPr bwMode="auto">
          <a:xfrm>
            <a:off x="1458913" y="4076700"/>
            <a:ext cx="507841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000">
                <a:solidFill>
                  <a:schemeClr val="tx2"/>
                </a:solidFill>
                <a:latin typeface="Arial Unicode MS" pitchFamily="34" charset="-128"/>
              </a:rPr>
              <a:t>b. </a:t>
            </a:r>
            <a:r>
              <a:rPr lang="ru-RU" altLang="ko-KR" sz="2000">
                <a:solidFill>
                  <a:schemeClr val="tx2"/>
                </a:solidFill>
                <a:latin typeface="Arial Unicode MS" pitchFamily="34" charset="-128"/>
              </a:rPr>
              <a:t>Наружный блок</a:t>
            </a:r>
            <a:r>
              <a:rPr lang="en-US" altLang="ko-KR" sz="2000">
                <a:solidFill>
                  <a:schemeClr val="tx2"/>
                </a:solidFill>
                <a:latin typeface="Arial Unicode MS" pitchFamily="34" charset="-128"/>
              </a:rPr>
              <a:t> ↔ </a:t>
            </a:r>
            <a:r>
              <a:rPr lang="ru-RU" altLang="ko-KR" sz="2000">
                <a:solidFill>
                  <a:schemeClr val="tx2"/>
                </a:solidFill>
                <a:latin typeface="Arial Unicode MS" pitchFamily="34" charset="-128"/>
              </a:rPr>
              <a:t>Модуль интерфейса</a:t>
            </a:r>
            <a:endParaRPr lang="en-US" altLang="ko-KR" sz="2000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4773" name="Text Box 23"/>
          <p:cNvSpPr txBox="1">
            <a:spLocks noChangeArrowheads="1"/>
          </p:cNvSpPr>
          <p:nvPr/>
        </p:nvSpPr>
        <p:spPr bwMode="auto">
          <a:xfrm>
            <a:off x="1458913" y="4452938"/>
            <a:ext cx="537527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000">
                <a:solidFill>
                  <a:schemeClr val="tx2"/>
                </a:solidFill>
                <a:latin typeface="Arial Unicode MS" pitchFamily="34" charset="-128"/>
              </a:rPr>
              <a:t>c. </a:t>
            </a:r>
            <a:r>
              <a:rPr lang="ru-RU" altLang="ko-KR" sz="2000">
                <a:solidFill>
                  <a:schemeClr val="tx2"/>
                </a:solidFill>
                <a:latin typeface="Arial Unicode MS" pitchFamily="34" charset="-128"/>
              </a:rPr>
              <a:t>Модуль интерфейса </a:t>
            </a:r>
            <a:r>
              <a:rPr lang="en-US" altLang="ko-KR" sz="2000">
                <a:solidFill>
                  <a:schemeClr val="tx2"/>
                </a:solidFill>
                <a:latin typeface="Arial Unicode MS" pitchFamily="34" charset="-128"/>
                <a:cs typeface="Times New Roman" pitchFamily="18" charset="0"/>
              </a:rPr>
              <a:t>↔ </a:t>
            </a:r>
            <a:r>
              <a:rPr lang="ru-RU" altLang="ko-KR" sz="2000">
                <a:solidFill>
                  <a:schemeClr val="tx2"/>
                </a:solidFill>
                <a:latin typeface="Arial Unicode MS" pitchFamily="34" charset="-128"/>
              </a:rPr>
              <a:t>Внутренние блоки</a:t>
            </a:r>
            <a:endParaRPr lang="en-US" altLang="ko-KR" sz="2000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4774" name="Oval 24"/>
          <p:cNvSpPr>
            <a:spLocks noChangeArrowheads="1"/>
          </p:cNvSpPr>
          <p:nvPr/>
        </p:nvSpPr>
        <p:spPr bwMode="auto">
          <a:xfrm>
            <a:off x="5940425" y="2849563"/>
            <a:ext cx="287338" cy="287337"/>
          </a:xfrm>
          <a:prstGeom prst="ellipse">
            <a:avLst/>
          </a:prstGeom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latinLnBrk="0"/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a</a:t>
            </a:r>
          </a:p>
        </p:txBody>
      </p:sp>
      <p:sp>
        <p:nvSpPr>
          <p:cNvPr id="74775" name="Freeform 25"/>
          <p:cNvSpPr>
            <a:spLocks/>
          </p:cNvSpPr>
          <p:nvPr/>
        </p:nvSpPr>
        <p:spPr bwMode="auto">
          <a:xfrm rot="-266347">
            <a:off x="5508625" y="2922588"/>
            <a:ext cx="1152525" cy="287337"/>
          </a:xfrm>
          <a:custGeom>
            <a:avLst/>
            <a:gdLst>
              <a:gd name="T0" fmla="*/ 0 w 817"/>
              <a:gd name="T1" fmla="*/ 0 h 318"/>
              <a:gd name="T2" fmla="*/ 409 w 817"/>
              <a:gd name="T3" fmla="*/ 318 h 318"/>
              <a:gd name="T4" fmla="*/ 817 w 817"/>
              <a:gd name="T5" fmla="*/ 0 h 318"/>
              <a:gd name="T6" fmla="*/ 0 60000 65536"/>
              <a:gd name="T7" fmla="*/ 0 60000 65536"/>
              <a:gd name="T8" fmla="*/ 0 60000 65536"/>
              <a:gd name="T9" fmla="*/ 0 w 817"/>
              <a:gd name="T10" fmla="*/ 0 h 318"/>
              <a:gd name="T11" fmla="*/ 817 w 817"/>
              <a:gd name="T12" fmla="*/ 318 h 3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7" h="318">
                <a:moveTo>
                  <a:pt x="0" y="0"/>
                </a:moveTo>
                <a:cubicBezTo>
                  <a:pt x="136" y="159"/>
                  <a:pt x="273" y="318"/>
                  <a:pt x="409" y="318"/>
                </a:cubicBezTo>
                <a:cubicBezTo>
                  <a:pt x="545" y="318"/>
                  <a:pt x="681" y="159"/>
                  <a:pt x="817" y="0"/>
                </a:cubicBezTo>
              </a:path>
            </a:pathLst>
          </a:custGeom>
          <a:noFill/>
          <a:ln w="19050">
            <a:solidFill>
              <a:schemeClr val="tx2"/>
            </a:solidFill>
            <a:prstDash val="sysDot"/>
            <a:round/>
            <a:headEnd type="triangle" w="lg" len="med"/>
            <a:tailEnd type="triangle" w="lg" len="med"/>
          </a:ln>
        </p:spPr>
        <p:txBody>
          <a:bodyPr wrap="none" lIns="90000" tIns="46800" rIns="90000" bIns="46800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4776" name="Freeform 26"/>
          <p:cNvSpPr>
            <a:spLocks/>
          </p:cNvSpPr>
          <p:nvPr/>
        </p:nvSpPr>
        <p:spPr bwMode="auto">
          <a:xfrm rot="832422">
            <a:off x="4213225" y="2820988"/>
            <a:ext cx="1079500" cy="287337"/>
          </a:xfrm>
          <a:custGeom>
            <a:avLst/>
            <a:gdLst>
              <a:gd name="T0" fmla="*/ 0 w 817"/>
              <a:gd name="T1" fmla="*/ 0 h 318"/>
              <a:gd name="T2" fmla="*/ 409 w 817"/>
              <a:gd name="T3" fmla="*/ 318 h 318"/>
              <a:gd name="T4" fmla="*/ 817 w 817"/>
              <a:gd name="T5" fmla="*/ 0 h 318"/>
              <a:gd name="T6" fmla="*/ 0 60000 65536"/>
              <a:gd name="T7" fmla="*/ 0 60000 65536"/>
              <a:gd name="T8" fmla="*/ 0 60000 65536"/>
              <a:gd name="T9" fmla="*/ 0 w 817"/>
              <a:gd name="T10" fmla="*/ 0 h 318"/>
              <a:gd name="T11" fmla="*/ 817 w 817"/>
              <a:gd name="T12" fmla="*/ 318 h 3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7" h="318">
                <a:moveTo>
                  <a:pt x="0" y="0"/>
                </a:moveTo>
                <a:cubicBezTo>
                  <a:pt x="136" y="159"/>
                  <a:pt x="273" y="318"/>
                  <a:pt x="409" y="318"/>
                </a:cubicBezTo>
                <a:cubicBezTo>
                  <a:pt x="545" y="318"/>
                  <a:pt x="681" y="159"/>
                  <a:pt x="817" y="0"/>
                </a:cubicBezTo>
              </a:path>
            </a:pathLst>
          </a:custGeom>
          <a:noFill/>
          <a:ln w="19050">
            <a:solidFill>
              <a:schemeClr val="tx2"/>
            </a:solidFill>
            <a:prstDash val="sysDot"/>
            <a:round/>
            <a:headEnd type="triangle" w="lg" len="med"/>
            <a:tailEnd type="triangle" w="lg" len="med"/>
          </a:ln>
        </p:spPr>
        <p:txBody>
          <a:bodyPr wrap="none" lIns="90000" tIns="46800" rIns="90000" bIns="46800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4777" name="Freeform 27"/>
          <p:cNvSpPr>
            <a:spLocks/>
          </p:cNvSpPr>
          <p:nvPr/>
        </p:nvSpPr>
        <p:spPr bwMode="auto">
          <a:xfrm>
            <a:off x="4213225" y="3067050"/>
            <a:ext cx="3240088" cy="577850"/>
          </a:xfrm>
          <a:custGeom>
            <a:avLst/>
            <a:gdLst>
              <a:gd name="T0" fmla="*/ 0 w 817"/>
              <a:gd name="T1" fmla="*/ 0 h 318"/>
              <a:gd name="T2" fmla="*/ 409 w 817"/>
              <a:gd name="T3" fmla="*/ 318 h 318"/>
              <a:gd name="T4" fmla="*/ 817 w 817"/>
              <a:gd name="T5" fmla="*/ 0 h 318"/>
              <a:gd name="T6" fmla="*/ 0 60000 65536"/>
              <a:gd name="T7" fmla="*/ 0 60000 65536"/>
              <a:gd name="T8" fmla="*/ 0 60000 65536"/>
              <a:gd name="T9" fmla="*/ 0 w 817"/>
              <a:gd name="T10" fmla="*/ 0 h 318"/>
              <a:gd name="T11" fmla="*/ 817 w 817"/>
              <a:gd name="T12" fmla="*/ 318 h 3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7" h="318">
                <a:moveTo>
                  <a:pt x="0" y="0"/>
                </a:moveTo>
                <a:cubicBezTo>
                  <a:pt x="136" y="159"/>
                  <a:pt x="273" y="318"/>
                  <a:pt x="409" y="318"/>
                </a:cubicBezTo>
                <a:cubicBezTo>
                  <a:pt x="545" y="318"/>
                  <a:pt x="681" y="159"/>
                  <a:pt x="817" y="0"/>
                </a:cubicBezTo>
              </a:path>
            </a:pathLst>
          </a:custGeom>
          <a:noFill/>
          <a:ln w="19050">
            <a:solidFill>
              <a:schemeClr val="tx2"/>
            </a:solidFill>
            <a:prstDash val="sysDot"/>
            <a:round/>
            <a:headEnd type="triangle" w="lg" len="med"/>
            <a:tailEnd type="triangle" w="lg" len="med"/>
          </a:ln>
        </p:spPr>
        <p:txBody>
          <a:bodyPr wrap="none" lIns="90000" tIns="46800" rIns="90000" bIns="46800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4778" name="Oval 28"/>
          <p:cNvSpPr>
            <a:spLocks noChangeArrowheads="1"/>
          </p:cNvSpPr>
          <p:nvPr/>
        </p:nvSpPr>
        <p:spPr bwMode="auto">
          <a:xfrm>
            <a:off x="4645025" y="2749550"/>
            <a:ext cx="287338" cy="287338"/>
          </a:xfrm>
          <a:prstGeom prst="ellipse">
            <a:avLst/>
          </a:prstGeom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latinLnBrk="0"/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b</a:t>
            </a:r>
          </a:p>
        </p:txBody>
      </p:sp>
      <p:sp>
        <p:nvSpPr>
          <p:cNvPr id="74779" name="Oval 29"/>
          <p:cNvSpPr>
            <a:spLocks noChangeArrowheads="1"/>
          </p:cNvSpPr>
          <p:nvPr/>
        </p:nvSpPr>
        <p:spPr bwMode="auto">
          <a:xfrm>
            <a:off x="5580063" y="3282950"/>
            <a:ext cx="287337" cy="287338"/>
          </a:xfrm>
          <a:prstGeom prst="ellipse">
            <a:avLst/>
          </a:prstGeom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latinLnBrk="0"/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c</a:t>
            </a:r>
          </a:p>
        </p:txBody>
      </p:sp>
      <p:sp>
        <p:nvSpPr>
          <p:cNvPr id="74780" name="Text Box 30"/>
          <p:cNvSpPr txBox="1">
            <a:spLocks noChangeArrowheads="1"/>
          </p:cNvSpPr>
          <p:nvPr/>
        </p:nvSpPr>
        <p:spPr bwMode="auto">
          <a:xfrm>
            <a:off x="3132138" y="1770063"/>
            <a:ext cx="14224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000" b="1">
                <a:solidFill>
                  <a:srgbClr val="0033CC"/>
                </a:solidFill>
                <a:latin typeface="Arial Unicode MS" pitchFamily="34" charset="-128"/>
              </a:rPr>
              <a:t>MIM-B13A</a:t>
            </a:r>
            <a:endParaRPr lang="en-US" altLang="ko-KR" sz="20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56031" name="Rectangle 31"/>
          <p:cNvSpPr>
            <a:spLocks noChangeArrowheads="1"/>
          </p:cNvSpPr>
          <p:nvPr/>
        </p:nvSpPr>
        <p:spPr bwMode="auto">
          <a:xfrm>
            <a:off x="827088" y="5013325"/>
            <a:ext cx="6624637" cy="1079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74782" name="Picture 3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6475" y="5172075"/>
            <a:ext cx="8286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83" name="Text Box 33"/>
          <p:cNvSpPr txBox="1">
            <a:spLocks noChangeArrowheads="1"/>
          </p:cNvSpPr>
          <p:nvPr/>
        </p:nvSpPr>
        <p:spPr bwMode="auto">
          <a:xfrm>
            <a:off x="1979613" y="5157788"/>
            <a:ext cx="42513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000">
                <a:solidFill>
                  <a:schemeClr val="tx2"/>
                </a:solidFill>
                <a:latin typeface="Arial Unicode MS" pitchFamily="34" charset="-128"/>
              </a:rPr>
              <a:t>1. </a:t>
            </a:r>
            <a:r>
              <a:rPr lang="ru-RU" altLang="ko-KR" sz="2000">
                <a:solidFill>
                  <a:schemeClr val="tx2"/>
                </a:solidFill>
                <a:latin typeface="Arial Unicode MS" pitchFamily="34" charset="-128"/>
              </a:rPr>
              <a:t>Нет сигнала на участке  </a:t>
            </a:r>
            <a:r>
              <a:rPr lang="en-US" altLang="ko-KR" sz="2000">
                <a:solidFill>
                  <a:schemeClr val="tx2"/>
                </a:solidFill>
                <a:latin typeface="Arial Unicode MS" pitchFamily="34" charset="-128"/>
              </a:rPr>
              <a:t>      </a:t>
            </a:r>
            <a:r>
              <a:rPr lang="ru-RU" altLang="ko-KR" sz="2000">
                <a:solidFill>
                  <a:schemeClr val="tx2"/>
                </a:solidFill>
                <a:latin typeface="Arial Unicode MS" pitchFamily="34" charset="-128"/>
              </a:rPr>
              <a:t>или</a:t>
            </a:r>
            <a:endParaRPr lang="en-US" altLang="ko-KR" sz="2000">
              <a:solidFill>
                <a:schemeClr val="tx2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74784" name="Oval 34"/>
          <p:cNvSpPr>
            <a:spLocks noChangeArrowheads="1"/>
          </p:cNvSpPr>
          <p:nvPr/>
        </p:nvSpPr>
        <p:spPr bwMode="auto">
          <a:xfrm>
            <a:off x="5005388" y="5243513"/>
            <a:ext cx="287337" cy="287337"/>
          </a:xfrm>
          <a:prstGeom prst="ellipse">
            <a:avLst/>
          </a:prstGeom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latinLnBrk="0"/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a</a:t>
            </a:r>
          </a:p>
        </p:txBody>
      </p:sp>
      <p:sp>
        <p:nvSpPr>
          <p:cNvPr id="74785" name="Oval 35"/>
          <p:cNvSpPr>
            <a:spLocks noChangeArrowheads="1"/>
          </p:cNvSpPr>
          <p:nvPr/>
        </p:nvSpPr>
        <p:spPr bwMode="auto">
          <a:xfrm>
            <a:off x="5818188" y="5232400"/>
            <a:ext cx="287337" cy="287338"/>
          </a:xfrm>
          <a:prstGeom prst="ellipse">
            <a:avLst/>
          </a:prstGeom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latinLnBrk="0"/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c</a:t>
            </a:r>
          </a:p>
        </p:txBody>
      </p:sp>
      <p:sp>
        <p:nvSpPr>
          <p:cNvPr id="74786" name="Text Box 36"/>
          <p:cNvSpPr txBox="1">
            <a:spLocks noChangeArrowheads="1"/>
          </p:cNvSpPr>
          <p:nvPr/>
        </p:nvSpPr>
        <p:spPr bwMode="auto">
          <a:xfrm>
            <a:off x="1979613" y="5461000"/>
            <a:ext cx="473233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000">
                <a:solidFill>
                  <a:schemeClr val="tx2"/>
                </a:solidFill>
                <a:latin typeface="Arial Unicode MS" pitchFamily="34" charset="-128"/>
              </a:rPr>
              <a:t>2. K2 </a:t>
            </a:r>
            <a:r>
              <a:rPr lang="ru-RU" altLang="ko-KR" sz="2000">
                <a:solidFill>
                  <a:schemeClr val="tx2"/>
                </a:solidFill>
                <a:latin typeface="Arial Unicode MS" pitchFamily="34" charset="-128"/>
              </a:rPr>
              <a:t>=</a:t>
            </a:r>
            <a:r>
              <a:rPr lang="en-US" altLang="ko-KR" sz="2000">
                <a:solidFill>
                  <a:schemeClr val="tx2"/>
                </a:solidFill>
                <a:latin typeface="Arial Unicode MS" pitchFamily="34" charset="-128"/>
              </a:rPr>
              <a:t> ON</a:t>
            </a:r>
            <a:r>
              <a:rPr lang="ru-RU" altLang="ko-KR" sz="2000">
                <a:solidFill>
                  <a:schemeClr val="tx2"/>
                </a:solidFill>
                <a:latin typeface="Arial Unicode MS" pitchFamily="34" charset="-128"/>
              </a:rPr>
              <a:t> на всех внутренних блоках</a:t>
            </a:r>
            <a:endParaRPr lang="en-US" altLang="ko-KR" sz="2000">
              <a:solidFill>
                <a:schemeClr val="tx2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246841" name="Text Box 57"/>
          <p:cNvSpPr txBox="1">
            <a:spLocks noChangeArrowheads="1"/>
          </p:cNvSpPr>
          <p:nvPr/>
        </p:nvSpPr>
        <p:spPr bwMode="auto">
          <a:xfrm>
            <a:off x="152400" y="73025"/>
            <a:ext cx="7889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</a:t>
            </a:r>
            <a:r>
              <a:rPr lang="ru-RU" altLang="ko-KR" sz="3600" b="1">
                <a:solidFill>
                  <a:schemeClr val="tx2"/>
                </a:solidFill>
                <a:latin typeface="Arial Unicode MS" pitchFamily="34" charset="-128"/>
              </a:rPr>
              <a:t>Модуль интерфейса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(MIM-B13A)</a:t>
            </a:r>
          </a:p>
        </p:txBody>
      </p:sp>
      <p:sp>
        <p:nvSpPr>
          <p:cNvPr id="74792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3267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 Unicode MS" pitchFamily="34" charset="-128"/>
              </a:rPr>
              <a:t>Индикация состояния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8" name="Line 4"/>
          <p:cNvSpPr>
            <a:spLocks noChangeShapeType="1"/>
          </p:cNvSpPr>
          <p:nvPr/>
        </p:nvSpPr>
        <p:spPr bwMode="auto">
          <a:xfrm>
            <a:off x="5883275" y="2089150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57029" name="Line 5"/>
          <p:cNvSpPr>
            <a:spLocks noChangeShapeType="1"/>
          </p:cNvSpPr>
          <p:nvPr/>
        </p:nvSpPr>
        <p:spPr bwMode="auto">
          <a:xfrm>
            <a:off x="6530975" y="2089150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57030" name="Line 6"/>
          <p:cNvSpPr>
            <a:spLocks noChangeShapeType="1"/>
          </p:cNvSpPr>
          <p:nvPr/>
        </p:nvSpPr>
        <p:spPr bwMode="auto">
          <a:xfrm flipV="1">
            <a:off x="6604000" y="2089150"/>
            <a:ext cx="71438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57031" name="Line 7"/>
          <p:cNvSpPr>
            <a:spLocks noChangeShapeType="1"/>
          </p:cNvSpPr>
          <p:nvPr/>
        </p:nvSpPr>
        <p:spPr bwMode="auto">
          <a:xfrm>
            <a:off x="6675438" y="2089150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57032" name="Line 8"/>
          <p:cNvSpPr>
            <a:spLocks noChangeShapeType="1"/>
          </p:cNvSpPr>
          <p:nvPr/>
        </p:nvSpPr>
        <p:spPr bwMode="auto">
          <a:xfrm>
            <a:off x="7469188" y="2089150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75783" name="Picture 9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9175" y="2203450"/>
            <a:ext cx="938213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4" name="Picture 10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5800" y="2203450"/>
            <a:ext cx="93662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7035" name="Line 11"/>
          <p:cNvSpPr>
            <a:spLocks noChangeShapeType="1"/>
          </p:cNvSpPr>
          <p:nvPr/>
        </p:nvSpPr>
        <p:spPr bwMode="auto">
          <a:xfrm>
            <a:off x="4225925" y="2351088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57036" name="Line 12"/>
          <p:cNvSpPr>
            <a:spLocks noChangeShapeType="1"/>
          </p:cNvSpPr>
          <p:nvPr/>
        </p:nvSpPr>
        <p:spPr bwMode="auto">
          <a:xfrm>
            <a:off x="2425700" y="2351088"/>
            <a:ext cx="792163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75787" name="Picture 13" descr="PLUS2실외기그림자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18088" y="1557338"/>
            <a:ext cx="85883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8" name="Picture 14" descr="DVMP2중계기_최종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3400" y="2133600"/>
            <a:ext cx="15430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9" name="Picture 15" descr="MCM-A202_Low해상도"/>
          <p:cNvPicPr>
            <a:picLocks noChangeAspect="1" noChangeArrowheads="1"/>
          </p:cNvPicPr>
          <p:nvPr/>
        </p:nvPicPr>
        <p:blipFill>
          <a:blip r:embed="rId6">
            <a:lum bright="10000" contrast="10000"/>
          </a:blip>
          <a:srcRect/>
          <a:stretch>
            <a:fillRect/>
          </a:stretch>
        </p:blipFill>
        <p:spPr bwMode="auto">
          <a:xfrm>
            <a:off x="1331913" y="1557338"/>
            <a:ext cx="130968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90" name="Text Box 16"/>
          <p:cNvSpPr txBox="1">
            <a:spLocks noChangeArrowheads="1"/>
          </p:cNvSpPr>
          <p:nvPr/>
        </p:nvSpPr>
        <p:spPr bwMode="auto">
          <a:xfrm>
            <a:off x="811213" y="3114675"/>
            <a:ext cx="49133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400" b="1">
                <a:solidFill>
                  <a:schemeClr val="tx2"/>
                </a:solidFill>
                <a:latin typeface="Arial Unicode MS" pitchFamily="34" charset="-128"/>
                <a:sym typeface="Wingdings" pitchFamily="2" charset="2"/>
              </a:rPr>
              <a:t> </a:t>
            </a:r>
            <a:r>
              <a:rPr lang="ru-RU" altLang="ko-KR" sz="2400" b="1">
                <a:solidFill>
                  <a:schemeClr val="tx2"/>
                </a:solidFill>
                <a:latin typeface="Arial Unicode MS" pitchFamily="34" charset="-128"/>
              </a:rPr>
              <a:t>Последовательность опроса</a:t>
            </a:r>
            <a:endParaRPr lang="en-US" altLang="ko-KR" sz="20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5791" name="Text Box 17"/>
          <p:cNvSpPr txBox="1">
            <a:spLocks noChangeArrowheads="1"/>
          </p:cNvSpPr>
          <p:nvPr/>
        </p:nvSpPr>
        <p:spPr bwMode="auto">
          <a:xfrm>
            <a:off x="1458913" y="3548063"/>
            <a:ext cx="48148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000">
                <a:solidFill>
                  <a:schemeClr val="tx2"/>
                </a:solidFill>
                <a:latin typeface="Arial Unicode MS" pitchFamily="34" charset="-128"/>
              </a:rPr>
              <a:t>a. </a:t>
            </a:r>
            <a:r>
              <a:rPr lang="ru-RU" altLang="ko-KR" sz="2000">
                <a:solidFill>
                  <a:schemeClr val="tx2"/>
                </a:solidFill>
                <a:latin typeface="Arial Unicode MS" pitchFamily="34" charset="-128"/>
              </a:rPr>
              <a:t>Наружный блок</a:t>
            </a:r>
            <a:r>
              <a:rPr lang="en-US" altLang="ko-KR" sz="2000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lang="en-US" altLang="ko-KR" sz="2000">
                <a:solidFill>
                  <a:schemeClr val="tx2"/>
                </a:solidFill>
                <a:latin typeface="Arial Unicode MS" pitchFamily="34" charset="-128"/>
                <a:cs typeface="Times New Roman" pitchFamily="18" charset="0"/>
              </a:rPr>
              <a:t>↔ </a:t>
            </a:r>
            <a:r>
              <a:rPr lang="ru-RU" altLang="ko-KR" sz="2000">
                <a:solidFill>
                  <a:schemeClr val="tx2"/>
                </a:solidFill>
                <a:latin typeface="Arial Unicode MS" pitchFamily="34" charset="-128"/>
                <a:cs typeface="Times New Roman" pitchFamily="18" charset="0"/>
              </a:rPr>
              <a:t>Внутренние блоки</a:t>
            </a:r>
            <a:endParaRPr lang="en-US" altLang="ko-KR" sz="2000">
              <a:solidFill>
                <a:schemeClr val="tx2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75792" name="Text Box 18"/>
          <p:cNvSpPr txBox="1">
            <a:spLocks noChangeArrowheads="1"/>
          </p:cNvSpPr>
          <p:nvPr/>
        </p:nvSpPr>
        <p:spPr bwMode="auto">
          <a:xfrm>
            <a:off x="1458913" y="3935413"/>
            <a:ext cx="507841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000">
                <a:solidFill>
                  <a:schemeClr val="tx2"/>
                </a:solidFill>
                <a:latin typeface="Arial Unicode MS" pitchFamily="34" charset="-128"/>
              </a:rPr>
              <a:t>b. </a:t>
            </a:r>
            <a:r>
              <a:rPr lang="ru-RU" altLang="ko-KR" sz="2000">
                <a:solidFill>
                  <a:schemeClr val="tx2"/>
                </a:solidFill>
                <a:latin typeface="Arial Unicode MS" pitchFamily="34" charset="-128"/>
              </a:rPr>
              <a:t>Наружный блок</a:t>
            </a:r>
            <a:r>
              <a:rPr lang="en-US" altLang="ko-KR" sz="2000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lang="en-US" altLang="ko-KR" sz="2000">
                <a:solidFill>
                  <a:schemeClr val="tx2"/>
                </a:solidFill>
                <a:latin typeface="Arial Unicode MS" pitchFamily="34" charset="-128"/>
                <a:cs typeface="Times New Roman" pitchFamily="18" charset="0"/>
              </a:rPr>
              <a:t>↔ </a:t>
            </a:r>
            <a:r>
              <a:rPr lang="ru-RU" altLang="ko-KR" sz="2000">
                <a:solidFill>
                  <a:schemeClr val="tx2"/>
                </a:solidFill>
                <a:latin typeface="Arial Unicode MS" pitchFamily="34" charset="-128"/>
                <a:cs typeface="Times New Roman" pitchFamily="18" charset="0"/>
              </a:rPr>
              <a:t>Модуль интерфейса</a:t>
            </a:r>
            <a:endParaRPr lang="en-US" altLang="ko-KR" sz="2000">
              <a:solidFill>
                <a:schemeClr val="tx2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75793" name="Oval 19"/>
          <p:cNvSpPr>
            <a:spLocks noChangeArrowheads="1"/>
          </p:cNvSpPr>
          <p:nvPr/>
        </p:nvSpPr>
        <p:spPr bwMode="auto">
          <a:xfrm>
            <a:off x="5940425" y="2852738"/>
            <a:ext cx="287338" cy="287337"/>
          </a:xfrm>
          <a:prstGeom prst="ellipse">
            <a:avLst/>
          </a:prstGeom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latinLnBrk="0"/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a</a:t>
            </a:r>
          </a:p>
        </p:txBody>
      </p:sp>
      <p:sp>
        <p:nvSpPr>
          <p:cNvPr id="75794" name="Freeform 20"/>
          <p:cNvSpPr>
            <a:spLocks/>
          </p:cNvSpPr>
          <p:nvPr/>
        </p:nvSpPr>
        <p:spPr bwMode="auto">
          <a:xfrm rot="-266347">
            <a:off x="5508625" y="2925763"/>
            <a:ext cx="1152525" cy="287337"/>
          </a:xfrm>
          <a:custGeom>
            <a:avLst/>
            <a:gdLst>
              <a:gd name="T0" fmla="*/ 0 w 817"/>
              <a:gd name="T1" fmla="*/ 0 h 318"/>
              <a:gd name="T2" fmla="*/ 409 w 817"/>
              <a:gd name="T3" fmla="*/ 318 h 318"/>
              <a:gd name="T4" fmla="*/ 817 w 817"/>
              <a:gd name="T5" fmla="*/ 0 h 318"/>
              <a:gd name="T6" fmla="*/ 0 60000 65536"/>
              <a:gd name="T7" fmla="*/ 0 60000 65536"/>
              <a:gd name="T8" fmla="*/ 0 60000 65536"/>
              <a:gd name="T9" fmla="*/ 0 w 817"/>
              <a:gd name="T10" fmla="*/ 0 h 318"/>
              <a:gd name="T11" fmla="*/ 817 w 817"/>
              <a:gd name="T12" fmla="*/ 318 h 3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7" h="318">
                <a:moveTo>
                  <a:pt x="0" y="0"/>
                </a:moveTo>
                <a:cubicBezTo>
                  <a:pt x="136" y="159"/>
                  <a:pt x="273" y="318"/>
                  <a:pt x="409" y="318"/>
                </a:cubicBezTo>
                <a:cubicBezTo>
                  <a:pt x="545" y="318"/>
                  <a:pt x="681" y="159"/>
                  <a:pt x="817" y="0"/>
                </a:cubicBezTo>
              </a:path>
            </a:pathLst>
          </a:custGeom>
          <a:noFill/>
          <a:ln w="19050">
            <a:solidFill>
              <a:schemeClr val="tx2"/>
            </a:solidFill>
            <a:prstDash val="sysDot"/>
            <a:round/>
            <a:headEnd type="triangle" w="lg" len="med"/>
            <a:tailEnd type="triangle" w="lg" len="med"/>
          </a:ln>
        </p:spPr>
        <p:txBody>
          <a:bodyPr wrap="none" lIns="90000" tIns="46800" rIns="90000" bIns="46800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5795" name="Freeform 21"/>
          <p:cNvSpPr>
            <a:spLocks/>
          </p:cNvSpPr>
          <p:nvPr/>
        </p:nvSpPr>
        <p:spPr bwMode="auto">
          <a:xfrm rot="832422">
            <a:off x="4213225" y="2824163"/>
            <a:ext cx="1079500" cy="287337"/>
          </a:xfrm>
          <a:custGeom>
            <a:avLst/>
            <a:gdLst>
              <a:gd name="T0" fmla="*/ 0 w 817"/>
              <a:gd name="T1" fmla="*/ 0 h 318"/>
              <a:gd name="T2" fmla="*/ 409 w 817"/>
              <a:gd name="T3" fmla="*/ 318 h 318"/>
              <a:gd name="T4" fmla="*/ 817 w 817"/>
              <a:gd name="T5" fmla="*/ 0 h 318"/>
              <a:gd name="T6" fmla="*/ 0 60000 65536"/>
              <a:gd name="T7" fmla="*/ 0 60000 65536"/>
              <a:gd name="T8" fmla="*/ 0 60000 65536"/>
              <a:gd name="T9" fmla="*/ 0 w 817"/>
              <a:gd name="T10" fmla="*/ 0 h 318"/>
              <a:gd name="T11" fmla="*/ 817 w 817"/>
              <a:gd name="T12" fmla="*/ 318 h 3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7" h="318">
                <a:moveTo>
                  <a:pt x="0" y="0"/>
                </a:moveTo>
                <a:cubicBezTo>
                  <a:pt x="136" y="159"/>
                  <a:pt x="273" y="318"/>
                  <a:pt x="409" y="318"/>
                </a:cubicBezTo>
                <a:cubicBezTo>
                  <a:pt x="545" y="318"/>
                  <a:pt x="681" y="159"/>
                  <a:pt x="817" y="0"/>
                </a:cubicBezTo>
              </a:path>
            </a:pathLst>
          </a:custGeom>
          <a:noFill/>
          <a:ln w="19050">
            <a:solidFill>
              <a:schemeClr val="tx2"/>
            </a:solidFill>
            <a:prstDash val="sysDot"/>
            <a:round/>
            <a:headEnd type="triangle" w="lg" len="med"/>
            <a:tailEnd type="triangle" w="lg" len="med"/>
          </a:ln>
        </p:spPr>
        <p:txBody>
          <a:bodyPr wrap="none" lIns="90000" tIns="46800" rIns="90000" bIns="46800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5796" name="Oval 22"/>
          <p:cNvSpPr>
            <a:spLocks noChangeArrowheads="1"/>
          </p:cNvSpPr>
          <p:nvPr/>
        </p:nvSpPr>
        <p:spPr bwMode="auto">
          <a:xfrm>
            <a:off x="4645025" y="2752725"/>
            <a:ext cx="287338" cy="287338"/>
          </a:xfrm>
          <a:prstGeom prst="ellipse">
            <a:avLst/>
          </a:prstGeom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latinLnBrk="0"/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b</a:t>
            </a:r>
          </a:p>
        </p:txBody>
      </p:sp>
      <p:sp>
        <p:nvSpPr>
          <p:cNvPr id="75797" name="Text Box 23"/>
          <p:cNvSpPr txBox="1">
            <a:spLocks noChangeArrowheads="1"/>
          </p:cNvSpPr>
          <p:nvPr/>
        </p:nvSpPr>
        <p:spPr bwMode="auto">
          <a:xfrm>
            <a:off x="3132138" y="1773238"/>
            <a:ext cx="14224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en-US" altLang="ko-KR" sz="2000" b="1">
                <a:solidFill>
                  <a:srgbClr val="0033CC"/>
                </a:solidFill>
                <a:latin typeface="Arial Unicode MS" pitchFamily="34" charset="-128"/>
              </a:rPr>
              <a:t>MIM-B13A</a:t>
            </a:r>
            <a:endParaRPr lang="en-US" altLang="ko-KR" sz="20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57048" name="Rectangle 24"/>
          <p:cNvSpPr>
            <a:spLocks noChangeArrowheads="1"/>
          </p:cNvSpPr>
          <p:nvPr/>
        </p:nvSpPr>
        <p:spPr bwMode="auto">
          <a:xfrm>
            <a:off x="827088" y="4652963"/>
            <a:ext cx="7777162" cy="14398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5799" name="Text Box 25"/>
          <p:cNvSpPr txBox="1">
            <a:spLocks noChangeArrowheads="1"/>
          </p:cNvSpPr>
          <p:nvPr/>
        </p:nvSpPr>
        <p:spPr bwMode="auto">
          <a:xfrm>
            <a:off x="1979613" y="4975225"/>
            <a:ext cx="656748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000">
                <a:solidFill>
                  <a:schemeClr val="tx2"/>
                </a:solidFill>
                <a:latin typeface="Arial Unicode MS" pitchFamily="34" charset="-128"/>
              </a:rPr>
              <a:t>Если связь между наружным блоком и </a:t>
            </a:r>
          </a:p>
          <a:p>
            <a:pPr algn="l" defTabSz="1103313">
              <a:spcBef>
                <a:spcPct val="50000"/>
              </a:spcBef>
            </a:pPr>
            <a:r>
              <a:rPr lang="ru-RU" altLang="ko-KR" sz="2000">
                <a:solidFill>
                  <a:schemeClr val="tx2"/>
                </a:solidFill>
                <a:latin typeface="Arial Unicode MS" pitchFamily="34" charset="-128"/>
              </a:rPr>
              <a:t>модулем интерфейса нарушена</a:t>
            </a:r>
            <a:r>
              <a:rPr lang="en-US" altLang="ko-KR" sz="2000">
                <a:solidFill>
                  <a:schemeClr val="tx2"/>
                </a:solidFill>
                <a:latin typeface="Arial Unicode MS" pitchFamily="34" charset="-128"/>
                <a:cs typeface="Times New Roman" pitchFamily="18" charset="0"/>
              </a:rPr>
              <a:t> </a:t>
            </a:r>
          </a:p>
          <a:p>
            <a:pPr algn="l" defTabSz="1103313">
              <a:spcBef>
                <a:spcPct val="50000"/>
              </a:spcBef>
            </a:pPr>
            <a:r>
              <a:rPr lang="en-US" altLang="ko-KR" sz="1800" b="1">
                <a:solidFill>
                  <a:schemeClr val="tx2"/>
                </a:solidFill>
                <a:latin typeface="Arial Unicode MS" pitchFamily="34" charset="-128"/>
                <a:cs typeface="Times New Roman" pitchFamily="18" charset="0"/>
              </a:rPr>
              <a:t> </a:t>
            </a:r>
            <a:endParaRPr lang="en-US" altLang="ko-KR" sz="1600">
              <a:solidFill>
                <a:schemeClr val="tx2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pic>
        <p:nvPicPr>
          <p:cNvPr id="75800" name="Picture 26" descr="E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16013" y="5084763"/>
            <a:ext cx="744537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841" name="Text Box 57"/>
          <p:cNvSpPr txBox="1">
            <a:spLocks noChangeArrowheads="1"/>
          </p:cNvSpPr>
          <p:nvPr/>
        </p:nvSpPr>
        <p:spPr bwMode="auto">
          <a:xfrm>
            <a:off x="152400" y="73025"/>
            <a:ext cx="7889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01. </a:t>
            </a:r>
            <a:r>
              <a:rPr lang="ru-RU" altLang="ko-KR" sz="3600" b="1">
                <a:solidFill>
                  <a:schemeClr val="tx2"/>
                </a:solidFill>
                <a:latin typeface="Arial Unicode MS" pitchFamily="34" charset="-128"/>
              </a:rPr>
              <a:t>Модуль интерфейса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(MIM-B13A)</a:t>
            </a:r>
          </a:p>
        </p:txBody>
      </p:sp>
      <p:sp>
        <p:nvSpPr>
          <p:cNvPr id="75806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3267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 Unicode MS" pitchFamily="34" charset="-128"/>
              </a:rPr>
              <a:t>Индикация состояния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Text Box 2"/>
          <p:cNvSpPr txBox="1">
            <a:spLocks noChangeArrowheads="1"/>
          </p:cNvSpPr>
          <p:nvPr/>
        </p:nvSpPr>
        <p:spPr bwMode="auto">
          <a:xfrm>
            <a:off x="152400" y="73025"/>
            <a:ext cx="492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3600" b="1">
                <a:latin typeface="Arial Unicode MS" pitchFamily="34" charset="-128"/>
              </a:rPr>
              <a:t>Практические занятия</a:t>
            </a:r>
            <a:endParaRPr lang="en-US" altLang="ko-KR" sz="3600" b="1">
              <a:latin typeface="Arial Unicode MS" pitchFamily="34" charset="-128"/>
            </a:endParaRPr>
          </a:p>
        </p:txBody>
      </p:sp>
      <p:sp>
        <p:nvSpPr>
          <p:cNvPr id="547843" name="Text Box 3"/>
          <p:cNvSpPr txBox="1">
            <a:spLocks noChangeArrowheads="1"/>
          </p:cNvSpPr>
          <p:nvPr/>
        </p:nvSpPr>
        <p:spPr bwMode="auto">
          <a:xfrm>
            <a:off x="468313" y="1557338"/>
            <a:ext cx="6477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>
              <a:buFontTx/>
              <a:buAutoNum type="arabicPeriod"/>
            </a:pP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Подключить модуль</a:t>
            </a:r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MIM-B13A </a:t>
            </a: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к наружному блоку</a:t>
            </a:r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  </a:t>
            </a:r>
          </a:p>
          <a:p>
            <a:pPr marL="342900" indent="-342900" algn="l"/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 ※ </a:t>
            </a: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Проверить:</a:t>
            </a:r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     1) </a:t>
            </a: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Прохождение сигнала </a:t>
            </a:r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F1, F2</a:t>
            </a:r>
          </a:p>
          <a:p>
            <a:pPr marL="342900" indent="-342900" algn="l"/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     2) </a:t>
            </a: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Питание </a:t>
            </a:r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DC 12V, 5V </a:t>
            </a:r>
            <a:endParaRPr lang="ru-RU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굴림" pitchFamily="34" charset="-127"/>
            </a:endParaRPr>
          </a:p>
          <a:p>
            <a:pPr marL="342900" indent="-342900" algn="l"/>
            <a:endParaRPr lang="ru-RU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굴림" pitchFamily="34" charset="-127"/>
            </a:endParaRPr>
          </a:p>
          <a:p>
            <a:pPr marL="342900" indent="-342900" algn="l"/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      Установить:</a:t>
            </a:r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     3) </a:t>
            </a: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Активировать управление внутренним блоком </a:t>
            </a:r>
          </a:p>
          <a:p>
            <a:pPr marL="342900" indent="-342900" algn="l"/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          от центрального</a:t>
            </a:r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</a:t>
            </a: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контроллера</a:t>
            </a:r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pic>
        <p:nvPicPr>
          <p:cNvPr id="76804" name="Picture 4" descr="MCj0231767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4076700"/>
            <a:ext cx="3744912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MCM-A202_Low해상도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2627313" y="1843088"/>
            <a:ext cx="4059237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Rectangle 5"/>
          <p:cNvSpPr>
            <a:spLocks noChangeArrowheads="1"/>
          </p:cNvSpPr>
          <p:nvPr/>
        </p:nvSpPr>
        <p:spPr bwMode="auto">
          <a:xfrm>
            <a:off x="7118350" y="3559175"/>
            <a:ext cx="942975" cy="5810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Режим</a:t>
            </a:r>
          </a:p>
          <a:p>
            <a:pPr algn="l"/>
            <a:r>
              <a:rPr lang="ru-RU" altLang="ko-KR" sz="1600" b="1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работы</a:t>
            </a:r>
            <a:endParaRPr lang="en-US" altLang="ko-KR" sz="1600" b="1">
              <a:solidFill>
                <a:schemeClr val="tx2"/>
              </a:solidFill>
              <a:latin typeface="Arial" pitchFamily="34" charset="0"/>
              <a:ea typeface="굴림" pitchFamily="34" charset="-127"/>
            </a:endParaRPr>
          </a:p>
        </p:txBody>
      </p:sp>
      <p:sp>
        <p:nvSpPr>
          <p:cNvPr id="77828" name="Line 6"/>
          <p:cNvSpPr>
            <a:spLocks noChangeShapeType="1"/>
          </p:cNvSpPr>
          <p:nvPr/>
        </p:nvSpPr>
        <p:spPr bwMode="auto">
          <a:xfrm>
            <a:off x="6804025" y="3849688"/>
            <a:ext cx="360363" cy="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7829" name="Rectangle 7"/>
          <p:cNvSpPr>
            <a:spLocks noChangeArrowheads="1"/>
          </p:cNvSpPr>
          <p:nvPr/>
        </p:nvSpPr>
        <p:spPr bwMode="auto">
          <a:xfrm>
            <a:off x="6843713" y="1555750"/>
            <a:ext cx="108267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Все ВКЛ.</a:t>
            </a:r>
            <a:endParaRPr lang="en-US" altLang="ko-KR" sz="1600" b="1">
              <a:solidFill>
                <a:schemeClr val="tx2"/>
              </a:solidFill>
              <a:latin typeface="Arial" pitchFamily="34" charset="0"/>
              <a:ea typeface="굴림" pitchFamily="34" charset="-127"/>
            </a:endParaRPr>
          </a:p>
        </p:txBody>
      </p:sp>
      <p:sp>
        <p:nvSpPr>
          <p:cNvPr id="77830" name="Line 8"/>
          <p:cNvSpPr>
            <a:spLocks noChangeShapeType="1"/>
          </p:cNvSpPr>
          <p:nvPr/>
        </p:nvSpPr>
        <p:spPr bwMode="auto">
          <a:xfrm>
            <a:off x="5364163" y="1708150"/>
            <a:ext cx="1498600" cy="3175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7831" name="Oval 9"/>
          <p:cNvSpPr>
            <a:spLocks noChangeArrowheads="1"/>
          </p:cNvSpPr>
          <p:nvPr/>
        </p:nvSpPr>
        <p:spPr bwMode="auto">
          <a:xfrm>
            <a:off x="5292725" y="225425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7832" name="Rectangle 10"/>
          <p:cNvSpPr>
            <a:spLocks noChangeArrowheads="1"/>
          </p:cNvSpPr>
          <p:nvPr/>
        </p:nvSpPr>
        <p:spPr bwMode="auto">
          <a:xfrm>
            <a:off x="255588" y="2016125"/>
            <a:ext cx="2106612" cy="5810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altLang="ko-KR" sz="1600" b="1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Индикация работы</a:t>
            </a:r>
          </a:p>
          <a:p>
            <a:pPr algn="r"/>
            <a:r>
              <a:rPr lang="ru-RU" altLang="ko-KR" sz="1600" b="1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пульта </a:t>
            </a:r>
            <a:endParaRPr lang="en-US" altLang="ko-KR" sz="1600" b="1">
              <a:solidFill>
                <a:schemeClr val="tx2"/>
              </a:solidFill>
              <a:latin typeface="Arial" pitchFamily="34" charset="0"/>
              <a:ea typeface="굴림" pitchFamily="34" charset="-127"/>
            </a:endParaRPr>
          </a:p>
        </p:txBody>
      </p:sp>
      <p:sp>
        <p:nvSpPr>
          <p:cNvPr id="77833" name="Line 11"/>
          <p:cNvSpPr>
            <a:spLocks noChangeShapeType="1"/>
          </p:cNvSpPr>
          <p:nvPr/>
        </p:nvSpPr>
        <p:spPr bwMode="auto">
          <a:xfrm flipH="1">
            <a:off x="2339975" y="2306638"/>
            <a:ext cx="2303463" cy="7937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7834" name="Rectangle 12"/>
          <p:cNvSpPr>
            <a:spLocks noChangeArrowheads="1"/>
          </p:cNvSpPr>
          <p:nvPr/>
        </p:nvSpPr>
        <p:spPr bwMode="auto">
          <a:xfrm>
            <a:off x="1035050" y="3063875"/>
            <a:ext cx="133826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Вкл.\ Выкл.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7835" name="Oval 13"/>
          <p:cNvSpPr>
            <a:spLocks noChangeArrowheads="1"/>
          </p:cNvSpPr>
          <p:nvPr/>
        </p:nvSpPr>
        <p:spPr bwMode="auto">
          <a:xfrm>
            <a:off x="3600450" y="319405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7836" name="Line 14"/>
          <p:cNvSpPr>
            <a:spLocks noChangeShapeType="1"/>
          </p:cNvSpPr>
          <p:nvPr/>
        </p:nvSpPr>
        <p:spPr bwMode="auto">
          <a:xfrm flipH="1">
            <a:off x="2339975" y="3241675"/>
            <a:ext cx="1268413" cy="4763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7837" name="Line 15"/>
          <p:cNvSpPr>
            <a:spLocks noChangeShapeType="1"/>
          </p:cNvSpPr>
          <p:nvPr/>
        </p:nvSpPr>
        <p:spPr bwMode="auto">
          <a:xfrm flipH="1">
            <a:off x="5345113" y="1700213"/>
            <a:ext cx="0" cy="614362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7838" name="Rectangle 16"/>
          <p:cNvSpPr>
            <a:spLocks noChangeArrowheads="1"/>
          </p:cNvSpPr>
          <p:nvPr/>
        </p:nvSpPr>
        <p:spPr bwMode="auto">
          <a:xfrm>
            <a:off x="6842125" y="2155825"/>
            <a:ext cx="12811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Все ВЫКЛ.</a:t>
            </a:r>
            <a:endParaRPr lang="en-US" altLang="ko-KR" sz="1600" b="1">
              <a:solidFill>
                <a:schemeClr val="tx2"/>
              </a:solidFill>
              <a:latin typeface="Arial" pitchFamily="34" charset="0"/>
              <a:ea typeface="굴림" pitchFamily="34" charset="-127"/>
            </a:endParaRPr>
          </a:p>
        </p:txBody>
      </p:sp>
      <p:sp>
        <p:nvSpPr>
          <p:cNvPr id="77839" name="Line 17"/>
          <p:cNvSpPr>
            <a:spLocks noChangeShapeType="1"/>
          </p:cNvSpPr>
          <p:nvPr/>
        </p:nvSpPr>
        <p:spPr bwMode="auto">
          <a:xfrm>
            <a:off x="6037263" y="2319338"/>
            <a:ext cx="839787" cy="1587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7840" name="Oval 18"/>
          <p:cNvSpPr>
            <a:spLocks noChangeArrowheads="1"/>
          </p:cNvSpPr>
          <p:nvPr/>
        </p:nvSpPr>
        <p:spPr bwMode="auto">
          <a:xfrm>
            <a:off x="5940425" y="226695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7841" name="Rectangle 19"/>
          <p:cNvSpPr>
            <a:spLocks noChangeArrowheads="1"/>
          </p:cNvSpPr>
          <p:nvPr/>
        </p:nvSpPr>
        <p:spPr bwMode="auto">
          <a:xfrm>
            <a:off x="6697663" y="3789363"/>
            <a:ext cx="115887" cy="142875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7842" name="Rectangle 20"/>
          <p:cNvSpPr>
            <a:spLocks noChangeArrowheads="1"/>
          </p:cNvSpPr>
          <p:nvPr/>
        </p:nvSpPr>
        <p:spPr bwMode="auto">
          <a:xfrm>
            <a:off x="233363" y="4219575"/>
            <a:ext cx="2106612" cy="5810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altLang="ko-KR" sz="1600" b="1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Индикация работы</a:t>
            </a:r>
          </a:p>
          <a:p>
            <a:pPr algn="r"/>
            <a:r>
              <a:rPr lang="ru-RU" altLang="ko-KR" sz="1600" b="1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внутреннего блока</a:t>
            </a:r>
            <a:endParaRPr lang="en-US" altLang="ko-KR" sz="1600" b="1">
              <a:solidFill>
                <a:schemeClr val="tx2"/>
              </a:solidFill>
              <a:latin typeface="Arial" pitchFamily="34" charset="0"/>
              <a:ea typeface="굴림" pitchFamily="34" charset="-127"/>
            </a:endParaRPr>
          </a:p>
        </p:txBody>
      </p:sp>
      <p:sp>
        <p:nvSpPr>
          <p:cNvPr id="77843" name="Oval 21"/>
          <p:cNvSpPr>
            <a:spLocks noChangeArrowheads="1"/>
          </p:cNvSpPr>
          <p:nvPr/>
        </p:nvSpPr>
        <p:spPr bwMode="auto">
          <a:xfrm>
            <a:off x="3527425" y="445770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7844" name="Line 22"/>
          <p:cNvSpPr>
            <a:spLocks noChangeShapeType="1"/>
          </p:cNvSpPr>
          <p:nvPr/>
        </p:nvSpPr>
        <p:spPr bwMode="auto">
          <a:xfrm flipH="1">
            <a:off x="2339975" y="4505325"/>
            <a:ext cx="1195388" cy="4763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58075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8208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</a:t>
            </a:r>
            <a:r>
              <a:rPr lang="ru-RU" altLang="ko-KR" sz="3600" b="1">
                <a:solidFill>
                  <a:schemeClr val="tx2"/>
                </a:solidFill>
                <a:latin typeface="Arial Unicode MS" pitchFamily="34" charset="-128"/>
              </a:rPr>
              <a:t>Центральный пульт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(MCM-A202A)</a:t>
            </a:r>
          </a:p>
        </p:txBody>
      </p:sp>
      <p:sp>
        <p:nvSpPr>
          <p:cNvPr id="77849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3016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" pitchFamily="34" charset="0"/>
              </a:rPr>
              <a:t>Органы управления</a:t>
            </a:r>
            <a:endParaRPr lang="en-US" altLang="ko-KR" sz="2400" b="1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ChangeArrowheads="1"/>
          </p:cNvSpPr>
          <p:nvPr/>
        </p:nvSpPr>
        <p:spPr bwMode="auto">
          <a:xfrm>
            <a:off x="4573588" y="1844675"/>
            <a:ext cx="1008062" cy="935038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5025" y="1916113"/>
            <a:ext cx="8636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4760913" y="1541463"/>
            <a:ext cx="7191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Опции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6918325" y="2908300"/>
            <a:ext cx="692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Адрес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78854" name="Picture 6" descr="ACM-A202_TopPCB뒷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5663" y="3213100"/>
            <a:ext cx="331470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5" name="Picture 7" descr="ACM-A202_TopPCB앞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1557338"/>
            <a:ext cx="3328987" cy="339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6" name="Rectangle 10"/>
          <p:cNvSpPr>
            <a:spLocks noChangeArrowheads="1"/>
          </p:cNvSpPr>
          <p:nvPr/>
        </p:nvSpPr>
        <p:spPr bwMode="auto">
          <a:xfrm>
            <a:off x="1619250" y="5043488"/>
            <a:ext cx="3011488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Разъем: Модуль интерфейса 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8857" name="Line 11"/>
          <p:cNvSpPr>
            <a:spLocks noChangeShapeType="1"/>
          </p:cNvSpPr>
          <p:nvPr/>
        </p:nvSpPr>
        <p:spPr bwMode="auto">
          <a:xfrm flipH="1">
            <a:off x="952500" y="4581525"/>
            <a:ext cx="0" cy="86360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8858" name="Oval 12"/>
          <p:cNvSpPr>
            <a:spLocks noChangeArrowheads="1"/>
          </p:cNvSpPr>
          <p:nvPr/>
        </p:nvSpPr>
        <p:spPr bwMode="auto">
          <a:xfrm>
            <a:off x="900113" y="447357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8859" name="Line 13"/>
          <p:cNvSpPr>
            <a:spLocks noChangeShapeType="1"/>
          </p:cNvSpPr>
          <p:nvPr/>
        </p:nvSpPr>
        <p:spPr bwMode="auto">
          <a:xfrm>
            <a:off x="942975" y="5470525"/>
            <a:ext cx="676275" cy="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8860" name="Line 14"/>
          <p:cNvSpPr>
            <a:spLocks noChangeShapeType="1"/>
          </p:cNvSpPr>
          <p:nvPr/>
        </p:nvSpPr>
        <p:spPr bwMode="auto">
          <a:xfrm flipH="1">
            <a:off x="1258888" y="3860800"/>
            <a:ext cx="0" cy="1368425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8861" name="Line 15"/>
          <p:cNvSpPr>
            <a:spLocks noChangeShapeType="1"/>
          </p:cNvSpPr>
          <p:nvPr/>
        </p:nvSpPr>
        <p:spPr bwMode="auto">
          <a:xfrm>
            <a:off x="1042988" y="3860800"/>
            <a:ext cx="215900" cy="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8862" name="Line 16"/>
          <p:cNvSpPr>
            <a:spLocks noChangeShapeType="1"/>
          </p:cNvSpPr>
          <p:nvPr/>
        </p:nvSpPr>
        <p:spPr bwMode="auto">
          <a:xfrm>
            <a:off x="1258888" y="5207000"/>
            <a:ext cx="360362" cy="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8863" name="Oval 17"/>
          <p:cNvSpPr>
            <a:spLocks noChangeArrowheads="1"/>
          </p:cNvSpPr>
          <p:nvPr/>
        </p:nvSpPr>
        <p:spPr bwMode="auto">
          <a:xfrm>
            <a:off x="1009650" y="378936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8864" name="Rectangle 18"/>
          <p:cNvSpPr>
            <a:spLocks noChangeArrowheads="1"/>
          </p:cNvSpPr>
          <p:nvPr/>
        </p:nvSpPr>
        <p:spPr bwMode="auto">
          <a:xfrm>
            <a:off x="1619250" y="5300663"/>
            <a:ext cx="287337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Разъем: Программирование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8865" name="Oval 19"/>
          <p:cNvSpPr>
            <a:spLocks noChangeArrowheads="1"/>
          </p:cNvSpPr>
          <p:nvPr/>
        </p:nvSpPr>
        <p:spPr bwMode="auto">
          <a:xfrm>
            <a:off x="5026025" y="386080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8866" name="Oval 20"/>
          <p:cNvSpPr>
            <a:spLocks noChangeArrowheads="1"/>
          </p:cNvSpPr>
          <p:nvPr/>
        </p:nvSpPr>
        <p:spPr bwMode="auto">
          <a:xfrm>
            <a:off x="6443663" y="438785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8867" name="Line 21"/>
          <p:cNvSpPr>
            <a:spLocks noChangeShapeType="1"/>
          </p:cNvSpPr>
          <p:nvPr/>
        </p:nvSpPr>
        <p:spPr bwMode="auto">
          <a:xfrm flipH="1">
            <a:off x="6481763" y="3068638"/>
            <a:ext cx="0" cy="1296987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8868" name="Line 22"/>
          <p:cNvSpPr>
            <a:spLocks noChangeShapeType="1"/>
          </p:cNvSpPr>
          <p:nvPr/>
        </p:nvSpPr>
        <p:spPr bwMode="auto">
          <a:xfrm flipH="1" flipV="1">
            <a:off x="6469063" y="3068638"/>
            <a:ext cx="503237" cy="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 type="triangle" w="med" len="med"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8869" name="Line 23"/>
          <p:cNvSpPr>
            <a:spLocks noChangeShapeType="1"/>
          </p:cNvSpPr>
          <p:nvPr/>
        </p:nvSpPr>
        <p:spPr bwMode="auto">
          <a:xfrm flipH="1">
            <a:off x="5075238" y="2852738"/>
            <a:ext cx="1587" cy="100965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 type="triangle" w="med" len="med"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8870" name="Rectangle 24"/>
          <p:cNvSpPr>
            <a:spLocks noChangeArrowheads="1"/>
          </p:cNvSpPr>
          <p:nvPr/>
        </p:nvSpPr>
        <p:spPr bwMode="auto">
          <a:xfrm>
            <a:off x="5748338" y="4221163"/>
            <a:ext cx="215900" cy="431800"/>
          </a:xfrm>
          <a:prstGeom prst="rect">
            <a:avLst/>
          </a:prstGeom>
          <a:noFill/>
          <a:ln w="28575" algn="ctr">
            <a:solidFill>
              <a:srgbClr val="FFFF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8871" name="Rectangle 25"/>
          <p:cNvSpPr>
            <a:spLocks noChangeArrowheads="1"/>
          </p:cNvSpPr>
          <p:nvPr/>
        </p:nvSpPr>
        <p:spPr bwMode="auto">
          <a:xfrm>
            <a:off x="4638675" y="4581525"/>
            <a:ext cx="106363" cy="85725"/>
          </a:xfrm>
          <a:prstGeom prst="rect">
            <a:avLst/>
          </a:prstGeom>
          <a:solidFill>
            <a:srgbClr val="333333"/>
          </a:solidFill>
          <a:ln w="9525" algn="ctr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8872" name="Oval 26"/>
          <p:cNvSpPr>
            <a:spLocks noChangeArrowheads="1"/>
          </p:cNvSpPr>
          <p:nvPr/>
        </p:nvSpPr>
        <p:spPr bwMode="auto">
          <a:xfrm>
            <a:off x="4787900" y="465296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8873" name="Line 27"/>
          <p:cNvSpPr>
            <a:spLocks noChangeShapeType="1"/>
          </p:cNvSpPr>
          <p:nvPr/>
        </p:nvSpPr>
        <p:spPr bwMode="auto">
          <a:xfrm flipH="1">
            <a:off x="4833938" y="4759325"/>
            <a:ext cx="1587" cy="1439863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8874" name="Rectangle 28"/>
          <p:cNvSpPr>
            <a:spLocks noChangeArrowheads="1"/>
          </p:cNvSpPr>
          <p:nvPr/>
        </p:nvSpPr>
        <p:spPr bwMode="auto">
          <a:xfrm>
            <a:off x="2678113" y="5902325"/>
            <a:ext cx="1731962" cy="5810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Переключатель: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  <a:p>
            <a:pPr algn="r"/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Режим работы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8875" name="Line 29"/>
          <p:cNvSpPr>
            <a:spLocks noChangeShapeType="1"/>
          </p:cNvSpPr>
          <p:nvPr/>
        </p:nvSpPr>
        <p:spPr bwMode="auto">
          <a:xfrm flipH="1">
            <a:off x="4402138" y="6199188"/>
            <a:ext cx="431800" cy="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78876" name="Picture 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0875" y="1341438"/>
            <a:ext cx="1406525" cy="1476375"/>
          </a:xfrm>
          <a:prstGeom prst="rect">
            <a:avLst/>
          </a:prstGeom>
          <a:noFill/>
          <a:ln w="12700">
            <a:solidFill>
              <a:srgbClr val="333333"/>
            </a:solidFill>
            <a:miter lim="800000"/>
            <a:headEnd/>
            <a:tailEnd/>
          </a:ln>
        </p:spPr>
      </p:pic>
      <p:sp>
        <p:nvSpPr>
          <p:cNvPr id="260127" name="Rectangle 31"/>
          <p:cNvSpPr>
            <a:spLocks noChangeArrowheads="1"/>
          </p:cNvSpPr>
          <p:nvPr/>
        </p:nvSpPr>
        <p:spPr bwMode="auto">
          <a:xfrm>
            <a:off x="7296150" y="1557338"/>
            <a:ext cx="1582738" cy="503237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8878" name="Rectangle 32"/>
          <p:cNvSpPr>
            <a:spLocks noChangeArrowheads="1"/>
          </p:cNvSpPr>
          <p:nvPr/>
        </p:nvSpPr>
        <p:spPr bwMode="auto">
          <a:xfrm>
            <a:off x="7296150" y="1571625"/>
            <a:ext cx="15938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Связь с приборами </a:t>
            </a:r>
          </a:p>
          <a:p>
            <a:pPr algn="l"/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верхнего уровня</a:t>
            </a:r>
            <a:endParaRPr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60129" name="Rectangle 33"/>
          <p:cNvSpPr>
            <a:spLocks noChangeArrowheads="1"/>
          </p:cNvSpPr>
          <p:nvPr/>
        </p:nvSpPr>
        <p:spPr bwMode="auto">
          <a:xfrm>
            <a:off x="7308850" y="2205038"/>
            <a:ext cx="1582738" cy="503237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78880" name="Rectangle 34"/>
          <p:cNvSpPr>
            <a:spLocks noChangeArrowheads="1"/>
          </p:cNvSpPr>
          <p:nvPr/>
        </p:nvSpPr>
        <p:spPr bwMode="auto">
          <a:xfrm>
            <a:off x="7308850" y="2219325"/>
            <a:ext cx="14414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Связь с модулем </a:t>
            </a:r>
          </a:p>
          <a:p>
            <a:pPr algn="l"/>
            <a:r>
              <a:rPr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интерфейса</a:t>
            </a:r>
            <a:endParaRPr lang="en-US" altLang="ko-KR" sz="12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78881" name="Line 35"/>
          <p:cNvSpPr>
            <a:spLocks noChangeShapeType="1"/>
          </p:cNvSpPr>
          <p:nvPr/>
        </p:nvSpPr>
        <p:spPr bwMode="auto">
          <a:xfrm flipV="1">
            <a:off x="6732588" y="1989138"/>
            <a:ext cx="576262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8882" name="Line 36"/>
          <p:cNvSpPr>
            <a:spLocks noChangeShapeType="1"/>
          </p:cNvSpPr>
          <p:nvPr/>
        </p:nvSpPr>
        <p:spPr bwMode="auto">
          <a:xfrm>
            <a:off x="6732588" y="2276475"/>
            <a:ext cx="576262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8883" name="Line 37"/>
          <p:cNvSpPr>
            <a:spLocks noChangeShapeType="1"/>
          </p:cNvSpPr>
          <p:nvPr/>
        </p:nvSpPr>
        <p:spPr bwMode="auto">
          <a:xfrm flipH="1">
            <a:off x="5867400" y="2852738"/>
            <a:ext cx="0" cy="1370012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 type="triangle" w="med" len="med"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58075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8208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</a:t>
            </a:r>
            <a:r>
              <a:rPr lang="ru-RU" altLang="ko-KR" sz="3600" b="1">
                <a:solidFill>
                  <a:schemeClr val="tx2"/>
                </a:solidFill>
                <a:latin typeface="Arial Unicode MS" pitchFamily="34" charset="-128"/>
              </a:rPr>
              <a:t>Центральный пульт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(MCM-A202A)</a:t>
            </a:r>
          </a:p>
        </p:txBody>
      </p:sp>
      <p:sp>
        <p:nvSpPr>
          <p:cNvPr id="78889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4729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 Unicode MS" pitchFamily="34" charset="-128"/>
              </a:rPr>
              <a:t>Элементы на плате </a:t>
            </a:r>
            <a:r>
              <a:rPr lang="ru-RU" altLang="ko-KR" sz="2400" b="1">
                <a:latin typeface="Arial" pitchFamily="34" charset="0"/>
              </a:rPr>
              <a:t>управления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930" name="Group 58"/>
          <p:cNvGraphicFramePr>
            <a:graphicFrameLocks noGrp="1"/>
          </p:cNvGraphicFramePr>
          <p:nvPr/>
        </p:nvGraphicFramePr>
        <p:xfrm>
          <a:off x="684213" y="1557338"/>
          <a:ext cx="7848600" cy="4672440"/>
        </p:xfrm>
        <a:graphic>
          <a:graphicData uri="http://schemas.openxmlformats.org/drawingml/2006/table">
            <a:tbl>
              <a:tblPr/>
              <a:tblGrid>
                <a:gridCol w="647700"/>
                <a:gridCol w="576262"/>
                <a:gridCol w="6624638"/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DIP SW</a:t>
                      </a:r>
                    </a:p>
                  </a:txBody>
                  <a:tcPr marL="72000" marR="72000" marT="72000" marB="7200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Описание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72000" marR="72000" marT="72000" marB="7200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K1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K2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Ограничение на функционирование индивидуальных пультов.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Использование без ограничений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Уровень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Пульт действует только когда внутренний блок включен от центрального управления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Уровень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Пульт управления ден действует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Уровень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Пульты индивидуального управления действуют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при включенной кнопке «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All ON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»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 не действуют при выключенной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(независимо от состояния внутреннего блока)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K3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Режим опроса: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OFF :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Групповой режим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адресу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RMC)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ON   :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Индивидуальный режим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 адресу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MAIN 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Прим: Управление от кнопок Вкл/Выкл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действует только в групповом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        режиме опроса внутренних блоков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72000" marR="72000" marT="72000" marB="7200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K4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Управление от контроллеров верхнего уровня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OFF : DMS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S-NET mini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ON  :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Функциональный пульт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S-NET2+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недельный таймер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72000" marR="72000" marT="72000" marB="7200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8075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8208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</a:t>
            </a:r>
            <a:r>
              <a:rPr lang="ru-RU" altLang="ko-KR" sz="3600" b="1">
                <a:solidFill>
                  <a:schemeClr val="tx2"/>
                </a:solidFill>
                <a:latin typeface="Arial Unicode MS" pitchFamily="34" charset="-128"/>
              </a:rPr>
              <a:t>Центральный пульт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(MCM-A202A)</a:t>
            </a:r>
          </a:p>
        </p:txBody>
      </p:sp>
      <p:sp>
        <p:nvSpPr>
          <p:cNvPr id="79914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3355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 Unicode MS" pitchFamily="34" charset="-128"/>
              </a:rPr>
              <a:t>Переключатель опций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1076325" y="2146300"/>
            <a:ext cx="1022350" cy="274638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lang="ru-RU" altLang="ko-KR" sz="1600" b="1">
                <a:solidFill>
                  <a:schemeClr val="bg1"/>
                </a:solidFill>
                <a:latin typeface="Arial Unicode MS" pitchFamily="34" charset="-128"/>
              </a:rPr>
              <a:t>Уровень</a:t>
            </a:r>
            <a:r>
              <a:rPr lang="en-US" altLang="ko-KR" sz="1600" b="1">
                <a:solidFill>
                  <a:schemeClr val="bg1"/>
                </a:solidFill>
                <a:latin typeface="Arial Unicode MS" pitchFamily="34" charset="-128"/>
              </a:rPr>
              <a:t> 0</a:t>
            </a:r>
            <a:endParaRPr kumimoji="0" lang="en-US" altLang="ko-KR" sz="1600" b="1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784225" y="4648200"/>
            <a:ext cx="19621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latinLnBrk="0"/>
            <a:r>
              <a:rPr lang="ru-RU" altLang="ko-KR">
                <a:solidFill>
                  <a:schemeClr val="tx2"/>
                </a:solidFill>
                <a:latin typeface="Arial Unicode MS" pitchFamily="34" charset="-128"/>
              </a:rPr>
              <a:t>Включено от Центрального пульта: Разрешено</a:t>
            </a:r>
            <a:endParaRPr kumimoji="0" lang="en-US" altLang="ko-KR">
              <a:latin typeface="Arial Unicode MS" pitchFamily="34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684213" y="2420938"/>
            <a:ext cx="16049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latinLnBrk="0"/>
            <a:r>
              <a:rPr lang="ru-RU" altLang="ko-KR">
                <a:solidFill>
                  <a:schemeClr val="tx2"/>
                </a:solidFill>
                <a:latin typeface="Arial Unicode MS" pitchFamily="34" charset="-128"/>
              </a:rPr>
              <a:t>Ограничений нет</a:t>
            </a:r>
            <a:endParaRPr kumimoji="0" lang="en-US" altLang="ko-KR">
              <a:latin typeface="Arial Unicode MS" pitchFamily="34" charset="-128"/>
            </a:endParaRPr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620713" y="1557338"/>
            <a:ext cx="7839075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620713" y="4005263"/>
            <a:ext cx="7839075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784225" y="5554663"/>
            <a:ext cx="19161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ru-RU" altLang="ko-KR">
                <a:solidFill>
                  <a:schemeClr val="tx2"/>
                </a:solidFill>
                <a:latin typeface="Arial Unicode MS" pitchFamily="34" charset="-128"/>
              </a:rPr>
              <a:t>Выключено от Центрального пульта: Запрещено</a:t>
            </a:r>
            <a:endParaRPr lang="en-US" altLang="ko-KR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80904" name="Picture 10" descr="DIP설정 레벨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2792413"/>
            <a:ext cx="10080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5" name="Picture 11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2105025"/>
            <a:ext cx="10795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6" name="Picture 12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488" y="2105025"/>
            <a:ext cx="10795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7" name="Picture 13" descr="en_유선리모컨2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5580063" y="2997200"/>
            <a:ext cx="82232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8" name="Picture 14" descr="무선리모컨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6788" y="2997200"/>
            <a:ext cx="3524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1375" name="Line 15"/>
          <p:cNvSpPr>
            <a:spLocks noChangeShapeType="1"/>
          </p:cNvSpPr>
          <p:nvPr/>
        </p:nvSpPr>
        <p:spPr bwMode="auto">
          <a:xfrm>
            <a:off x="6011863" y="2781300"/>
            <a:ext cx="0" cy="28892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1376" name="Line 16"/>
          <p:cNvSpPr>
            <a:spLocks noChangeShapeType="1"/>
          </p:cNvSpPr>
          <p:nvPr/>
        </p:nvSpPr>
        <p:spPr bwMode="auto">
          <a:xfrm>
            <a:off x="5003800" y="1989138"/>
            <a:ext cx="9366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1377" name="Line 17"/>
          <p:cNvSpPr>
            <a:spLocks noChangeShapeType="1"/>
          </p:cNvSpPr>
          <p:nvPr/>
        </p:nvSpPr>
        <p:spPr bwMode="auto">
          <a:xfrm>
            <a:off x="5938838" y="1989138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1378" name="Line 18"/>
          <p:cNvSpPr>
            <a:spLocks noChangeShapeType="1"/>
          </p:cNvSpPr>
          <p:nvPr/>
        </p:nvSpPr>
        <p:spPr bwMode="auto">
          <a:xfrm flipV="1">
            <a:off x="6011863" y="1989138"/>
            <a:ext cx="71437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1379" name="Line 19"/>
          <p:cNvSpPr>
            <a:spLocks noChangeShapeType="1"/>
          </p:cNvSpPr>
          <p:nvPr/>
        </p:nvSpPr>
        <p:spPr bwMode="auto">
          <a:xfrm>
            <a:off x="6086475" y="1989138"/>
            <a:ext cx="129381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1380" name="Line 20"/>
          <p:cNvSpPr>
            <a:spLocks noChangeShapeType="1"/>
          </p:cNvSpPr>
          <p:nvPr/>
        </p:nvSpPr>
        <p:spPr bwMode="auto">
          <a:xfrm>
            <a:off x="7378700" y="1989138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1381" name="Line 21"/>
          <p:cNvSpPr>
            <a:spLocks noChangeShapeType="1"/>
          </p:cNvSpPr>
          <p:nvPr/>
        </p:nvSpPr>
        <p:spPr bwMode="auto">
          <a:xfrm>
            <a:off x="3419475" y="2205038"/>
            <a:ext cx="720725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80916" name="Group 22"/>
          <p:cNvGrpSpPr>
            <a:grpSpLocks noChangeAspect="1"/>
          </p:cNvGrpSpPr>
          <p:nvPr/>
        </p:nvGrpSpPr>
        <p:grpSpPr bwMode="auto">
          <a:xfrm>
            <a:off x="4067175" y="1628775"/>
            <a:ext cx="949325" cy="1512888"/>
            <a:chOff x="703" y="1298"/>
            <a:chExt cx="769" cy="1225"/>
          </a:xfrm>
        </p:grpSpPr>
        <p:pic>
          <p:nvPicPr>
            <p:cNvPr id="80944" name="Picture 23" descr="PLUS2실외기그림자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03" y="1298"/>
              <a:ext cx="769" cy="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945" name="Picture 24" descr="dvm-제어110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93" y="1979"/>
              <a:ext cx="499" cy="403"/>
            </a:xfrm>
            <a:prstGeom prst="rect">
              <a:avLst/>
            </a:prstGeom>
            <a:noFill/>
            <a:ln w="28575">
              <a:solidFill>
                <a:srgbClr val="808080"/>
              </a:solidFill>
              <a:miter lim="800000"/>
              <a:headEnd/>
              <a:tailEnd/>
            </a:ln>
          </p:spPr>
        </p:pic>
      </p:grpSp>
      <p:pic>
        <p:nvPicPr>
          <p:cNvPr id="80917" name="Picture 25" descr="en-중앙제어기 cop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00338" y="1844675"/>
            <a:ext cx="7286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18" name="Rectangle 26"/>
          <p:cNvSpPr>
            <a:spLocks noChangeArrowheads="1"/>
          </p:cNvSpPr>
          <p:nvPr/>
        </p:nvSpPr>
        <p:spPr bwMode="auto">
          <a:xfrm>
            <a:off x="1103313" y="4306888"/>
            <a:ext cx="1022350" cy="274637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lang="ru-RU" altLang="ko-KR" sz="1600" b="1">
                <a:solidFill>
                  <a:schemeClr val="bg1"/>
                </a:solidFill>
                <a:latin typeface="Arial Unicode MS" pitchFamily="34" charset="-128"/>
              </a:rPr>
              <a:t>Уровень</a:t>
            </a:r>
            <a:r>
              <a:rPr lang="en-US" altLang="ko-KR" sz="1600" b="1">
                <a:solidFill>
                  <a:schemeClr val="bg1"/>
                </a:solidFill>
                <a:latin typeface="Arial Unicode MS" pitchFamily="34" charset="-128"/>
              </a:rPr>
              <a:t> 1</a:t>
            </a:r>
            <a:endParaRPr kumimoji="0" lang="en-US" altLang="ko-KR" sz="1600" b="1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80919" name="Picture 27" descr="DIP설정 레벨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00338" y="5229225"/>
            <a:ext cx="10080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20" name="Picture 28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4554538"/>
            <a:ext cx="1079500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21" name="Picture 29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488" y="4554538"/>
            <a:ext cx="1079500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22" name="Picture 30" descr="en_유선리모컨2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5580063" y="5446713"/>
            <a:ext cx="822325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23" name="Picture 31" descr="무선리모컨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6788" y="5446713"/>
            <a:ext cx="3524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1392" name="Line 32"/>
          <p:cNvSpPr>
            <a:spLocks noChangeShapeType="1"/>
          </p:cNvSpPr>
          <p:nvPr/>
        </p:nvSpPr>
        <p:spPr bwMode="auto">
          <a:xfrm>
            <a:off x="6011863" y="5230813"/>
            <a:ext cx="0" cy="28892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1393" name="Line 33"/>
          <p:cNvSpPr>
            <a:spLocks noChangeShapeType="1"/>
          </p:cNvSpPr>
          <p:nvPr/>
        </p:nvSpPr>
        <p:spPr bwMode="auto">
          <a:xfrm>
            <a:off x="5003800" y="4438650"/>
            <a:ext cx="9366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1394" name="Line 34"/>
          <p:cNvSpPr>
            <a:spLocks noChangeShapeType="1"/>
          </p:cNvSpPr>
          <p:nvPr/>
        </p:nvSpPr>
        <p:spPr bwMode="auto">
          <a:xfrm>
            <a:off x="5938838" y="4438650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1395" name="Line 35"/>
          <p:cNvSpPr>
            <a:spLocks noChangeShapeType="1"/>
          </p:cNvSpPr>
          <p:nvPr/>
        </p:nvSpPr>
        <p:spPr bwMode="auto">
          <a:xfrm flipV="1">
            <a:off x="6011863" y="4438650"/>
            <a:ext cx="71437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1396" name="Line 36"/>
          <p:cNvSpPr>
            <a:spLocks noChangeShapeType="1"/>
          </p:cNvSpPr>
          <p:nvPr/>
        </p:nvSpPr>
        <p:spPr bwMode="auto">
          <a:xfrm>
            <a:off x="6086475" y="4438650"/>
            <a:ext cx="129381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1397" name="Line 37"/>
          <p:cNvSpPr>
            <a:spLocks noChangeShapeType="1"/>
          </p:cNvSpPr>
          <p:nvPr/>
        </p:nvSpPr>
        <p:spPr bwMode="auto">
          <a:xfrm>
            <a:off x="7378700" y="4438650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1398" name="Line 38"/>
          <p:cNvSpPr>
            <a:spLocks noChangeShapeType="1"/>
          </p:cNvSpPr>
          <p:nvPr/>
        </p:nvSpPr>
        <p:spPr bwMode="auto">
          <a:xfrm>
            <a:off x="3419475" y="4654550"/>
            <a:ext cx="720725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80931" name="Group 39"/>
          <p:cNvGrpSpPr>
            <a:grpSpLocks noChangeAspect="1"/>
          </p:cNvGrpSpPr>
          <p:nvPr/>
        </p:nvGrpSpPr>
        <p:grpSpPr bwMode="auto">
          <a:xfrm>
            <a:off x="4067175" y="4078288"/>
            <a:ext cx="949325" cy="1512887"/>
            <a:chOff x="703" y="1298"/>
            <a:chExt cx="769" cy="1225"/>
          </a:xfrm>
        </p:grpSpPr>
        <p:pic>
          <p:nvPicPr>
            <p:cNvPr id="80942" name="Picture 40" descr="PLUS2실외기그림자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03" y="1298"/>
              <a:ext cx="769" cy="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943" name="Picture 41" descr="dvm-제어1104"/>
            <p:cNvPicPr>
              <a:picLocks noChangeAspect="1" noChangeArrowheads="1"/>
            </p:cNvPicPr>
            <p:nvPr/>
          </p:nvPicPr>
          <p:blipFill>
            <a:blip r:embed="rId7">
              <a:lum bright="-10000"/>
            </a:blip>
            <a:srcRect/>
            <a:stretch>
              <a:fillRect/>
            </a:stretch>
          </p:blipFill>
          <p:spPr bwMode="auto">
            <a:xfrm>
              <a:off x="793" y="1979"/>
              <a:ext cx="499" cy="403"/>
            </a:xfrm>
            <a:prstGeom prst="rect">
              <a:avLst/>
            </a:prstGeom>
            <a:noFill/>
            <a:ln w="28575">
              <a:solidFill>
                <a:srgbClr val="808080"/>
              </a:solidFill>
              <a:miter lim="800000"/>
              <a:headEnd/>
              <a:tailEnd/>
            </a:ln>
          </p:spPr>
        </p:pic>
      </p:grpSp>
      <p:pic>
        <p:nvPicPr>
          <p:cNvPr id="80932" name="Picture 42" descr="en-중앙제어기 cop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00338" y="4294188"/>
            <a:ext cx="7286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33" name="AutoShape 43"/>
          <p:cNvSpPr>
            <a:spLocks noChangeArrowheads="1"/>
          </p:cNvSpPr>
          <p:nvPr/>
        </p:nvSpPr>
        <p:spPr bwMode="auto">
          <a:xfrm>
            <a:off x="5451475" y="5661025"/>
            <a:ext cx="503238" cy="490538"/>
          </a:xfrm>
          <a:custGeom>
            <a:avLst/>
            <a:gdLst>
              <a:gd name="T0" fmla="*/ 251619 w 21600"/>
              <a:gd name="T1" fmla="*/ 0 h 21600"/>
              <a:gd name="T2" fmla="*/ 73692 w 21600"/>
              <a:gd name="T3" fmla="*/ 71832 h 21600"/>
              <a:gd name="T4" fmla="*/ 0 w 21600"/>
              <a:gd name="T5" fmla="*/ 245269 h 21600"/>
              <a:gd name="T6" fmla="*/ 73692 w 21600"/>
              <a:gd name="T7" fmla="*/ 418706 h 21600"/>
              <a:gd name="T8" fmla="*/ 251619 w 21600"/>
              <a:gd name="T9" fmla="*/ 490538 h 21600"/>
              <a:gd name="T10" fmla="*/ 429546 w 21600"/>
              <a:gd name="T11" fmla="*/ 418706 h 21600"/>
              <a:gd name="T12" fmla="*/ 503238 w 21600"/>
              <a:gd name="T13" fmla="*/ 245269 h 21600"/>
              <a:gd name="T14" fmla="*/ 429546 w 21600"/>
              <a:gd name="T15" fmla="*/ 7183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657" y="10800"/>
                </a:moveTo>
                <a:cubicBezTo>
                  <a:pt x="2657" y="15297"/>
                  <a:pt x="6303" y="18943"/>
                  <a:pt x="10800" y="18943"/>
                </a:cubicBezTo>
                <a:cubicBezTo>
                  <a:pt x="15297" y="18943"/>
                  <a:pt x="18943" y="15297"/>
                  <a:pt x="18943" y="10800"/>
                </a:cubicBezTo>
                <a:cubicBezTo>
                  <a:pt x="18943" y="6303"/>
                  <a:pt x="15297" y="2657"/>
                  <a:pt x="10800" y="2657"/>
                </a:cubicBezTo>
                <a:cubicBezTo>
                  <a:pt x="6303" y="2657"/>
                  <a:pt x="2657" y="6303"/>
                  <a:pt x="26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0934" name="AutoShape 44"/>
          <p:cNvSpPr>
            <a:spLocks noChangeArrowheads="1"/>
          </p:cNvSpPr>
          <p:nvPr/>
        </p:nvSpPr>
        <p:spPr bwMode="auto">
          <a:xfrm>
            <a:off x="6027738" y="5661025"/>
            <a:ext cx="488950" cy="504825"/>
          </a:xfrm>
          <a:custGeom>
            <a:avLst/>
            <a:gdLst>
              <a:gd name="T0" fmla="*/ 244475 w 21600"/>
              <a:gd name="T1" fmla="*/ 0 h 21600"/>
              <a:gd name="T2" fmla="*/ 71599 w 21600"/>
              <a:gd name="T3" fmla="*/ 73924 h 21600"/>
              <a:gd name="T4" fmla="*/ 0 w 21600"/>
              <a:gd name="T5" fmla="*/ 252413 h 21600"/>
              <a:gd name="T6" fmla="*/ 71599 w 21600"/>
              <a:gd name="T7" fmla="*/ 430901 h 21600"/>
              <a:gd name="T8" fmla="*/ 244475 w 21600"/>
              <a:gd name="T9" fmla="*/ 504825 h 21600"/>
              <a:gd name="T10" fmla="*/ 417351 w 21600"/>
              <a:gd name="T11" fmla="*/ 430901 h 21600"/>
              <a:gd name="T12" fmla="*/ 488950 w 21600"/>
              <a:gd name="T13" fmla="*/ 252413 h 21600"/>
              <a:gd name="T14" fmla="*/ 41735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0935" name="AutoShape 45"/>
          <p:cNvSpPr>
            <a:spLocks noChangeArrowheads="1"/>
          </p:cNvSpPr>
          <p:nvPr/>
        </p:nvSpPr>
        <p:spPr bwMode="auto">
          <a:xfrm>
            <a:off x="6962775" y="5661025"/>
            <a:ext cx="503238" cy="490538"/>
          </a:xfrm>
          <a:custGeom>
            <a:avLst/>
            <a:gdLst>
              <a:gd name="T0" fmla="*/ 251619 w 21600"/>
              <a:gd name="T1" fmla="*/ 0 h 21600"/>
              <a:gd name="T2" fmla="*/ 73692 w 21600"/>
              <a:gd name="T3" fmla="*/ 71832 h 21600"/>
              <a:gd name="T4" fmla="*/ 0 w 21600"/>
              <a:gd name="T5" fmla="*/ 245269 h 21600"/>
              <a:gd name="T6" fmla="*/ 73692 w 21600"/>
              <a:gd name="T7" fmla="*/ 418706 h 21600"/>
              <a:gd name="T8" fmla="*/ 251619 w 21600"/>
              <a:gd name="T9" fmla="*/ 490538 h 21600"/>
              <a:gd name="T10" fmla="*/ 429546 w 21600"/>
              <a:gd name="T11" fmla="*/ 418706 h 21600"/>
              <a:gd name="T12" fmla="*/ 503238 w 21600"/>
              <a:gd name="T13" fmla="*/ 245269 h 21600"/>
              <a:gd name="T14" fmla="*/ 429546 w 21600"/>
              <a:gd name="T15" fmla="*/ 7183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657" y="10800"/>
                </a:moveTo>
                <a:cubicBezTo>
                  <a:pt x="2657" y="15297"/>
                  <a:pt x="6303" y="18943"/>
                  <a:pt x="10800" y="18943"/>
                </a:cubicBezTo>
                <a:cubicBezTo>
                  <a:pt x="15297" y="18943"/>
                  <a:pt x="18943" y="15297"/>
                  <a:pt x="18943" y="10800"/>
                </a:cubicBezTo>
                <a:cubicBezTo>
                  <a:pt x="18943" y="6303"/>
                  <a:pt x="15297" y="2657"/>
                  <a:pt x="10800" y="2657"/>
                </a:cubicBezTo>
                <a:cubicBezTo>
                  <a:pt x="6303" y="2657"/>
                  <a:pt x="2657" y="6303"/>
                  <a:pt x="26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0936" name="AutoShape 46"/>
          <p:cNvSpPr>
            <a:spLocks noChangeArrowheads="1"/>
          </p:cNvSpPr>
          <p:nvPr/>
        </p:nvSpPr>
        <p:spPr bwMode="auto">
          <a:xfrm>
            <a:off x="7539038" y="5661025"/>
            <a:ext cx="488950" cy="504825"/>
          </a:xfrm>
          <a:custGeom>
            <a:avLst/>
            <a:gdLst>
              <a:gd name="T0" fmla="*/ 244475 w 21600"/>
              <a:gd name="T1" fmla="*/ 0 h 21600"/>
              <a:gd name="T2" fmla="*/ 71599 w 21600"/>
              <a:gd name="T3" fmla="*/ 73924 h 21600"/>
              <a:gd name="T4" fmla="*/ 0 w 21600"/>
              <a:gd name="T5" fmla="*/ 252413 h 21600"/>
              <a:gd name="T6" fmla="*/ 71599 w 21600"/>
              <a:gd name="T7" fmla="*/ 430901 h 21600"/>
              <a:gd name="T8" fmla="*/ 244475 w 21600"/>
              <a:gd name="T9" fmla="*/ 504825 h 21600"/>
              <a:gd name="T10" fmla="*/ 417351 w 21600"/>
              <a:gd name="T11" fmla="*/ 430901 h 21600"/>
              <a:gd name="T12" fmla="*/ 488950 w 21600"/>
              <a:gd name="T13" fmla="*/ 252413 h 21600"/>
              <a:gd name="T14" fmla="*/ 41735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0937" name="AutoShape 47"/>
          <p:cNvSpPr>
            <a:spLocks noChangeArrowheads="1"/>
          </p:cNvSpPr>
          <p:nvPr/>
        </p:nvSpPr>
        <p:spPr bwMode="auto">
          <a:xfrm>
            <a:off x="7237413" y="3198813"/>
            <a:ext cx="503237" cy="490537"/>
          </a:xfrm>
          <a:custGeom>
            <a:avLst/>
            <a:gdLst>
              <a:gd name="T0" fmla="*/ 251619 w 21600"/>
              <a:gd name="T1" fmla="*/ 0 h 21600"/>
              <a:gd name="T2" fmla="*/ 73692 w 21600"/>
              <a:gd name="T3" fmla="*/ 71832 h 21600"/>
              <a:gd name="T4" fmla="*/ 0 w 21600"/>
              <a:gd name="T5" fmla="*/ 245269 h 21600"/>
              <a:gd name="T6" fmla="*/ 73692 w 21600"/>
              <a:gd name="T7" fmla="*/ 418705 h 21600"/>
              <a:gd name="T8" fmla="*/ 251619 w 21600"/>
              <a:gd name="T9" fmla="*/ 490537 h 21600"/>
              <a:gd name="T10" fmla="*/ 429545 w 21600"/>
              <a:gd name="T11" fmla="*/ 418705 h 21600"/>
              <a:gd name="T12" fmla="*/ 503237 w 21600"/>
              <a:gd name="T13" fmla="*/ 245269 h 21600"/>
              <a:gd name="T14" fmla="*/ 429545 w 21600"/>
              <a:gd name="T15" fmla="*/ 7183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657" y="10800"/>
                </a:moveTo>
                <a:cubicBezTo>
                  <a:pt x="2657" y="15297"/>
                  <a:pt x="6303" y="18943"/>
                  <a:pt x="10800" y="18943"/>
                </a:cubicBezTo>
                <a:cubicBezTo>
                  <a:pt x="15297" y="18943"/>
                  <a:pt x="18943" y="15297"/>
                  <a:pt x="18943" y="10800"/>
                </a:cubicBezTo>
                <a:cubicBezTo>
                  <a:pt x="18943" y="6303"/>
                  <a:pt x="15297" y="2657"/>
                  <a:pt x="10800" y="2657"/>
                </a:cubicBezTo>
                <a:cubicBezTo>
                  <a:pt x="6303" y="2657"/>
                  <a:pt x="2657" y="6303"/>
                  <a:pt x="26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0938" name="AutoShape 48"/>
          <p:cNvSpPr>
            <a:spLocks noChangeArrowheads="1"/>
          </p:cNvSpPr>
          <p:nvPr/>
        </p:nvSpPr>
        <p:spPr bwMode="auto">
          <a:xfrm>
            <a:off x="5740400" y="3194050"/>
            <a:ext cx="503238" cy="490538"/>
          </a:xfrm>
          <a:custGeom>
            <a:avLst/>
            <a:gdLst>
              <a:gd name="T0" fmla="*/ 251619 w 21600"/>
              <a:gd name="T1" fmla="*/ 0 h 21600"/>
              <a:gd name="T2" fmla="*/ 73692 w 21600"/>
              <a:gd name="T3" fmla="*/ 71832 h 21600"/>
              <a:gd name="T4" fmla="*/ 0 w 21600"/>
              <a:gd name="T5" fmla="*/ 245269 h 21600"/>
              <a:gd name="T6" fmla="*/ 73692 w 21600"/>
              <a:gd name="T7" fmla="*/ 418706 h 21600"/>
              <a:gd name="T8" fmla="*/ 251619 w 21600"/>
              <a:gd name="T9" fmla="*/ 490538 h 21600"/>
              <a:gd name="T10" fmla="*/ 429546 w 21600"/>
              <a:gd name="T11" fmla="*/ 418706 h 21600"/>
              <a:gd name="T12" fmla="*/ 503238 w 21600"/>
              <a:gd name="T13" fmla="*/ 245269 h 21600"/>
              <a:gd name="T14" fmla="*/ 429546 w 21600"/>
              <a:gd name="T15" fmla="*/ 7183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657" y="10800"/>
                </a:moveTo>
                <a:cubicBezTo>
                  <a:pt x="2657" y="15297"/>
                  <a:pt x="6303" y="18943"/>
                  <a:pt x="10800" y="18943"/>
                </a:cubicBezTo>
                <a:cubicBezTo>
                  <a:pt x="15297" y="18943"/>
                  <a:pt x="18943" y="15297"/>
                  <a:pt x="18943" y="10800"/>
                </a:cubicBezTo>
                <a:cubicBezTo>
                  <a:pt x="18943" y="6303"/>
                  <a:pt x="15297" y="2657"/>
                  <a:pt x="10800" y="2657"/>
                </a:cubicBezTo>
                <a:cubicBezTo>
                  <a:pt x="6303" y="2657"/>
                  <a:pt x="2657" y="6303"/>
                  <a:pt x="26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58075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8208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</a:t>
            </a:r>
            <a:r>
              <a:rPr lang="ru-RU" altLang="ko-KR" sz="3600" b="1">
                <a:solidFill>
                  <a:schemeClr val="tx2"/>
                </a:solidFill>
                <a:latin typeface="Arial Unicode MS" pitchFamily="34" charset="-128"/>
              </a:rPr>
              <a:t>Центральный пульт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(MCM-A202A)</a:t>
            </a:r>
          </a:p>
        </p:txBody>
      </p:sp>
      <p:sp>
        <p:nvSpPr>
          <p:cNvPr id="80948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6369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" pitchFamily="34" charset="0"/>
              </a:rPr>
              <a:t>Ограничение индивидуального управления</a:t>
            </a:r>
            <a:endParaRPr lang="en-US" altLang="ko-KR" sz="2400" b="1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1101725" y="2146300"/>
            <a:ext cx="1022350" cy="274638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lang="ru-RU" altLang="ko-KR" sz="1600" b="1">
                <a:solidFill>
                  <a:schemeClr val="bg1"/>
                </a:solidFill>
                <a:latin typeface="Arial Unicode MS" pitchFamily="34" charset="-128"/>
              </a:rPr>
              <a:t>Уровень</a:t>
            </a:r>
            <a:r>
              <a:rPr lang="en-US" altLang="ko-KR" sz="1600" b="1">
                <a:solidFill>
                  <a:schemeClr val="bg1"/>
                </a:solidFill>
                <a:latin typeface="Arial Unicode MS" pitchFamily="34" charset="-128"/>
              </a:rPr>
              <a:t> 2</a:t>
            </a:r>
            <a:endParaRPr kumimoji="0" lang="en-US" altLang="ko-KR" sz="1600" b="1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1081088" y="2420938"/>
            <a:ext cx="11255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latinLnBrk="0"/>
            <a:r>
              <a:rPr lang="ru-RU" altLang="ko-KR">
                <a:solidFill>
                  <a:schemeClr val="tx2"/>
                </a:solidFill>
                <a:latin typeface="Arial Unicode MS" pitchFamily="34" charset="-128"/>
              </a:rPr>
              <a:t>Запрещено</a:t>
            </a:r>
            <a:endParaRPr kumimoji="0" lang="en-US" altLang="ko-KR">
              <a:latin typeface="Arial Unicode MS" pitchFamily="34" charset="-128"/>
            </a:endParaRP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620713" y="1557338"/>
            <a:ext cx="7839075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611188" y="4005263"/>
            <a:ext cx="7839075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81926" name="Picture 8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3088" y="2105025"/>
            <a:ext cx="10795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Picture 9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2950" y="2105025"/>
            <a:ext cx="10795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8" name="Picture 10" descr="en_유선리모컨2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5724525" y="2997200"/>
            <a:ext cx="82232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9" name="Picture 11" descr="무선리모컨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77113" y="2997200"/>
            <a:ext cx="3524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396" name="Line 12"/>
          <p:cNvSpPr>
            <a:spLocks noChangeShapeType="1"/>
          </p:cNvSpPr>
          <p:nvPr/>
        </p:nvSpPr>
        <p:spPr bwMode="auto">
          <a:xfrm>
            <a:off x="6156325" y="2781300"/>
            <a:ext cx="0" cy="28892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2397" name="Line 13"/>
          <p:cNvSpPr>
            <a:spLocks noChangeShapeType="1"/>
          </p:cNvSpPr>
          <p:nvPr/>
        </p:nvSpPr>
        <p:spPr bwMode="auto">
          <a:xfrm>
            <a:off x="5148263" y="1989138"/>
            <a:ext cx="9366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2398" name="Line 14"/>
          <p:cNvSpPr>
            <a:spLocks noChangeShapeType="1"/>
          </p:cNvSpPr>
          <p:nvPr/>
        </p:nvSpPr>
        <p:spPr bwMode="auto">
          <a:xfrm>
            <a:off x="6083300" y="1989138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2399" name="Line 15"/>
          <p:cNvSpPr>
            <a:spLocks noChangeShapeType="1"/>
          </p:cNvSpPr>
          <p:nvPr/>
        </p:nvSpPr>
        <p:spPr bwMode="auto">
          <a:xfrm flipV="1">
            <a:off x="6156325" y="1989138"/>
            <a:ext cx="71438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2400" name="Line 16"/>
          <p:cNvSpPr>
            <a:spLocks noChangeShapeType="1"/>
          </p:cNvSpPr>
          <p:nvPr/>
        </p:nvSpPr>
        <p:spPr bwMode="auto">
          <a:xfrm>
            <a:off x="6230938" y="1989138"/>
            <a:ext cx="1220787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2401" name="Line 17"/>
          <p:cNvSpPr>
            <a:spLocks noChangeShapeType="1"/>
          </p:cNvSpPr>
          <p:nvPr/>
        </p:nvSpPr>
        <p:spPr bwMode="auto">
          <a:xfrm>
            <a:off x="7439025" y="1989138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2402" name="Line 18"/>
          <p:cNvSpPr>
            <a:spLocks noChangeShapeType="1"/>
          </p:cNvSpPr>
          <p:nvPr/>
        </p:nvSpPr>
        <p:spPr bwMode="auto">
          <a:xfrm>
            <a:off x="3563938" y="2205038"/>
            <a:ext cx="720725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81937" name="Group 19"/>
          <p:cNvGrpSpPr>
            <a:grpSpLocks noChangeAspect="1"/>
          </p:cNvGrpSpPr>
          <p:nvPr/>
        </p:nvGrpSpPr>
        <p:grpSpPr bwMode="auto">
          <a:xfrm>
            <a:off x="4211638" y="1628775"/>
            <a:ext cx="949325" cy="1512888"/>
            <a:chOff x="703" y="1298"/>
            <a:chExt cx="769" cy="1225"/>
          </a:xfrm>
        </p:grpSpPr>
        <p:pic>
          <p:nvPicPr>
            <p:cNvPr id="81974" name="Picture 20" descr="PLUS2실외기그림자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03" y="1298"/>
              <a:ext cx="769" cy="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5" name="Picture 21" descr="dvm-제어1104"/>
            <p:cNvPicPr>
              <a:picLocks noChangeAspect="1" noChangeArrowheads="1"/>
            </p:cNvPicPr>
            <p:nvPr/>
          </p:nvPicPr>
          <p:blipFill>
            <a:blip r:embed="rId6">
              <a:lum bright="-10000"/>
            </a:blip>
            <a:srcRect/>
            <a:stretch>
              <a:fillRect/>
            </a:stretch>
          </p:blipFill>
          <p:spPr bwMode="auto">
            <a:xfrm>
              <a:off x="793" y="1979"/>
              <a:ext cx="499" cy="403"/>
            </a:xfrm>
            <a:prstGeom prst="rect">
              <a:avLst/>
            </a:prstGeom>
            <a:noFill/>
            <a:ln w="28575">
              <a:solidFill>
                <a:srgbClr val="808080"/>
              </a:solidFill>
              <a:miter lim="800000"/>
              <a:headEnd/>
              <a:tailEnd/>
            </a:ln>
          </p:spPr>
        </p:pic>
      </p:grpSp>
      <p:pic>
        <p:nvPicPr>
          <p:cNvPr id="81938" name="Picture 22" descr="en-중앙제어기 cop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44800" y="1844675"/>
            <a:ext cx="72866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9" name="Rectangle 23"/>
          <p:cNvSpPr>
            <a:spLocks noChangeArrowheads="1"/>
          </p:cNvSpPr>
          <p:nvPr/>
        </p:nvSpPr>
        <p:spPr bwMode="auto">
          <a:xfrm>
            <a:off x="1103313" y="4306888"/>
            <a:ext cx="1022350" cy="274637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lang="ru-RU" altLang="ko-KR" sz="1600" b="1">
                <a:solidFill>
                  <a:schemeClr val="bg1"/>
                </a:solidFill>
                <a:latin typeface="Arial Unicode MS" pitchFamily="34" charset="-128"/>
              </a:rPr>
              <a:t>Уровень</a:t>
            </a:r>
            <a:r>
              <a:rPr lang="en-US" altLang="ko-KR" sz="1600" b="1">
                <a:solidFill>
                  <a:schemeClr val="bg1"/>
                </a:solidFill>
                <a:latin typeface="Arial Unicode MS" pitchFamily="34" charset="-128"/>
              </a:rPr>
              <a:t> 3</a:t>
            </a:r>
            <a:endParaRPr kumimoji="0" lang="en-US" altLang="ko-KR" sz="1600" b="1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81940" name="Picture 24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3088" y="4554538"/>
            <a:ext cx="1079500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1" name="Picture 25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2950" y="4554538"/>
            <a:ext cx="1079500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2" name="Picture 26" descr="en_유선리모컨2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5724525" y="5446713"/>
            <a:ext cx="822325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3" name="Picture 27" descr="무선리모컨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1250" y="5446713"/>
            <a:ext cx="3524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4" name="AutoShape 28"/>
          <p:cNvSpPr>
            <a:spLocks noChangeArrowheads="1"/>
          </p:cNvSpPr>
          <p:nvPr/>
        </p:nvSpPr>
        <p:spPr bwMode="auto">
          <a:xfrm>
            <a:off x="5667375" y="5661025"/>
            <a:ext cx="503238" cy="490538"/>
          </a:xfrm>
          <a:custGeom>
            <a:avLst/>
            <a:gdLst>
              <a:gd name="T0" fmla="*/ 251619 w 21600"/>
              <a:gd name="T1" fmla="*/ 0 h 21600"/>
              <a:gd name="T2" fmla="*/ 73692 w 21600"/>
              <a:gd name="T3" fmla="*/ 71832 h 21600"/>
              <a:gd name="T4" fmla="*/ 0 w 21600"/>
              <a:gd name="T5" fmla="*/ 245269 h 21600"/>
              <a:gd name="T6" fmla="*/ 73692 w 21600"/>
              <a:gd name="T7" fmla="*/ 418706 h 21600"/>
              <a:gd name="T8" fmla="*/ 251619 w 21600"/>
              <a:gd name="T9" fmla="*/ 490538 h 21600"/>
              <a:gd name="T10" fmla="*/ 429546 w 21600"/>
              <a:gd name="T11" fmla="*/ 418706 h 21600"/>
              <a:gd name="T12" fmla="*/ 503238 w 21600"/>
              <a:gd name="T13" fmla="*/ 245269 h 21600"/>
              <a:gd name="T14" fmla="*/ 429546 w 21600"/>
              <a:gd name="T15" fmla="*/ 7183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657" y="10800"/>
                </a:moveTo>
                <a:cubicBezTo>
                  <a:pt x="2657" y="15297"/>
                  <a:pt x="6303" y="18943"/>
                  <a:pt x="10800" y="18943"/>
                </a:cubicBezTo>
                <a:cubicBezTo>
                  <a:pt x="15297" y="18943"/>
                  <a:pt x="18943" y="15297"/>
                  <a:pt x="18943" y="10800"/>
                </a:cubicBezTo>
                <a:cubicBezTo>
                  <a:pt x="18943" y="6303"/>
                  <a:pt x="15297" y="2657"/>
                  <a:pt x="10800" y="2657"/>
                </a:cubicBezTo>
                <a:cubicBezTo>
                  <a:pt x="6303" y="2657"/>
                  <a:pt x="2657" y="6303"/>
                  <a:pt x="26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72413" name="Line 29"/>
          <p:cNvSpPr>
            <a:spLocks noChangeShapeType="1"/>
          </p:cNvSpPr>
          <p:nvPr/>
        </p:nvSpPr>
        <p:spPr bwMode="auto">
          <a:xfrm>
            <a:off x="6156325" y="5230813"/>
            <a:ext cx="0" cy="28892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2414" name="Line 30"/>
          <p:cNvSpPr>
            <a:spLocks noChangeShapeType="1"/>
          </p:cNvSpPr>
          <p:nvPr/>
        </p:nvSpPr>
        <p:spPr bwMode="auto">
          <a:xfrm>
            <a:off x="5148263" y="4438650"/>
            <a:ext cx="9366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2415" name="Line 31"/>
          <p:cNvSpPr>
            <a:spLocks noChangeShapeType="1"/>
          </p:cNvSpPr>
          <p:nvPr/>
        </p:nvSpPr>
        <p:spPr bwMode="auto">
          <a:xfrm>
            <a:off x="6083300" y="4438650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2416" name="Line 32"/>
          <p:cNvSpPr>
            <a:spLocks noChangeShapeType="1"/>
          </p:cNvSpPr>
          <p:nvPr/>
        </p:nvSpPr>
        <p:spPr bwMode="auto">
          <a:xfrm flipV="1">
            <a:off x="6156325" y="4438650"/>
            <a:ext cx="71438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2417" name="Line 33"/>
          <p:cNvSpPr>
            <a:spLocks noChangeShapeType="1"/>
          </p:cNvSpPr>
          <p:nvPr/>
        </p:nvSpPr>
        <p:spPr bwMode="auto">
          <a:xfrm>
            <a:off x="6230938" y="4438650"/>
            <a:ext cx="129381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2418" name="Line 34"/>
          <p:cNvSpPr>
            <a:spLocks noChangeShapeType="1"/>
          </p:cNvSpPr>
          <p:nvPr/>
        </p:nvSpPr>
        <p:spPr bwMode="auto">
          <a:xfrm>
            <a:off x="7523163" y="4438650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2419" name="Line 35"/>
          <p:cNvSpPr>
            <a:spLocks noChangeShapeType="1"/>
          </p:cNvSpPr>
          <p:nvPr/>
        </p:nvSpPr>
        <p:spPr bwMode="auto">
          <a:xfrm>
            <a:off x="3563938" y="4654550"/>
            <a:ext cx="720725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81952" name="Group 36"/>
          <p:cNvGrpSpPr>
            <a:grpSpLocks noChangeAspect="1"/>
          </p:cNvGrpSpPr>
          <p:nvPr/>
        </p:nvGrpSpPr>
        <p:grpSpPr bwMode="auto">
          <a:xfrm>
            <a:off x="4211638" y="4078288"/>
            <a:ext cx="949325" cy="1512887"/>
            <a:chOff x="703" y="1298"/>
            <a:chExt cx="769" cy="1225"/>
          </a:xfrm>
        </p:grpSpPr>
        <p:pic>
          <p:nvPicPr>
            <p:cNvPr id="81972" name="Picture 37" descr="PLUS2실외기그림자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03" y="1298"/>
              <a:ext cx="769" cy="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3" name="Picture 38" descr="dvm-제어1104"/>
            <p:cNvPicPr>
              <a:picLocks noChangeAspect="1" noChangeArrowheads="1"/>
            </p:cNvPicPr>
            <p:nvPr/>
          </p:nvPicPr>
          <p:blipFill>
            <a:blip r:embed="rId6">
              <a:lum bright="-10000"/>
            </a:blip>
            <a:srcRect/>
            <a:stretch>
              <a:fillRect/>
            </a:stretch>
          </p:blipFill>
          <p:spPr bwMode="auto">
            <a:xfrm>
              <a:off x="793" y="1979"/>
              <a:ext cx="499" cy="403"/>
            </a:xfrm>
            <a:prstGeom prst="rect">
              <a:avLst/>
            </a:prstGeom>
            <a:noFill/>
            <a:ln w="28575">
              <a:solidFill>
                <a:srgbClr val="808080"/>
              </a:solidFill>
              <a:miter lim="800000"/>
              <a:headEnd/>
              <a:tailEnd/>
            </a:ln>
          </p:spPr>
        </p:pic>
      </p:grpSp>
      <p:pic>
        <p:nvPicPr>
          <p:cNvPr id="81953" name="Picture 39" descr="en-중앙제어기 cop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44800" y="4294188"/>
            <a:ext cx="72866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4" name="Picture 40" descr="DIP설정 레벨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44800" y="2794000"/>
            <a:ext cx="1008063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5" name="AutoShape 41"/>
          <p:cNvSpPr>
            <a:spLocks noChangeArrowheads="1"/>
          </p:cNvSpPr>
          <p:nvPr/>
        </p:nvSpPr>
        <p:spPr bwMode="auto">
          <a:xfrm>
            <a:off x="5916613" y="3186113"/>
            <a:ext cx="488950" cy="504825"/>
          </a:xfrm>
          <a:custGeom>
            <a:avLst/>
            <a:gdLst>
              <a:gd name="T0" fmla="*/ 244475 w 21600"/>
              <a:gd name="T1" fmla="*/ 0 h 21600"/>
              <a:gd name="T2" fmla="*/ 71599 w 21600"/>
              <a:gd name="T3" fmla="*/ 73924 h 21600"/>
              <a:gd name="T4" fmla="*/ 0 w 21600"/>
              <a:gd name="T5" fmla="*/ 252413 h 21600"/>
              <a:gd name="T6" fmla="*/ 71599 w 21600"/>
              <a:gd name="T7" fmla="*/ 430901 h 21600"/>
              <a:gd name="T8" fmla="*/ 244475 w 21600"/>
              <a:gd name="T9" fmla="*/ 504825 h 21600"/>
              <a:gd name="T10" fmla="*/ 417351 w 21600"/>
              <a:gd name="T11" fmla="*/ 430901 h 21600"/>
              <a:gd name="T12" fmla="*/ 488950 w 21600"/>
              <a:gd name="T13" fmla="*/ 252413 h 21600"/>
              <a:gd name="T14" fmla="*/ 41735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1956" name="Rectangle 42"/>
          <p:cNvSpPr>
            <a:spLocks noChangeArrowheads="1"/>
          </p:cNvSpPr>
          <p:nvPr/>
        </p:nvSpPr>
        <p:spPr bwMode="auto">
          <a:xfrm>
            <a:off x="611188" y="4625975"/>
            <a:ext cx="2376487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latinLnBrk="0"/>
            <a:r>
              <a:rPr lang="ru-RU" altLang="ko-KR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С использованием </a:t>
            </a:r>
          </a:p>
          <a:p>
            <a:pPr algn="l" latinLnBrk="0"/>
            <a:r>
              <a:rPr lang="ru-RU" altLang="ko-KR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кнопки</a:t>
            </a:r>
            <a:r>
              <a:rPr lang="en-US" altLang="ko-KR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lang="ru-RU" altLang="ko-KR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«</a:t>
            </a:r>
            <a:r>
              <a:rPr lang="en-US" altLang="ko-KR">
                <a:solidFill>
                  <a:schemeClr val="tx2"/>
                </a:solidFill>
                <a:latin typeface="Arial Unicode MS" pitchFamily="34" charset="-128"/>
              </a:rPr>
              <a:t>All</a:t>
            </a:r>
            <a:r>
              <a:rPr lang="ru-RU" altLang="ko-KR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»:</a:t>
            </a:r>
            <a:endParaRPr lang="en-US" altLang="ko-KR">
              <a:solidFill>
                <a:schemeClr val="tx2"/>
              </a:solidFill>
              <a:latin typeface="Arial Unicode MS" pitchFamily="34" charset="-128"/>
            </a:endParaRPr>
          </a:p>
          <a:p>
            <a:pPr algn="l" latinLnBrk="0"/>
            <a:r>
              <a:rPr lang="en-US" altLang="ko-KR">
                <a:solidFill>
                  <a:schemeClr val="tx2"/>
                </a:solidFill>
                <a:latin typeface="Arial Unicode MS" pitchFamily="34" charset="-128"/>
              </a:rPr>
              <a:t>All ON – ‘</a:t>
            </a:r>
            <a:r>
              <a:rPr lang="ru-RU" altLang="ko-KR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Разрешено</a:t>
            </a:r>
            <a:r>
              <a:rPr lang="en-US" altLang="ko-KR">
                <a:solidFill>
                  <a:schemeClr val="tx2"/>
                </a:solidFill>
                <a:latin typeface="Arial Unicode MS" pitchFamily="34" charset="-128"/>
              </a:rPr>
              <a:t>’</a:t>
            </a:r>
          </a:p>
          <a:p>
            <a:pPr algn="l" latinLnBrk="0"/>
            <a:r>
              <a:rPr lang="en-US" altLang="ko-KR">
                <a:solidFill>
                  <a:schemeClr val="tx2"/>
                </a:solidFill>
                <a:latin typeface="Arial Unicode MS" pitchFamily="34" charset="-128"/>
              </a:rPr>
              <a:t>All OFF – ‘</a:t>
            </a:r>
            <a:r>
              <a:rPr lang="ru-RU" altLang="ko-KR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Запрещено</a:t>
            </a:r>
            <a:r>
              <a:rPr lang="en-US" altLang="ko-KR">
                <a:solidFill>
                  <a:schemeClr val="tx2"/>
                </a:solidFill>
                <a:latin typeface="Arial Unicode MS" pitchFamily="34" charset="-128"/>
              </a:rPr>
              <a:t>’</a:t>
            </a:r>
          </a:p>
        </p:txBody>
      </p:sp>
      <p:pic>
        <p:nvPicPr>
          <p:cNvPr id="81957" name="Picture 43" descr="DIP설정 레벨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43213" y="5241925"/>
            <a:ext cx="10080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8" name="Picture 44" descr="All ON stat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65300" y="5589588"/>
            <a:ext cx="935038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9" name="Picture 45" descr="All OFF stat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7238" y="5589588"/>
            <a:ext cx="935037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0" name="Rectangle 46"/>
          <p:cNvSpPr>
            <a:spLocks noChangeArrowheads="1"/>
          </p:cNvSpPr>
          <p:nvPr/>
        </p:nvSpPr>
        <p:spPr bwMode="auto">
          <a:xfrm>
            <a:off x="838200" y="6148388"/>
            <a:ext cx="785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latinLnBrk="0"/>
            <a:r>
              <a:rPr lang="en-US" altLang="ko-KR">
                <a:solidFill>
                  <a:schemeClr val="tx2"/>
                </a:solidFill>
                <a:latin typeface="Arial Unicode MS" pitchFamily="34" charset="-128"/>
              </a:rPr>
              <a:t>All OFF</a:t>
            </a:r>
            <a:endParaRPr kumimoji="0" lang="en-US" altLang="ko-KR">
              <a:latin typeface="Arial Unicode MS" pitchFamily="34" charset="-128"/>
            </a:endParaRPr>
          </a:p>
        </p:txBody>
      </p:sp>
      <p:sp>
        <p:nvSpPr>
          <p:cNvPr id="81961" name="Rectangle 47"/>
          <p:cNvSpPr>
            <a:spLocks noChangeArrowheads="1"/>
          </p:cNvSpPr>
          <p:nvPr/>
        </p:nvSpPr>
        <p:spPr bwMode="auto">
          <a:xfrm>
            <a:off x="1876425" y="6148388"/>
            <a:ext cx="698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/>
            <a:r>
              <a:rPr lang="en-US" altLang="ko-KR">
                <a:solidFill>
                  <a:schemeClr val="tx2"/>
                </a:solidFill>
                <a:latin typeface="Arial Unicode MS" pitchFamily="34" charset="-128"/>
              </a:rPr>
              <a:t>All ON</a:t>
            </a:r>
            <a:endParaRPr kumimoji="0" lang="en-US" altLang="ko-KR">
              <a:latin typeface="Arial Unicode MS" pitchFamily="34" charset="-128"/>
            </a:endParaRPr>
          </a:p>
        </p:txBody>
      </p:sp>
      <p:sp>
        <p:nvSpPr>
          <p:cNvPr id="81962" name="AutoShape 48"/>
          <p:cNvSpPr>
            <a:spLocks noChangeArrowheads="1"/>
          </p:cNvSpPr>
          <p:nvPr/>
        </p:nvSpPr>
        <p:spPr bwMode="auto">
          <a:xfrm>
            <a:off x="1792288" y="5627688"/>
            <a:ext cx="215900" cy="217487"/>
          </a:xfrm>
          <a:prstGeom prst="star16">
            <a:avLst>
              <a:gd name="adj" fmla="val 37500"/>
            </a:avLst>
          </a:prstGeom>
          <a:solidFill>
            <a:srgbClr val="FF0000">
              <a:alpha val="50195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1963" name="AutoShape 49"/>
          <p:cNvSpPr>
            <a:spLocks noChangeArrowheads="1"/>
          </p:cNvSpPr>
          <p:nvPr/>
        </p:nvSpPr>
        <p:spPr bwMode="auto">
          <a:xfrm>
            <a:off x="7308850" y="3187700"/>
            <a:ext cx="488950" cy="504825"/>
          </a:xfrm>
          <a:custGeom>
            <a:avLst/>
            <a:gdLst>
              <a:gd name="T0" fmla="*/ 244475 w 21600"/>
              <a:gd name="T1" fmla="*/ 0 h 21600"/>
              <a:gd name="T2" fmla="*/ 71599 w 21600"/>
              <a:gd name="T3" fmla="*/ 73924 h 21600"/>
              <a:gd name="T4" fmla="*/ 0 w 21600"/>
              <a:gd name="T5" fmla="*/ 252413 h 21600"/>
              <a:gd name="T6" fmla="*/ 71599 w 21600"/>
              <a:gd name="T7" fmla="*/ 430901 h 21600"/>
              <a:gd name="T8" fmla="*/ 244475 w 21600"/>
              <a:gd name="T9" fmla="*/ 504825 h 21600"/>
              <a:gd name="T10" fmla="*/ 417351 w 21600"/>
              <a:gd name="T11" fmla="*/ 430901 h 21600"/>
              <a:gd name="T12" fmla="*/ 488950 w 21600"/>
              <a:gd name="T13" fmla="*/ 252413 h 21600"/>
              <a:gd name="T14" fmla="*/ 41735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1964" name="AutoShape 50"/>
          <p:cNvSpPr>
            <a:spLocks noChangeArrowheads="1"/>
          </p:cNvSpPr>
          <p:nvPr/>
        </p:nvSpPr>
        <p:spPr bwMode="auto">
          <a:xfrm>
            <a:off x="6243638" y="5661025"/>
            <a:ext cx="488950" cy="504825"/>
          </a:xfrm>
          <a:custGeom>
            <a:avLst/>
            <a:gdLst>
              <a:gd name="T0" fmla="*/ 244475 w 21600"/>
              <a:gd name="T1" fmla="*/ 0 h 21600"/>
              <a:gd name="T2" fmla="*/ 71599 w 21600"/>
              <a:gd name="T3" fmla="*/ 73924 h 21600"/>
              <a:gd name="T4" fmla="*/ 0 w 21600"/>
              <a:gd name="T5" fmla="*/ 252413 h 21600"/>
              <a:gd name="T6" fmla="*/ 71599 w 21600"/>
              <a:gd name="T7" fmla="*/ 430901 h 21600"/>
              <a:gd name="T8" fmla="*/ 244475 w 21600"/>
              <a:gd name="T9" fmla="*/ 504825 h 21600"/>
              <a:gd name="T10" fmla="*/ 417351 w 21600"/>
              <a:gd name="T11" fmla="*/ 430901 h 21600"/>
              <a:gd name="T12" fmla="*/ 488950 w 21600"/>
              <a:gd name="T13" fmla="*/ 252413 h 21600"/>
              <a:gd name="T14" fmla="*/ 41735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1965" name="AutoShape 51"/>
          <p:cNvSpPr>
            <a:spLocks noChangeArrowheads="1"/>
          </p:cNvSpPr>
          <p:nvPr/>
        </p:nvSpPr>
        <p:spPr bwMode="auto">
          <a:xfrm>
            <a:off x="7107238" y="5661025"/>
            <a:ext cx="503237" cy="490538"/>
          </a:xfrm>
          <a:custGeom>
            <a:avLst/>
            <a:gdLst>
              <a:gd name="T0" fmla="*/ 251619 w 21600"/>
              <a:gd name="T1" fmla="*/ 0 h 21600"/>
              <a:gd name="T2" fmla="*/ 73692 w 21600"/>
              <a:gd name="T3" fmla="*/ 71832 h 21600"/>
              <a:gd name="T4" fmla="*/ 0 w 21600"/>
              <a:gd name="T5" fmla="*/ 245269 h 21600"/>
              <a:gd name="T6" fmla="*/ 73692 w 21600"/>
              <a:gd name="T7" fmla="*/ 418706 h 21600"/>
              <a:gd name="T8" fmla="*/ 251619 w 21600"/>
              <a:gd name="T9" fmla="*/ 490538 h 21600"/>
              <a:gd name="T10" fmla="*/ 429545 w 21600"/>
              <a:gd name="T11" fmla="*/ 418706 h 21600"/>
              <a:gd name="T12" fmla="*/ 503237 w 21600"/>
              <a:gd name="T13" fmla="*/ 245269 h 21600"/>
              <a:gd name="T14" fmla="*/ 429545 w 21600"/>
              <a:gd name="T15" fmla="*/ 7183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657" y="10800"/>
                </a:moveTo>
                <a:cubicBezTo>
                  <a:pt x="2657" y="15297"/>
                  <a:pt x="6303" y="18943"/>
                  <a:pt x="10800" y="18943"/>
                </a:cubicBezTo>
                <a:cubicBezTo>
                  <a:pt x="15297" y="18943"/>
                  <a:pt x="18943" y="15297"/>
                  <a:pt x="18943" y="10800"/>
                </a:cubicBezTo>
                <a:cubicBezTo>
                  <a:pt x="18943" y="6303"/>
                  <a:pt x="15297" y="2657"/>
                  <a:pt x="10800" y="2657"/>
                </a:cubicBezTo>
                <a:cubicBezTo>
                  <a:pt x="6303" y="2657"/>
                  <a:pt x="2657" y="6303"/>
                  <a:pt x="2657" y="10800"/>
                </a:cubicBezTo>
                <a:close/>
              </a:path>
            </a:pathLst>
          </a:custGeom>
          <a:solidFill>
            <a:srgbClr val="0000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1966" name="AutoShape 52"/>
          <p:cNvSpPr>
            <a:spLocks noChangeArrowheads="1"/>
          </p:cNvSpPr>
          <p:nvPr/>
        </p:nvSpPr>
        <p:spPr bwMode="auto">
          <a:xfrm>
            <a:off x="7683500" y="5661025"/>
            <a:ext cx="488950" cy="504825"/>
          </a:xfrm>
          <a:custGeom>
            <a:avLst/>
            <a:gdLst>
              <a:gd name="T0" fmla="*/ 244475 w 21600"/>
              <a:gd name="T1" fmla="*/ 0 h 21600"/>
              <a:gd name="T2" fmla="*/ 71599 w 21600"/>
              <a:gd name="T3" fmla="*/ 73924 h 21600"/>
              <a:gd name="T4" fmla="*/ 0 w 21600"/>
              <a:gd name="T5" fmla="*/ 252413 h 21600"/>
              <a:gd name="T6" fmla="*/ 71599 w 21600"/>
              <a:gd name="T7" fmla="*/ 430901 h 21600"/>
              <a:gd name="T8" fmla="*/ 244475 w 21600"/>
              <a:gd name="T9" fmla="*/ 504825 h 21600"/>
              <a:gd name="T10" fmla="*/ 417351 w 21600"/>
              <a:gd name="T11" fmla="*/ 430901 h 21600"/>
              <a:gd name="T12" fmla="*/ 488950 w 21600"/>
              <a:gd name="T13" fmla="*/ 252413 h 21600"/>
              <a:gd name="T14" fmla="*/ 417351 w 21600"/>
              <a:gd name="T15" fmla="*/ 739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58075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8208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</a:t>
            </a:r>
            <a:r>
              <a:rPr lang="ru-RU" altLang="ko-KR" sz="3600" b="1">
                <a:solidFill>
                  <a:schemeClr val="tx2"/>
                </a:solidFill>
                <a:latin typeface="Arial Unicode MS" pitchFamily="34" charset="-128"/>
              </a:rPr>
              <a:t>Центральный пульт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(MCM-A202A)</a:t>
            </a:r>
          </a:p>
        </p:txBody>
      </p:sp>
      <p:sp>
        <p:nvSpPr>
          <p:cNvPr id="81978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6369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" pitchFamily="34" charset="0"/>
              </a:rPr>
              <a:t>Ограничение индивидуального управления</a:t>
            </a:r>
            <a:endParaRPr lang="en-US" altLang="ko-KR" sz="2400" b="1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실외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25" y="1268413"/>
            <a:ext cx="896937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051050" y="1990725"/>
            <a:ext cx="217488" cy="2159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084513" y="1990725"/>
            <a:ext cx="217487" cy="2159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019550" y="2508250"/>
            <a:ext cx="217488" cy="2159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222" name="Oval 6"/>
          <p:cNvSpPr>
            <a:spLocks noChangeArrowheads="1"/>
          </p:cNvSpPr>
          <p:nvPr/>
        </p:nvSpPr>
        <p:spPr bwMode="auto">
          <a:xfrm>
            <a:off x="2268538" y="2133600"/>
            <a:ext cx="215900" cy="21590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1</a:t>
            </a:r>
          </a:p>
        </p:txBody>
      </p:sp>
      <p:sp>
        <p:nvSpPr>
          <p:cNvPr id="9223" name="Oval 7"/>
          <p:cNvSpPr>
            <a:spLocks noChangeArrowheads="1"/>
          </p:cNvSpPr>
          <p:nvPr/>
        </p:nvSpPr>
        <p:spPr bwMode="auto">
          <a:xfrm>
            <a:off x="3276600" y="2120900"/>
            <a:ext cx="215900" cy="21590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2</a:t>
            </a:r>
          </a:p>
        </p:txBody>
      </p:sp>
      <p:sp>
        <p:nvSpPr>
          <p:cNvPr id="9224" name="Oval 8"/>
          <p:cNvSpPr>
            <a:spLocks noChangeArrowheads="1"/>
          </p:cNvSpPr>
          <p:nvPr/>
        </p:nvSpPr>
        <p:spPr bwMode="auto">
          <a:xfrm>
            <a:off x="4284663" y="2579688"/>
            <a:ext cx="215900" cy="21590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3</a:t>
            </a:r>
          </a:p>
        </p:txBody>
      </p:sp>
      <p:sp>
        <p:nvSpPr>
          <p:cNvPr id="9225" name="Oval 9"/>
          <p:cNvSpPr>
            <a:spLocks noChangeArrowheads="1"/>
          </p:cNvSpPr>
          <p:nvPr/>
        </p:nvSpPr>
        <p:spPr bwMode="auto">
          <a:xfrm>
            <a:off x="539750" y="4768850"/>
            <a:ext cx="215900" cy="21590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1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735013" y="4725988"/>
            <a:ext cx="403860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LED 05 :</a:t>
            </a:r>
            <a:r>
              <a:rPr kumimoji="0"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индикатор питания</a:t>
            </a:r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 DC 5V (</a:t>
            </a:r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красный</a:t>
            </a:r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)</a:t>
            </a:r>
          </a:p>
        </p:txBody>
      </p:sp>
      <p:sp>
        <p:nvSpPr>
          <p:cNvPr id="9227" name="Oval 11"/>
          <p:cNvSpPr>
            <a:spLocks noChangeArrowheads="1"/>
          </p:cNvSpPr>
          <p:nvPr/>
        </p:nvSpPr>
        <p:spPr bwMode="auto">
          <a:xfrm>
            <a:off x="539750" y="5226050"/>
            <a:ext cx="215900" cy="21590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2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735013" y="5183188"/>
            <a:ext cx="415290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LED 06 : </a:t>
            </a:r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индикатор питания </a:t>
            </a:r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DC 12V (</a:t>
            </a:r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зеленый</a:t>
            </a:r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)</a:t>
            </a:r>
          </a:p>
        </p:txBody>
      </p:sp>
      <p:sp>
        <p:nvSpPr>
          <p:cNvPr id="9229" name="Oval 13"/>
          <p:cNvSpPr>
            <a:spLocks noChangeArrowheads="1"/>
          </p:cNvSpPr>
          <p:nvPr/>
        </p:nvSpPr>
        <p:spPr bwMode="auto">
          <a:xfrm>
            <a:off x="539750" y="5675313"/>
            <a:ext cx="215900" cy="21590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3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747713" y="5632450"/>
            <a:ext cx="7737475" cy="5492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LED 08 : </a:t>
            </a:r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индикатор сигнала между основным</a:t>
            </a:r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 MICOM </a:t>
            </a:r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и доп.</a:t>
            </a:r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 MICOM (</a:t>
            </a:r>
            <a:r>
              <a:rPr lang="ru-RU" altLang="ko-KR" b="1">
                <a:latin typeface="Arial Unicode MS" pitchFamily="34" charset="-128"/>
              </a:rPr>
              <a:t>красный, мигающий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)</a:t>
            </a:r>
          </a:p>
          <a:p>
            <a:pPr algn="l" latinLnBrk="0"/>
            <a:endParaRPr kumimoji="0"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6338888" y="1760538"/>
            <a:ext cx="1150937" cy="5048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232" name="Oval 16"/>
          <p:cNvSpPr>
            <a:spLocks noChangeArrowheads="1"/>
          </p:cNvSpPr>
          <p:nvPr/>
        </p:nvSpPr>
        <p:spPr bwMode="auto">
          <a:xfrm>
            <a:off x="6372225" y="1557338"/>
            <a:ext cx="215900" cy="21590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4</a:t>
            </a:r>
          </a:p>
        </p:txBody>
      </p:sp>
      <p:sp>
        <p:nvSpPr>
          <p:cNvPr id="9233" name="Oval 17"/>
          <p:cNvSpPr>
            <a:spLocks noChangeArrowheads="1"/>
          </p:cNvSpPr>
          <p:nvPr/>
        </p:nvSpPr>
        <p:spPr bwMode="auto">
          <a:xfrm>
            <a:off x="552450" y="6111875"/>
            <a:ext cx="215900" cy="21590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4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760413" y="6069013"/>
            <a:ext cx="6764337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latinLnBrk="0"/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7-</a:t>
            </a:r>
            <a:r>
              <a:rPr kumimoji="0"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сегментный</a:t>
            </a:r>
            <a:r>
              <a:rPr kumimoji="0"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: </a:t>
            </a:r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индикатор сигнальной линии, ошибок, данных</a:t>
            </a:r>
            <a:endParaRPr kumimoji="0"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9235" name="Text Box 20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Особенности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9236" name="Rectangle 23"/>
          <p:cNvSpPr>
            <a:spLocks noChangeArrowheads="1"/>
          </p:cNvSpPr>
          <p:nvPr/>
        </p:nvSpPr>
        <p:spPr bwMode="auto">
          <a:xfrm>
            <a:off x="468313" y="1095375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36891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629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latin typeface="Arial" pitchFamily="34" charset="0"/>
                <a:ea typeface="견고딕" pitchFamily="18" charset="-127"/>
              </a:rPr>
              <a:t>0</a:t>
            </a:r>
            <a:r>
              <a:rPr lang="ru-RU" altLang="ko-KR" sz="3600" b="1">
                <a:latin typeface="Arial" pitchFamily="34" charset="0"/>
                <a:ea typeface="굴림" pitchFamily="34" charset="-127"/>
              </a:rPr>
              <a:t>2</a:t>
            </a:r>
            <a:r>
              <a:rPr lang="en-US" altLang="ko-KR" sz="3600" b="1">
                <a:latin typeface="Arial" pitchFamily="34" charset="0"/>
                <a:ea typeface="견고딕" pitchFamily="18" charset="-127"/>
              </a:rPr>
              <a:t>. </a:t>
            </a:r>
            <a:r>
              <a:rPr lang="ru-RU" altLang="ko-KR" sz="3600" b="1">
                <a:latin typeface="Arial" pitchFamily="34" charset="0"/>
                <a:ea typeface="굴림" pitchFamily="34" charset="-127"/>
              </a:rPr>
              <a:t>Плата наружного блока</a:t>
            </a:r>
            <a:endParaRPr lang="en-US" altLang="ko-KR" sz="3600" b="1">
              <a:latin typeface="Arial" pitchFamily="34" charset="0"/>
              <a:ea typeface="굴림" pitchFamily="34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/>
          <p:cNvSpPr>
            <a:spLocks noChangeArrowheads="1"/>
          </p:cNvSpPr>
          <p:nvPr/>
        </p:nvSpPr>
        <p:spPr bwMode="auto">
          <a:xfrm>
            <a:off x="971550" y="2001838"/>
            <a:ext cx="1022350" cy="274637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lang="ru-RU" altLang="ko-KR" sz="1600" b="1">
                <a:solidFill>
                  <a:schemeClr val="bg1"/>
                </a:solidFill>
                <a:latin typeface="Arial Unicode MS" pitchFamily="34" charset="-128"/>
              </a:rPr>
              <a:t>Уровень 2</a:t>
            </a:r>
            <a:endParaRPr kumimoji="0" lang="en-US" altLang="ko-KR" sz="1600" b="1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82948" name="Picture 6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2913" y="1960563"/>
            <a:ext cx="1079500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7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62775" y="1960563"/>
            <a:ext cx="1079500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8" descr="en_유선리모컨2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4932363" y="4225925"/>
            <a:ext cx="1671637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1" name="Picture 9" descr="무선리모컨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5163" y="4297363"/>
            <a:ext cx="67468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3418" name="Line 10"/>
          <p:cNvSpPr>
            <a:spLocks noChangeShapeType="1"/>
          </p:cNvSpPr>
          <p:nvPr/>
        </p:nvSpPr>
        <p:spPr bwMode="auto">
          <a:xfrm>
            <a:off x="5018088" y="1844675"/>
            <a:ext cx="9366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3419" name="Line 11"/>
          <p:cNvSpPr>
            <a:spLocks noChangeShapeType="1"/>
          </p:cNvSpPr>
          <p:nvPr/>
        </p:nvSpPr>
        <p:spPr bwMode="auto">
          <a:xfrm>
            <a:off x="5953125" y="1844675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3420" name="Line 12"/>
          <p:cNvSpPr>
            <a:spLocks noChangeShapeType="1"/>
          </p:cNvSpPr>
          <p:nvPr/>
        </p:nvSpPr>
        <p:spPr bwMode="auto">
          <a:xfrm flipV="1">
            <a:off x="6026150" y="1844675"/>
            <a:ext cx="71438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3421" name="Line 13"/>
          <p:cNvSpPr>
            <a:spLocks noChangeShapeType="1"/>
          </p:cNvSpPr>
          <p:nvPr/>
        </p:nvSpPr>
        <p:spPr bwMode="auto">
          <a:xfrm>
            <a:off x="6100763" y="1844675"/>
            <a:ext cx="129381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3422" name="Line 14"/>
          <p:cNvSpPr>
            <a:spLocks noChangeShapeType="1"/>
          </p:cNvSpPr>
          <p:nvPr/>
        </p:nvSpPr>
        <p:spPr bwMode="auto">
          <a:xfrm>
            <a:off x="7392988" y="1844675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3423" name="Line 15"/>
          <p:cNvSpPr>
            <a:spLocks noChangeShapeType="1"/>
          </p:cNvSpPr>
          <p:nvPr/>
        </p:nvSpPr>
        <p:spPr bwMode="auto">
          <a:xfrm>
            <a:off x="3433763" y="2060575"/>
            <a:ext cx="720725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82958" name="Group 16"/>
          <p:cNvGrpSpPr>
            <a:grpSpLocks noChangeAspect="1"/>
          </p:cNvGrpSpPr>
          <p:nvPr/>
        </p:nvGrpSpPr>
        <p:grpSpPr bwMode="auto">
          <a:xfrm>
            <a:off x="4081463" y="1484313"/>
            <a:ext cx="949325" cy="1512887"/>
            <a:chOff x="703" y="1298"/>
            <a:chExt cx="769" cy="1225"/>
          </a:xfrm>
        </p:grpSpPr>
        <p:pic>
          <p:nvPicPr>
            <p:cNvPr id="82981" name="Picture 17" descr="PLUS2실외기그림자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03" y="1298"/>
              <a:ext cx="769" cy="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82" name="Picture 18" descr="dvm-제어1104"/>
            <p:cNvPicPr>
              <a:picLocks noChangeAspect="1" noChangeArrowheads="1"/>
            </p:cNvPicPr>
            <p:nvPr/>
          </p:nvPicPr>
          <p:blipFill>
            <a:blip r:embed="rId6">
              <a:lum bright="-10000"/>
            </a:blip>
            <a:srcRect/>
            <a:stretch>
              <a:fillRect/>
            </a:stretch>
          </p:blipFill>
          <p:spPr bwMode="auto">
            <a:xfrm>
              <a:off x="793" y="1979"/>
              <a:ext cx="499" cy="403"/>
            </a:xfrm>
            <a:prstGeom prst="rect">
              <a:avLst/>
            </a:prstGeom>
            <a:noFill/>
            <a:ln w="28575">
              <a:solidFill>
                <a:srgbClr val="808080"/>
              </a:solidFill>
              <a:miter lim="800000"/>
              <a:headEnd/>
              <a:tailEnd/>
            </a:ln>
          </p:spPr>
        </p:pic>
      </p:grpSp>
      <p:pic>
        <p:nvPicPr>
          <p:cNvPr id="82959" name="Picture 19" descr="en-중앙제어기 cop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14625" y="1700213"/>
            <a:ext cx="9271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60" name="Picture 20" descr="DIP설정 레벨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14625" y="2794000"/>
            <a:ext cx="1008063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61" name="Picture 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4213" y="4297363"/>
            <a:ext cx="2087562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62" name="Picture 22" descr="MIM-B14_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77050" y="4516438"/>
            <a:ext cx="180022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63" name="Text Box 23"/>
          <p:cNvSpPr txBox="1">
            <a:spLocks noChangeArrowheads="1"/>
          </p:cNvSpPr>
          <p:nvPr/>
        </p:nvSpPr>
        <p:spPr bwMode="auto">
          <a:xfrm>
            <a:off x="3063875" y="5953125"/>
            <a:ext cx="16271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defTabSz="1103313">
              <a:spcBef>
                <a:spcPct val="50000"/>
              </a:spcBef>
            </a:pP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Беспроводной пульт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82964" name="Picture 24" descr="신무선리모콘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97325" y="4254500"/>
            <a:ext cx="67151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65" name="Oval 25"/>
          <p:cNvSpPr>
            <a:spLocks noChangeArrowheads="1"/>
          </p:cNvSpPr>
          <p:nvPr/>
        </p:nvSpPr>
        <p:spPr bwMode="auto">
          <a:xfrm>
            <a:off x="1246188" y="4859338"/>
            <a:ext cx="360362" cy="503237"/>
          </a:xfrm>
          <a:prstGeom prst="ellipse">
            <a:avLst/>
          </a:prstGeom>
          <a:noFill/>
          <a:ln w="28575" algn="ctr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2966" name="Text Box 26"/>
          <p:cNvSpPr txBox="1">
            <a:spLocks noChangeArrowheads="1"/>
          </p:cNvSpPr>
          <p:nvPr/>
        </p:nvSpPr>
        <p:spPr bwMode="auto">
          <a:xfrm>
            <a:off x="4954588" y="5953125"/>
            <a:ext cx="15462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defTabSz="1103313">
              <a:spcBef>
                <a:spcPct val="50000"/>
              </a:spcBef>
            </a:pP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Проводной пульт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82967" name="Oval 27"/>
          <p:cNvSpPr>
            <a:spLocks noChangeArrowheads="1"/>
          </p:cNvSpPr>
          <p:nvPr/>
        </p:nvSpPr>
        <p:spPr bwMode="auto">
          <a:xfrm>
            <a:off x="7092950" y="4557713"/>
            <a:ext cx="574675" cy="431800"/>
          </a:xfrm>
          <a:prstGeom prst="ellipse">
            <a:avLst/>
          </a:prstGeom>
          <a:noFill/>
          <a:ln w="28575" algn="ctr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2968" name="AutoShape 28"/>
          <p:cNvSpPr>
            <a:spLocks noChangeArrowheads="1"/>
          </p:cNvSpPr>
          <p:nvPr/>
        </p:nvSpPr>
        <p:spPr bwMode="auto">
          <a:xfrm>
            <a:off x="1476375" y="4005263"/>
            <a:ext cx="647700" cy="647700"/>
          </a:xfrm>
          <a:custGeom>
            <a:avLst/>
            <a:gdLst>
              <a:gd name="T0" fmla="*/ 323850 w 21600"/>
              <a:gd name="T1" fmla="*/ 0 h 21600"/>
              <a:gd name="T2" fmla="*/ 94846 w 21600"/>
              <a:gd name="T3" fmla="*/ 94846 h 21600"/>
              <a:gd name="T4" fmla="*/ 0 w 21600"/>
              <a:gd name="T5" fmla="*/ 323850 h 21600"/>
              <a:gd name="T6" fmla="*/ 94846 w 21600"/>
              <a:gd name="T7" fmla="*/ 552854 h 21600"/>
              <a:gd name="T8" fmla="*/ 323850 w 21600"/>
              <a:gd name="T9" fmla="*/ 647700 h 21600"/>
              <a:gd name="T10" fmla="*/ 552854 w 21600"/>
              <a:gd name="T11" fmla="*/ 552854 h 21600"/>
              <a:gd name="T12" fmla="*/ 647700 w 21600"/>
              <a:gd name="T13" fmla="*/ 323850 h 21600"/>
              <a:gd name="T14" fmla="*/ 552854 w 21600"/>
              <a:gd name="T15" fmla="*/ 948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2969" name="AutoShape 29"/>
          <p:cNvSpPr>
            <a:spLocks noChangeArrowheads="1"/>
          </p:cNvSpPr>
          <p:nvPr/>
        </p:nvSpPr>
        <p:spPr bwMode="auto">
          <a:xfrm>
            <a:off x="3563938" y="4005263"/>
            <a:ext cx="647700" cy="647700"/>
          </a:xfrm>
          <a:custGeom>
            <a:avLst/>
            <a:gdLst>
              <a:gd name="T0" fmla="*/ 323850 w 21600"/>
              <a:gd name="T1" fmla="*/ 0 h 21600"/>
              <a:gd name="T2" fmla="*/ 94846 w 21600"/>
              <a:gd name="T3" fmla="*/ 94846 h 21600"/>
              <a:gd name="T4" fmla="*/ 0 w 21600"/>
              <a:gd name="T5" fmla="*/ 323850 h 21600"/>
              <a:gd name="T6" fmla="*/ 94846 w 21600"/>
              <a:gd name="T7" fmla="*/ 552854 h 21600"/>
              <a:gd name="T8" fmla="*/ 323850 w 21600"/>
              <a:gd name="T9" fmla="*/ 647700 h 21600"/>
              <a:gd name="T10" fmla="*/ 552854 w 21600"/>
              <a:gd name="T11" fmla="*/ 552854 h 21600"/>
              <a:gd name="T12" fmla="*/ 647700 w 21600"/>
              <a:gd name="T13" fmla="*/ 323850 h 21600"/>
              <a:gd name="T14" fmla="*/ 552854 w 21600"/>
              <a:gd name="T15" fmla="*/ 948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2970" name="AutoShape 30"/>
          <p:cNvSpPr>
            <a:spLocks noChangeArrowheads="1"/>
          </p:cNvSpPr>
          <p:nvPr/>
        </p:nvSpPr>
        <p:spPr bwMode="auto">
          <a:xfrm>
            <a:off x="5435600" y="4005263"/>
            <a:ext cx="647700" cy="647700"/>
          </a:xfrm>
          <a:custGeom>
            <a:avLst/>
            <a:gdLst>
              <a:gd name="T0" fmla="*/ 323850 w 21600"/>
              <a:gd name="T1" fmla="*/ 0 h 21600"/>
              <a:gd name="T2" fmla="*/ 94846 w 21600"/>
              <a:gd name="T3" fmla="*/ 94846 h 21600"/>
              <a:gd name="T4" fmla="*/ 0 w 21600"/>
              <a:gd name="T5" fmla="*/ 323850 h 21600"/>
              <a:gd name="T6" fmla="*/ 94846 w 21600"/>
              <a:gd name="T7" fmla="*/ 552854 h 21600"/>
              <a:gd name="T8" fmla="*/ 323850 w 21600"/>
              <a:gd name="T9" fmla="*/ 647700 h 21600"/>
              <a:gd name="T10" fmla="*/ 552854 w 21600"/>
              <a:gd name="T11" fmla="*/ 552854 h 21600"/>
              <a:gd name="T12" fmla="*/ 647700 w 21600"/>
              <a:gd name="T13" fmla="*/ 323850 h 21600"/>
              <a:gd name="T14" fmla="*/ 552854 w 21600"/>
              <a:gd name="T15" fmla="*/ 948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2971" name="AutoShape 31"/>
          <p:cNvSpPr>
            <a:spLocks noChangeArrowheads="1"/>
          </p:cNvSpPr>
          <p:nvPr/>
        </p:nvSpPr>
        <p:spPr bwMode="auto">
          <a:xfrm>
            <a:off x="7524750" y="4005263"/>
            <a:ext cx="647700" cy="647700"/>
          </a:xfrm>
          <a:custGeom>
            <a:avLst/>
            <a:gdLst>
              <a:gd name="T0" fmla="*/ 323850 w 21600"/>
              <a:gd name="T1" fmla="*/ 0 h 21600"/>
              <a:gd name="T2" fmla="*/ 94846 w 21600"/>
              <a:gd name="T3" fmla="*/ 94846 h 21600"/>
              <a:gd name="T4" fmla="*/ 0 w 21600"/>
              <a:gd name="T5" fmla="*/ 323850 h 21600"/>
              <a:gd name="T6" fmla="*/ 94846 w 21600"/>
              <a:gd name="T7" fmla="*/ 552854 h 21600"/>
              <a:gd name="T8" fmla="*/ 323850 w 21600"/>
              <a:gd name="T9" fmla="*/ 647700 h 21600"/>
              <a:gd name="T10" fmla="*/ 552854 w 21600"/>
              <a:gd name="T11" fmla="*/ 552854 h 21600"/>
              <a:gd name="T12" fmla="*/ 647700 w 21600"/>
              <a:gd name="T13" fmla="*/ 323850 h 21600"/>
              <a:gd name="T14" fmla="*/ 552854 w 21600"/>
              <a:gd name="T15" fmla="*/ 948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grpSp>
        <p:nvGrpSpPr>
          <p:cNvPr id="82972" name="Group 32"/>
          <p:cNvGrpSpPr>
            <a:grpSpLocks/>
          </p:cNvGrpSpPr>
          <p:nvPr/>
        </p:nvGrpSpPr>
        <p:grpSpPr bwMode="auto">
          <a:xfrm>
            <a:off x="684213" y="5953125"/>
            <a:ext cx="2176462" cy="609600"/>
            <a:chOff x="431" y="3750"/>
            <a:chExt cx="1371" cy="384"/>
          </a:xfrm>
        </p:grpSpPr>
        <p:sp>
          <p:nvSpPr>
            <p:cNvPr id="82979" name="Text Box 33"/>
            <p:cNvSpPr txBox="1">
              <a:spLocks noChangeArrowheads="1"/>
            </p:cNvSpPr>
            <p:nvPr/>
          </p:nvSpPr>
          <p:spPr bwMode="auto">
            <a:xfrm>
              <a:off x="431" y="3750"/>
              <a:ext cx="1371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0377" tIns="55189" rIns="110377" bIns="55189">
              <a:spAutoFit/>
            </a:bodyPr>
            <a:lstStyle/>
            <a:p>
              <a:pPr algn="l" defTabSz="1103313">
                <a:spcBef>
                  <a:spcPct val="50000"/>
                </a:spcBef>
              </a:pPr>
              <a:r>
                <a:rPr lang="ru-RU" altLang="ko-KR" sz="1600" b="1">
                  <a:solidFill>
                    <a:schemeClr val="tx2"/>
                  </a:solidFill>
                  <a:latin typeface="Arial Unicode MS" pitchFamily="34" charset="-128"/>
                </a:rPr>
                <a:t>Панель внутр. блока</a:t>
              </a:r>
              <a:endParaRPr lang="en-US" altLang="ko-KR" sz="1600" b="1">
                <a:solidFill>
                  <a:schemeClr val="tx2"/>
                </a:solidFill>
                <a:latin typeface="Arial Unicode MS" pitchFamily="34" charset="-128"/>
              </a:endParaRPr>
            </a:p>
          </p:txBody>
        </p:sp>
        <p:sp>
          <p:nvSpPr>
            <p:cNvPr id="82980" name="Text Box 34"/>
            <p:cNvSpPr txBox="1">
              <a:spLocks noChangeArrowheads="1"/>
            </p:cNvSpPr>
            <p:nvPr/>
          </p:nvSpPr>
          <p:spPr bwMode="auto">
            <a:xfrm>
              <a:off x="617" y="3910"/>
              <a:ext cx="940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0377" tIns="55189" rIns="110377" bIns="55189">
              <a:spAutoFit/>
            </a:bodyPr>
            <a:lstStyle/>
            <a:p>
              <a:pPr defTabSz="1103313">
                <a:spcBef>
                  <a:spcPct val="50000"/>
                </a:spcBef>
              </a:pPr>
              <a:r>
                <a:rPr lang="en-US" altLang="ko-KR" sz="1600" b="1">
                  <a:solidFill>
                    <a:schemeClr val="tx2"/>
                  </a:solidFill>
                  <a:latin typeface="Arial Unicode MS" pitchFamily="34" charset="-128"/>
                </a:rPr>
                <a:t>(DVM Plus III)</a:t>
              </a:r>
            </a:p>
          </p:txBody>
        </p:sp>
      </p:grpSp>
      <p:grpSp>
        <p:nvGrpSpPr>
          <p:cNvPr id="82973" name="Group 35"/>
          <p:cNvGrpSpPr>
            <a:grpSpLocks/>
          </p:cNvGrpSpPr>
          <p:nvPr/>
        </p:nvGrpSpPr>
        <p:grpSpPr bwMode="auto">
          <a:xfrm>
            <a:off x="6884988" y="5661025"/>
            <a:ext cx="1847850" cy="639763"/>
            <a:chOff x="4337" y="3566"/>
            <a:chExt cx="1164" cy="403"/>
          </a:xfrm>
        </p:grpSpPr>
        <p:sp>
          <p:nvSpPr>
            <p:cNvPr id="82977" name="Text Box 36"/>
            <p:cNvSpPr txBox="1">
              <a:spLocks noChangeArrowheads="1"/>
            </p:cNvSpPr>
            <p:nvPr/>
          </p:nvSpPr>
          <p:spPr bwMode="auto">
            <a:xfrm>
              <a:off x="4337" y="3566"/>
              <a:ext cx="1164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0377" tIns="55189" rIns="110377" bIns="55189">
              <a:spAutoFit/>
            </a:bodyPr>
            <a:lstStyle/>
            <a:p>
              <a:pPr defTabSz="1103313">
                <a:spcBef>
                  <a:spcPct val="50000"/>
                </a:spcBef>
              </a:pPr>
              <a:r>
                <a:rPr lang="ru-RU" altLang="ko-KR" sz="1600" b="1">
                  <a:solidFill>
                    <a:schemeClr val="tx2"/>
                  </a:solidFill>
                  <a:latin typeface="Arial Unicode MS" pitchFamily="34" charset="-128"/>
                </a:rPr>
                <a:t>Внешний контакт</a:t>
              </a:r>
              <a:endParaRPr lang="en-US" altLang="ko-KR" sz="1600" b="1">
                <a:solidFill>
                  <a:schemeClr val="tx2"/>
                </a:solidFill>
                <a:latin typeface="Arial Unicode MS" pitchFamily="34" charset="-128"/>
              </a:endParaRPr>
            </a:p>
          </p:txBody>
        </p:sp>
        <p:sp>
          <p:nvSpPr>
            <p:cNvPr id="82978" name="Text Box 37"/>
            <p:cNvSpPr txBox="1">
              <a:spLocks noChangeArrowheads="1"/>
            </p:cNvSpPr>
            <p:nvPr/>
          </p:nvSpPr>
          <p:spPr bwMode="auto">
            <a:xfrm>
              <a:off x="4460" y="3745"/>
              <a:ext cx="940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0377" tIns="55189" rIns="110377" bIns="55189">
              <a:spAutoFit/>
            </a:bodyPr>
            <a:lstStyle/>
            <a:p>
              <a:pPr defTabSz="1103313">
                <a:spcBef>
                  <a:spcPct val="50000"/>
                </a:spcBef>
              </a:pPr>
              <a:r>
                <a:rPr lang="en-US" altLang="ko-KR" sz="1600" b="1">
                  <a:solidFill>
                    <a:schemeClr val="tx2"/>
                  </a:solidFill>
                  <a:latin typeface="Arial Unicode MS" pitchFamily="34" charset="-128"/>
                </a:rPr>
                <a:t>(DVM Plus III)</a:t>
              </a:r>
            </a:p>
          </p:txBody>
        </p:sp>
      </p:grpSp>
      <p:sp>
        <p:nvSpPr>
          <p:cNvPr id="258075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8208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</a:t>
            </a:r>
            <a:r>
              <a:rPr lang="ru-RU" altLang="ko-KR" sz="3600" b="1">
                <a:solidFill>
                  <a:schemeClr val="tx2"/>
                </a:solidFill>
                <a:latin typeface="Arial Unicode MS" pitchFamily="34" charset="-128"/>
              </a:rPr>
              <a:t>Центральный пульт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(MCM-A202A)</a:t>
            </a:r>
          </a:p>
        </p:txBody>
      </p:sp>
      <p:sp>
        <p:nvSpPr>
          <p:cNvPr id="82986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6369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 Unicode MS" pitchFamily="34" charset="-128"/>
              </a:rPr>
              <a:t>Ограничение индивидуального </a:t>
            </a:r>
            <a:r>
              <a:rPr lang="ru-RU" altLang="ko-KR" sz="2400" b="1">
                <a:latin typeface="Arial" pitchFamily="34" charset="0"/>
              </a:rPr>
              <a:t>управления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MCM-A202 뒷면사진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0013" y="3068638"/>
            <a:ext cx="306387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149" name="Line 5"/>
          <p:cNvSpPr>
            <a:spLocks noChangeShapeType="1"/>
          </p:cNvSpPr>
          <p:nvPr/>
        </p:nvSpPr>
        <p:spPr bwMode="auto">
          <a:xfrm>
            <a:off x="2411413" y="2132013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62150" name="Line 6"/>
          <p:cNvSpPr>
            <a:spLocks noChangeShapeType="1"/>
          </p:cNvSpPr>
          <p:nvPr/>
        </p:nvSpPr>
        <p:spPr bwMode="auto">
          <a:xfrm flipV="1">
            <a:off x="1403350" y="2132013"/>
            <a:ext cx="71438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62151" name="Line 7"/>
          <p:cNvSpPr>
            <a:spLocks noChangeShapeType="1"/>
          </p:cNvSpPr>
          <p:nvPr/>
        </p:nvSpPr>
        <p:spPr bwMode="auto">
          <a:xfrm>
            <a:off x="1474788" y="2132013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62152" name="Line 8"/>
          <p:cNvSpPr>
            <a:spLocks noChangeShapeType="1"/>
          </p:cNvSpPr>
          <p:nvPr/>
        </p:nvSpPr>
        <p:spPr bwMode="auto">
          <a:xfrm>
            <a:off x="2265363" y="2132013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83975" name="Picture 9" descr="4way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8525" y="2276475"/>
            <a:ext cx="938213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6" name="Picture 10" descr="4way_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5150" y="2276475"/>
            <a:ext cx="93662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155" name="Line 11"/>
          <p:cNvSpPr>
            <a:spLocks noChangeShapeType="1"/>
          </p:cNvSpPr>
          <p:nvPr/>
        </p:nvSpPr>
        <p:spPr bwMode="auto">
          <a:xfrm>
            <a:off x="3851275" y="2133600"/>
            <a:ext cx="503238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62156" name="Line 12"/>
          <p:cNvSpPr>
            <a:spLocks noChangeShapeType="1"/>
          </p:cNvSpPr>
          <p:nvPr/>
        </p:nvSpPr>
        <p:spPr bwMode="auto">
          <a:xfrm>
            <a:off x="5867400" y="2133600"/>
            <a:ext cx="5032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83979" name="Picture 13" descr="DVMP2중계기_최종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5013" y="3644900"/>
            <a:ext cx="3529012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158" name="Line 14"/>
          <p:cNvSpPr>
            <a:spLocks noChangeShapeType="1"/>
          </p:cNvSpPr>
          <p:nvPr/>
        </p:nvSpPr>
        <p:spPr bwMode="auto">
          <a:xfrm flipV="1">
            <a:off x="2339975" y="2132013"/>
            <a:ext cx="71438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83981" name="Picture 15" descr="PLUS2실외기그림자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9113" y="1484313"/>
            <a:ext cx="85883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2" name="Picture 16" descr="DVMP2중계기_최종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54513" y="1916113"/>
            <a:ext cx="154305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3" name="Picture 17" descr="MCM-A202_Low해상도"/>
          <p:cNvPicPr>
            <a:picLocks noChangeAspect="1" noChangeArrowheads="1"/>
          </p:cNvPicPr>
          <p:nvPr/>
        </p:nvPicPr>
        <p:blipFill>
          <a:blip r:embed="rId8">
            <a:lum bright="10000" contrast="10000"/>
          </a:blip>
          <a:srcRect/>
          <a:stretch>
            <a:fillRect/>
          </a:stretch>
        </p:blipFill>
        <p:spPr bwMode="auto">
          <a:xfrm>
            <a:off x="6357938" y="1557338"/>
            <a:ext cx="1046162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4" name="AutoShape 18"/>
          <p:cNvSpPr>
            <a:spLocks noChangeArrowheads="1"/>
          </p:cNvSpPr>
          <p:nvPr/>
        </p:nvSpPr>
        <p:spPr bwMode="auto">
          <a:xfrm>
            <a:off x="7991475" y="4881563"/>
            <a:ext cx="901700" cy="360362"/>
          </a:xfrm>
          <a:prstGeom prst="bevel">
            <a:avLst>
              <a:gd name="adj" fmla="val 484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b="1">
                <a:solidFill>
                  <a:schemeClr val="bg1"/>
                </a:solidFill>
                <a:latin typeface="Arial" pitchFamily="34" charset="0"/>
                <a:ea typeface="굴림" pitchFamily="34" charset="-127"/>
              </a:rPr>
              <a:t>220VAC</a:t>
            </a:r>
          </a:p>
        </p:txBody>
      </p:sp>
      <p:sp>
        <p:nvSpPr>
          <p:cNvPr id="83985" name="Line 19"/>
          <p:cNvSpPr>
            <a:spLocks noChangeShapeType="1"/>
          </p:cNvSpPr>
          <p:nvPr/>
        </p:nvSpPr>
        <p:spPr bwMode="auto">
          <a:xfrm flipV="1">
            <a:off x="6353175" y="5516563"/>
            <a:ext cx="0" cy="5048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3986" name="Line 20"/>
          <p:cNvSpPr>
            <a:spLocks noChangeShapeType="1"/>
          </p:cNvSpPr>
          <p:nvPr/>
        </p:nvSpPr>
        <p:spPr bwMode="auto">
          <a:xfrm flipV="1">
            <a:off x="6575425" y="5516563"/>
            <a:ext cx="0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83987" name="Group 21"/>
          <p:cNvGrpSpPr>
            <a:grpSpLocks/>
          </p:cNvGrpSpPr>
          <p:nvPr/>
        </p:nvGrpSpPr>
        <p:grpSpPr bwMode="auto">
          <a:xfrm>
            <a:off x="6261100" y="5229225"/>
            <a:ext cx="182563" cy="287338"/>
            <a:chOff x="2562" y="2387"/>
            <a:chExt cx="181" cy="299"/>
          </a:xfrm>
        </p:grpSpPr>
        <p:sp>
          <p:nvSpPr>
            <p:cNvPr id="84016" name="Rectangle 22"/>
            <p:cNvSpPr>
              <a:spLocks noChangeArrowheads="1"/>
            </p:cNvSpPr>
            <p:nvPr/>
          </p:nvSpPr>
          <p:spPr bwMode="auto">
            <a:xfrm>
              <a:off x="2608" y="2550"/>
              <a:ext cx="91" cy="136"/>
            </a:xfrm>
            <a:prstGeom prst="rect">
              <a:avLst/>
            </a:prstGeom>
            <a:solidFill>
              <a:srgbClr val="0000FF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굴림" pitchFamily="34" charset="-127"/>
                <a:ea typeface="굴림" pitchFamily="34" charset="-127"/>
              </a:endParaRPr>
            </a:p>
          </p:txBody>
        </p:sp>
        <p:grpSp>
          <p:nvGrpSpPr>
            <p:cNvPr id="84017" name="Group 23"/>
            <p:cNvGrpSpPr>
              <a:grpSpLocks/>
            </p:cNvGrpSpPr>
            <p:nvPr/>
          </p:nvGrpSpPr>
          <p:grpSpPr bwMode="auto">
            <a:xfrm>
              <a:off x="2562" y="2387"/>
              <a:ext cx="181" cy="182"/>
              <a:chOff x="2336" y="2296"/>
              <a:chExt cx="226" cy="227"/>
            </a:xfrm>
          </p:grpSpPr>
          <p:sp>
            <p:nvSpPr>
              <p:cNvPr id="84018" name="Oval 24"/>
              <p:cNvSpPr>
                <a:spLocks noChangeArrowheads="1"/>
              </p:cNvSpPr>
              <p:nvPr/>
            </p:nvSpPr>
            <p:spPr bwMode="auto">
              <a:xfrm>
                <a:off x="2336" y="2296"/>
                <a:ext cx="226" cy="227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latinLnBrk="0"/>
                <a:r>
                  <a:rPr kumimoji="0" lang="en-US" altLang="ko-KR" sz="1200" b="1">
                    <a:latin typeface="Arial" pitchFamily="34" charset="0"/>
                    <a:ea typeface="굴림" pitchFamily="34" charset="-127"/>
                  </a:rPr>
                  <a:t>`</a:t>
                </a:r>
              </a:p>
            </p:txBody>
          </p:sp>
          <p:sp>
            <p:nvSpPr>
              <p:cNvPr id="84019" name="Oval 25"/>
              <p:cNvSpPr>
                <a:spLocks noChangeArrowheads="1"/>
              </p:cNvSpPr>
              <p:nvPr/>
            </p:nvSpPr>
            <p:spPr bwMode="auto">
              <a:xfrm>
                <a:off x="2381" y="2341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굴림" pitchFamily="34" charset="-127"/>
                  <a:ea typeface="굴림" pitchFamily="34" charset="-127"/>
                </a:endParaRPr>
              </a:p>
            </p:txBody>
          </p:sp>
        </p:grpSp>
      </p:grpSp>
      <p:grpSp>
        <p:nvGrpSpPr>
          <p:cNvPr id="83988" name="Group 26"/>
          <p:cNvGrpSpPr>
            <a:grpSpLocks/>
          </p:cNvGrpSpPr>
          <p:nvPr/>
        </p:nvGrpSpPr>
        <p:grpSpPr bwMode="auto">
          <a:xfrm>
            <a:off x="6486525" y="5229225"/>
            <a:ext cx="182563" cy="287338"/>
            <a:chOff x="2562" y="2387"/>
            <a:chExt cx="181" cy="299"/>
          </a:xfrm>
        </p:grpSpPr>
        <p:sp>
          <p:nvSpPr>
            <p:cNvPr id="84012" name="Rectangle 27"/>
            <p:cNvSpPr>
              <a:spLocks noChangeArrowheads="1"/>
            </p:cNvSpPr>
            <p:nvPr/>
          </p:nvSpPr>
          <p:spPr bwMode="auto">
            <a:xfrm>
              <a:off x="2608" y="2550"/>
              <a:ext cx="91" cy="136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굴림" pitchFamily="34" charset="-127"/>
                <a:ea typeface="굴림" pitchFamily="34" charset="-127"/>
              </a:endParaRPr>
            </a:p>
          </p:txBody>
        </p:sp>
        <p:grpSp>
          <p:nvGrpSpPr>
            <p:cNvPr id="84013" name="Group 28"/>
            <p:cNvGrpSpPr>
              <a:grpSpLocks/>
            </p:cNvGrpSpPr>
            <p:nvPr/>
          </p:nvGrpSpPr>
          <p:grpSpPr bwMode="auto">
            <a:xfrm>
              <a:off x="2562" y="2387"/>
              <a:ext cx="181" cy="182"/>
              <a:chOff x="2336" y="2296"/>
              <a:chExt cx="226" cy="227"/>
            </a:xfrm>
          </p:grpSpPr>
          <p:sp>
            <p:nvSpPr>
              <p:cNvPr id="84014" name="Oval 29"/>
              <p:cNvSpPr>
                <a:spLocks noChangeArrowheads="1"/>
              </p:cNvSpPr>
              <p:nvPr/>
            </p:nvSpPr>
            <p:spPr bwMode="auto">
              <a:xfrm>
                <a:off x="2336" y="2296"/>
                <a:ext cx="226" cy="227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굴림" pitchFamily="34" charset="-127"/>
                  <a:ea typeface="굴림" pitchFamily="34" charset="-127"/>
                </a:endParaRPr>
              </a:p>
            </p:txBody>
          </p:sp>
          <p:sp>
            <p:nvSpPr>
              <p:cNvPr id="84015" name="Oval 30"/>
              <p:cNvSpPr>
                <a:spLocks noChangeArrowheads="1"/>
              </p:cNvSpPr>
              <p:nvPr/>
            </p:nvSpPr>
            <p:spPr bwMode="auto">
              <a:xfrm>
                <a:off x="2381" y="2341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굴림" pitchFamily="34" charset="-127"/>
                  <a:ea typeface="굴림" pitchFamily="34" charset="-127"/>
                </a:endParaRPr>
              </a:p>
            </p:txBody>
          </p:sp>
        </p:grpSp>
      </p:grpSp>
      <p:grpSp>
        <p:nvGrpSpPr>
          <p:cNvPr id="83989" name="Group 31"/>
          <p:cNvGrpSpPr>
            <a:grpSpLocks/>
          </p:cNvGrpSpPr>
          <p:nvPr/>
        </p:nvGrpSpPr>
        <p:grpSpPr bwMode="auto">
          <a:xfrm rot="-5400000">
            <a:off x="4105275" y="3916363"/>
            <a:ext cx="142875" cy="215900"/>
            <a:chOff x="2562" y="2387"/>
            <a:chExt cx="181" cy="299"/>
          </a:xfrm>
        </p:grpSpPr>
        <p:sp>
          <p:nvSpPr>
            <p:cNvPr id="84008" name="Rectangle 32"/>
            <p:cNvSpPr>
              <a:spLocks noChangeArrowheads="1"/>
            </p:cNvSpPr>
            <p:nvPr/>
          </p:nvSpPr>
          <p:spPr bwMode="auto">
            <a:xfrm>
              <a:off x="2608" y="2550"/>
              <a:ext cx="91" cy="136"/>
            </a:xfrm>
            <a:prstGeom prst="rect">
              <a:avLst/>
            </a:prstGeom>
            <a:solidFill>
              <a:srgbClr val="0000FF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굴림" pitchFamily="34" charset="-127"/>
                <a:ea typeface="굴림" pitchFamily="34" charset="-127"/>
              </a:endParaRPr>
            </a:p>
          </p:txBody>
        </p:sp>
        <p:grpSp>
          <p:nvGrpSpPr>
            <p:cNvPr id="84009" name="Group 33"/>
            <p:cNvGrpSpPr>
              <a:grpSpLocks/>
            </p:cNvGrpSpPr>
            <p:nvPr/>
          </p:nvGrpSpPr>
          <p:grpSpPr bwMode="auto">
            <a:xfrm>
              <a:off x="2562" y="2387"/>
              <a:ext cx="181" cy="182"/>
              <a:chOff x="2336" y="2296"/>
              <a:chExt cx="226" cy="227"/>
            </a:xfrm>
          </p:grpSpPr>
          <p:sp>
            <p:nvSpPr>
              <p:cNvPr id="84010" name="Oval 34"/>
              <p:cNvSpPr>
                <a:spLocks noChangeArrowheads="1"/>
              </p:cNvSpPr>
              <p:nvPr/>
            </p:nvSpPr>
            <p:spPr bwMode="auto">
              <a:xfrm>
                <a:off x="2336" y="2296"/>
                <a:ext cx="226" cy="227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굴림" pitchFamily="34" charset="-127"/>
                  <a:ea typeface="굴림" pitchFamily="34" charset="-127"/>
                </a:endParaRPr>
              </a:p>
            </p:txBody>
          </p:sp>
          <p:sp>
            <p:nvSpPr>
              <p:cNvPr id="84011" name="Oval 35"/>
              <p:cNvSpPr>
                <a:spLocks noChangeArrowheads="1"/>
              </p:cNvSpPr>
              <p:nvPr/>
            </p:nvSpPr>
            <p:spPr bwMode="auto">
              <a:xfrm>
                <a:off x="2381" y="2341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굴림" pitchFamily="34" charset="-127"/>
                  <a:ea typeface="굴림" pitchFamily="34" charset="-127"/>
                </a:endParaRPr>
              </a:p>
            </p:txBody>
          </p:sp>
        </p:grpSp>
      </p:grpSp>
      <p:grpSp>
        <p:nvGrpSpPr>
          <p:cNvPr id="83990" name="Group 36"/>
          <p:cNvGrpSpPr>
            <a:grpSpLocks/>
          </p:cNvGrpSpPr>
          <p:nvPr/>
        </p:nvGrpSpPr>
        <p:grpSpPr bwMode="auto">
          <a:xfrm rot="-5400000">
            <a:off x="4105275" y="4078288"/>
            <a:ext cx="142875" cy="215900"/>
            <a:chOff x="2562" y="2387"/>
            <a:chExt cx="181" cy="299"/>
          </a:xfrm>
        </p:grpSpPr>
        <p:sp>
          <p:nvSpPr>
            <p:cNvPr id="84004" name="Rectangle 37"/>
            <p:cNvSpPr>
              <a:spLocks noChangeArrowheads="1"/>
            </p:cNvSpPr>
            <p:nvPr/>
          </p:nvSpPr>
          <p:spPr bwMode="auto">
            <a:xfrm>
              <a:off x="2608" y="2550"/>
              <a:ext cx="91" cy="136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굴림" pitchFamily="34" charset="-127"/>
                <a:ea typeface="굴림" pitchFamily="34" charset="-127"/>
              </a:endParaRPr>
            </a:p>
          </p:txBody>
        </p:sp>
        <p:grpSp>
          <p:nvGrpSpPr>
            <p:cNvPr id="84005" name="Group 38"/>
            <p:cNvGrpSpPr>
              <a:grpSpLocks/>
            </p:cNvGrpSpPr>
            <p:nvPr/>
          </p:nvGrpSpPr>
          <p:grpSpPr bwMode="auto">
            <a:xfrm>
              <a:off x="2562" y="2387"/>
              <a:ext cx="181" cy="182"/>
              <a:chOff x="2336" y="2296"/>
              <a:chExt cx="226" cy="227"/>
            </a:xfrm>
          </p:grpSpPr>
          <p:sp>
            <p:nvSpPr>
              <p:cNvPr id="84006" name="Oval 39"/>
              <p:cNvSpPr>
                <a:spLocks noChangeArrowheads="1"/>
              </p:cNvSpPr>
              <p:nvPr/>
            </p:nvSpPr>
            <p:spPr bwMode="auto">
              <a:xfrm>
                <a:off x="2336" y="2296"/>
                <a:ext cx="226" cy="227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굴림" pitchFamily="34" charset="-127"/>
                  <a:ea typeface="굴림" pitchFamily="34" charset="-127"/>
                </a:endParaRPr>
              </a:p>
            </p:txBody>
          </p:sp>
          <p:sp>
            <p:nvSpPr>
              <p:cNvPr id="84007" name="Oval 40"/>
              <p:cNvSpPr>
                <a:spLocks noChangeArrowheads="1"/>
              </p:cNvSpPr>
              <p:nvPr/>
            </p:nvSpPr>
            <p:spPr bwMode="auto">
              <a:xfrm>
                <a:off x="2381" y="2341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굴림" pitchFamily="34" charset="-127"/>
                  <a:ea typeface="굴림" pitchFamily="34" charset="-127"/>
                </a:endParaRPr>
              </a:p>
            </p:txBody>
          </p:sp>
        </p:grpSp>
      </p:grpSp>
      <p:sp>
        <p:nvSpPr>
          <p:cNvPr id="83991" name="Line 41"/>
          <p:cNvSpPr>
            <a:spLocks noChangeShapeType="1"/>
          </p:cNvSpPr>
          <p:nvPr/>
        </p:nvSpPr>
        <p:spPr bwMode="auto">
          <a:xfrm>
            <a:off x="4284663" y="4181475"/>
            <a:ext cx="5746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3992" name="Line 42"/>
          <p:cNvSpPr>
            <a:spLocks noChangeShapeType="1"/>
          </p:cNvSpPr>
          <p:nvPr/>
        </p:nvSpPr>
        <p:spPr bwMode="auto">
          <a:xfrm>
            <a:off x="4859338" y="4178300"/>
            <a:ext cx="0" cy="16986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3993" name="Line 43"/>
          <p:cNvSpPr>
            <a:spLocks noChangeShapeType="1"/>
          </p:cNvSpPr>
          <p:nvPr/>
        </p:nvSpPr>
        <p:spPr bwMode="auto">
          <a:xfrm flipV="1">
            <a:off x="4859338" y="5876925"/>
            <a:ext cx="1708150" cy="47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3994" name="Line 44"/>
          <p:cNvSpPr>
            <a:spLocks noChangeShapeType="1"/>
          </p:cNvSpPr>
          <p:nvPr/>
        </p:nvSpPr>
        <p:spPr bwMode="auto">
          <a:xfrm flipV="1">
            <a:off x="4284663" y="4017963"/>
            <a:ext cx="431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3995" name="Line 45"/>
          <p:cNvSpPr>
            <a:spLocks noChangeShapeType="1"/>
          </p:cNvSpPr>
          <p:nvPr/>
        </p:nvSpPr>
        <p:spPr bwMode="auto">
          <a:xfrm>
            <a:off x="4702175" y="6021388"/>
            <a:ext cx="1644650" cy="3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3996" name="Line 46"/>
          <p:cNvSpPr>
            <a:spLocks noChangeShapeType="1"/>
          </p:cNvSpPr>
          <p:nvPr/>
        </p:nvSpPr>
        <p:spPr bwMode="auto">
          <a:xfrm>
            <a:off x="4716463" y="4005263"/>
            <a:ext cx="0" cy="20161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3998" name="Rectangle 48"/>
          <p:cNvSpPr>
            <a:spLocks noChangeArrowheads="1"/>
          </p:cNvSpPr>
          <p:nvPr/>
        </p:nvSpPr>
        <p:spPr bwMode="auto">
          <a:xfrm>
            <a:off x="3924300" y="3860800"/>
            <a:ext cx="431800" cy="504825"/>
          </a:xfrm>
          <a:prstGeom prst="rect">
            <a:avLst/>
          </a:prstGeom>
          <a:noFill/>
          <a:ln w="28575" algn="ctr">
            <a:solidFill>
              <a:srgbClr val="FF6600"/>
            </a:solidFill>
            <a:prstDash val="sysDot"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83999" name="Freeform 51"/>
          <p:cNvSpPr>
            <a:spLocks/>
          </p:cNvSpPr>
          <p:nvPr/>
        </p:nvSpPr>
        <p:spPr bwMode="auto">
          <a:xfrm>
            <a:off x="5292725" y="4941888"/>
            <a:ext cx="2159000" cy="142875"/>
          </a:xfrm>
          <a:custGeom>
            <a:avLst/>
            <a:gdLst>
              <a:gd name="T0" fmla="*/ 226 w 1360"/>
              <a:gd name="T1" fmla="*/ 90 h 90"/>
              <a:gd name="T2" fmla="*/ 0 w 1360"/>
              <a:gd name="T3" fmla="*/ 0 h 90"/>
              <a:gd name="T4" fmla="*/ 1360 w 1360"/>
              <a:gd name="T5" fmla="*/ 0 h 90"/>
              <a:gd name="T6" fmla="*/ 952 w 1360"/>
              <a:gd name="T7" fmla="*/ 90 h 90"/>
              <a:gd name="T8" fmla="*/ 226 w 1360"/>
              <a:gd name="T9" fmla="*/ 90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60"/>
              <a:gd name="T16" fmla="*/ 0 h 90"/>
              <a:gd name="T17" fmla="*/ 1360 w 1360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60" h="90">
                <a:moveTo>
                  <a:pt x="226" y="90"/>
                </a:moveTo>
                <a:lnTo>
                  <a:pt x="0" y="0"/>
                </a:lnTo>
                <a:lnTo>
                  <a:pt x="1360" y="0"/>
                </a:lnTo>
                <a:lnTo>
                  <a:pt x="952" y="90"/>
                </a:lnTo>
                <a:lnTo>
                  <a:pt x="226" y="90"/>
                </a:lnTo>
                <a:close/>
              </a:path>
            </a:pathLst>
          </a:custGeom>
          <a:gradFill rotWithShape="1">
            <a:gsLst>
              <a:gs pos="0">
                <a:srgbClr val="969696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19050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84000" name="AutoShape 53"/>
          <p:cNvSpPr>
            <a:spLocks noChangeArrowheads="1"/>
          </p:cNvSpPr>
          <p:nvPr/>
        </p:nvSpPr>
        <p:spPr bwMode="auto">
          <a:xfrm>
            <a:off x="5580063" y="1700213"/>
            <a:ext cx="1008062" cy="865187"/>
          </a:xfrm>
          <a:prstGeom prst="star16">
            <a:avLst>
              <a:gd name="adj" fmla="val 37500"/>
            </a:avLst>
          </a:prstGeom>
          <a:noFill/>
          <a:ln w="19050" algn="ctr">
            <a:solidFill>
              <a:srgbClr val="FF66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84021" name="AutoShape 53"/>
          <p:cNvSpPr>
            <a:spLocks noChangeArrowheads="1"/>
          </p:cNvSpPr>
          <p:nvPr/>
        </p:nvSpPr>
        <p:spPr bwMode="auto">
          <a:xfrm>
            <a:off x="5207000" y="3581400"/>
            <a:ext cx="2336800" cy="1346200"/>
          </a:xfrm>
          <a:prstGeom prst="wedgeRectCallout">
            <a:avLst>
              <a:gd name="adj1" fmla="val 4074"/>
              <a:gd name="adj2" fmla="val 69102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FF00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endParaRPr lang="ru-RU" sz="1800">
              <a:latin typeface="Arial Unicode MS" pitchFamily="34" charset="-128"/>
            </a:endParaRPr>
          </a:p>
        </p:txBody>
      </p:sp>
      <p:pic>
        <p:nvPicPr>
          <p:cNvPr id="83997" name="Picture 4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80025" y="3619500"/>
            <a:ext cx="2173288" cy="125888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58075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8208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</a:t>
            </a:r>
            <a:r>
              <a:rPr lang="ru-RU" altLang="ko-KR" sz="3600" b="1">
                <a:solidFill>
                  <a:schemeClr val="tx2"/>
                </a:solidFill>
                <a:latin typeface="Arial Unicode MS" pitchFamily="34" charset="-128"/>
              </a:rPr>
              <a:t>Центральный пульт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(MCM-A202A)</a:t>
            </a:r>
          </a:p>
        </p:txBody>
      </p:sp>
      <p:sp>
        <p:nvSpPr>
          <p:cNvPr id="84024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1290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" pitchFamily="34" charset="0"/>
              </a:rPr>
              <a:t>Монтаж</a:t>
            </a:r>
            <a:endParaRPr lang="en-US" altLang="ko-KR" sz="2400" b="1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ChangeArrowheads="1"/>
          </p:cNvSpPr>
          <p:nvPr/>
        </p:nvSpPr>
        <p:spPr bwMode="auto">
          <a:xfrm>
            <a:off x="527050" y="1439863"/>
            <a:ext cx="8616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en-US" altLang="ko-KR">
                <a:solidFill>
                  <a:srgbClr val="000000"/>
                </a:solidFill>
                <a:latin typeface="Arial Unicode MS" pitchFamily="34" charset="-128"/>
              </a:rPr>
              <a:t>※ </a:t>
            </a:r>
            <a:r>
              <a:rPr lang="ru-RU" altLang="ko-KR">
                <a:solidFill>
                  <a:srgbClr val="000000"/>
                </a:solidFill>
                <a:latin typeface="Arial Unicode MS" pitchFamily="34" charset="-128"/>
              </a:rPr>
              <a:t>Установка адреса модуля интерфейса</a:t>
            </a:r>
            <a:r>
              <a:rPr lang="en-US" altLang="ko-KR">
                <a:solidFill>
                  <a:srgbClr val="000000"/>
                </a:solidFill>
                <a:latin typeface="Arial Unicode MS" pitchFamily="34" charset="-128"/>
              </a:rPr>
              <a:t> : </a:t>
            </a:r>
            <a:r>
              <a:rPr lang="ru-RU" altLang="ko-KR">
                <a:solidFill>
                  <a:srgbClr val="000000"/>
                </a:solidFill>
                <a:latin typeface="Arial Unicode MS" pitchFamily="34" charset="-128"/>
              </a:rPr>
              <a:t>в случае применения нескольких модулей</a:t>
            </a:r>
            <a:r>
              <a:rPr lang="en-US" altLang="ko-KR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ru-RU" altLang="ko-KR">
                <a:solidFill>
                  <a:srgbClr val="000000"/>
                </a:solidFill>
                <a:latin typeface="Arial Unicode MS" pitchFamily="34" charset="-128"/>
              </a:rPr>
              <a:t>в одной системе управления</a:t>
            </a:r>
            <a:r>
              <a:rPr lang="en-US" altLang="ko-KR">
                <a:solidFill>
                  <a:srgbClr val="000000"/>
                </a:solidFill>
                <a:latin typeface="Arial Unicode MS" pitchFamily="34" charset="-128"/>
              </a:rPr>
              <a:t>, </a:t>
            </a:r>
            <a:r>
              <a:rPr lang="ru-RU" altLang="ko-KR">
                <a:solidFill>
                  <a:srgbClr val="000000"/>
                </a:solidFill>
                <a:latin typeface="Arial Unicode MS" pitchFamily="34" charset="-128"/>
              </a:rPr>
              <a:t>каждому модулю должен быть присвоен уникальный адрес.</a:t>
            </a:r>
            <a:endParaRPr lang="en-US" altLang="ko-KR">
              <a:solidFill>
                <a:srgbClr val="231F20"/>
              </a:solidFill>
              <a:latin typeface="Arial Unicode MS" pitchFamily="34" charset="-128"/>
            </a:endParaRPr>
          </a:p>
        </p:txBody>
      </p:sp>
      <p:pic>
        <p:nvPicPr>
          <p:cNvPr id="84995" name="Picture 4" descr="en-중앙제어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950" y="2309813"/>
            <a:ext cx="2052638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Freeform 9"/>
          <p:cNvSpPr>
            <a:spLocks/>
          </p:cNvSpPr>
          <p:nvPr/>
        </p:nvSpPr>
        <p:spPr bwMode="auto">
          <a:xfrm flipV="1">
            <a:off x="2486025" y="4030663"/>
            <a:ext cx="5462588" cy="477837"/>
          </a:xfrm>
          <a:custGeom>
            <a:avLst/>
            <a:gdLst>
              <a:gd name="T0" fmla="*/ 0 w 3728"/>
              <a:gd name="T1" fmla="*/ 0 h 283"/>
              <a:gd name="T2" fmla="*/ 642 w 3728"/>
              <a:gd name="T3" fmla="*/ 0 h 283"/>
              <a:gd name="T4" fmla="*/ 781 w 3728"/>
              <a:gd name="T5" fmla="*/ 278 h 283"/>
              <a:gd name="T6" fmla="*/ 896 w 3728"/>
              <a:gd name="T7" fmla="*/ 0 h 283"/>
              <a:gd name="T8" fmla="*/ 1611 w 3728"/>
              <a:gd name="T9" fmla="*/ 0 h 283"/>
              <a:gd name="T10" fmla="*/ 1741 w 3728"/>
              <a:gd name="T11" fmla="*/ 264 h 283"/>
              <a:gd name="T12" fmla="*/ 1851 w 3728"/>
              <a:gd name="T13" fmla="*/ 5 h 283"/>
              <a:gd name="T14" fmla="*/ 2466 w 3728"/>
              <a:gd name="T15" fmla="*/ 5 h 283"/>
              <a:gd name="T16" fmla="*/ 2576 w 3728"/>
              <a:gd name="T17" fmla="*/ 269 h 283"/>
              <a:gd name="T18" fmla="*/ 2725 w 3728"/>
              <a:gd name="T19" fmla="*/ 5 h 283"/>
              <a:gd name="T20" fmla="*/ 3728 w 3728"/>
              <a:gd name="T21" fmla="*/ 5 h 283"/>
              <a:gd name="T22" fmla="*/ 3728 w 3728"/>
              <a:gd name="T23" fmla="*/ 283 h 28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728"/>
              <a:gd name="T37" fmla="*/ 0 h 283"/>
              <a:gd name="T38" fmla="*/ 3728 w 3728"/>
              <a:gd name="T39" fmla="*/ 283 h 28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728" h="283">
                <a:moveTo>
                  <a:pt x="0" y="0"/>
                </a:moveTo>
                <a:lnTo>
                  <a:pt x="642" y="0"/>
                </a:lnTo>
                <a:lnTo>
                  <a:pt x="781" y="278"/>
                </a:lnTo>
                <a:lnTo>
                  <a:pt x="896" y="0"/>
                </a:lnTo>
                <a:lnTo>
                  <a:pt x="1611" y="0"/>
                </a:lnTo>
                <a:lnTo>
                  <a:pt x="1741" y="264"/>
                </a:lnTo>
                <a:lnTo>
                  <a:pt x="1851" y="5"/>
                </a:lnTo>
                <a:lnTo>
                  <a:pt x="2466" y="5"/>
                </a:lnTo>
                <a:lnTo>
                  <a:pt x="2576" y="269"/>
                </a:lnTo>
                <a:lnTo>
                  <a:pt x="2725" y="5"/>
                </a:lnTo>
                <a:lnTo>
                  <a:pt x="3728" y="5"/>
                </a:lnTo>
                <a:lnTo>
                  <a:pt x="3728" y="283"/>
                </a:lnTo>
              </a:path>
            </a:pathLst>
          </a:cu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4997" name="Freeform 10"/>
          <p:cNvSpPr>
            <a:spLocks/>
          </p:cNvSpPr>
          <p:nvPr/>
        </p:nvSpPr>
        <p:spPr bwMode="auto">
          <a:xfrm flipV="1">
            <a:off x="2473325" y="4032250"/>
            <a:ext cx="5557838" cy="393700"/>
          </a:xfrm>
          <a:custGeom>
            <a:avLst/>
            <a:gdLst>
              <a:gd name="T0" fmla="*/ 0 w 3793"/>
              <a:gd name="T1" fmla="*/ 0 h 240"/>
              <a:gd name="T2" fmla="*/ 724 w 3793"/>
              <a:gd name="T3" fmla="*/ 0 h 240"/>
              <a:gd name="T4" fmla="*/ 846 w 3793"/>
              <a:gd name="T5" fmla="*/ 235 h 240"/>
              <a:gd name="T6" fmla="*/ 940 w 3793"/>
              <a:gd name="T7" fmla="*/ 0 h 240"/>
              <a:gd name="T8" fmla="*/ 1696 w 3793"/>
              <a:gd name="T9" fmla="*/ 0 h 240"/>
              <a:gd name="T10" fmla="*/ 1806 w 3793"/>
              <a:gd name="T11" fmla="*/ 221 h 240"/>
              <a:gd name="T12" fmla="*/ 1896 w 3793"/>
              <a:gd name="T13" fmla="*/ 8 h 240"/>
              <a:gd name="T14" fmla="*/ 2536 w 3793"/>
              <a:gd name="T15" fmla="*/ 8 h 240"/>
              <a:gd name="T16" fmla="*/ 2641 w 3793"/>
              <a:gd name="T17" fmla="*/ 226 h 240"/>
              <a:gd name="T18" fmla="*/ 2760 w 3793"/>
              <a:gd name="T19" fmla="*/ 12 h 240"/>
              <a:gd name="T20" fmla="*/ 3792 w 3793"/>
              <a:gd name="T21" fmla="*/ 16 h 240"/>
              <a:gd name="T22" fmla="*/ 3793 w 3793"/>
              <a:gd name="T23" fmla="*/ 240 h 2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793"/>
              <a:gd name="T37" fmla="*/ 0 h 240"/>
              <a:gd name="T38" fmla="*/ 3793 w 3793"/>
              <a:gd name="T39" fmla="*/ 240 h 24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793" h="240">
                <a:moveTo>
                  <a:pt x="0" y="0"/>
                </a:moveTo>
                <a:lnTo>
                  <a:pt x="724" y="0"/>
                </a:lnTo>
                <a:lnTo>
                  <a:pt x="846" y="235"/>
                </a:lnTo>
                <a:lnTo>
                  <a:pt x="940" y="0"/>
                </a:lnTo>
                <a:lnTo>
                  <a:pt x="1696" y="0"/>
                </a:lnTo>
                <a:lnTo>
                  <a:pt x="1806" y="221"/>
                </a:lnTo>
                <a:lnTo>
                  <a:pt x="1896" y="8"/>
                </a:lnTo>
                <a:lnTo>
                  <a:pt x="2536" y="8"/>
                </a:lnTo>
                <a:lnTo>
                  <a:pt x="2641" y="226"/>
                </a:lnTo>
                <a:lnTo>
                  <a:pt x="2760" y="12"/>
                </a:lnTo>
                <a:lnTo>
                  <a:pt x="3792" y="16"/>
                </a:lnTo>
                <a:lnTo>
                  <a:pt x="3793" y="240"/>
                </a:lnTo>
              </a:path>
            </a:pathLst>
          </a:custGeom>
          <a:noFill/>
          <a:ln w="38100">
            <a:solidFill>
              <a:srgbClr val="3399FF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4998" name="Line 11"/>
          <p:cNvSpPr>
            <a:spLocks noChangeShapeType="1"/>
          </p:cNvSpPr>
          <p:nvPr/>
        </p:nvSpPr>
        <p:spPr bwMode="auto">
          <a:xfrm>
            <a:off x="6799263" y="3416300"/>
            <a:ext cx="773112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4999" name="Text Box 12"/>
          <p:cNvSpPr txBox="1">
            <a:spLocks noChangeArrowheads="1"/>
          </p:cNvSpPr>
          <p:nvPr/>
        </p:nvSpPr>
        <p:spPr bwMode="auto">
          <a:xfrm>
            <a:off x="2600325" y="4167188"/>
            <a:ext cx="6143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 Unicode MS" pitchFamily="34" charset="-128"/>
              </a:rPr>
              <a:t>R1/R2</a:t>
            </a:r>
          </a:p>
        </p:txBody>
      </p:sp>
      <p:pic>
        <p:nvPicPr>
          <p:cNvPr id="85000" name="Picture 13" descr="주소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6450" y="4743450"/>
            <a:ext cx="722313" cy="7699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5001" name="Picture 14" descr="주소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2175" y="4725988"/>
            <a:ext cx="738188" cy="7874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5002" name="Picture 15" descr="주소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69000" y="4725988"/>
            <a:ext cx="760413" cy="812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5003" name="Picture 16" descr="주소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12088" y="4729163"/>
            <a:ext cx="750887" cy="8001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85004" name="Text Box 17"/>
          <p:cNvSpPr txBox="1">
            <a:spLocks noChangeArrowheads="1"/>
          </p:cNvSpPr>
          <p:nvPr/>
        </p:nvSpPr>
        <p:spPr bwMode="auto">
          <a:xfrm>
            <a:off x="4657725" y="5580063"/>
            <a:ext cx="831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 b="1">
                <a:latin typeface="Arial Unicode MS" pitchFamily="34" charset="-128"/>
              </a:rPr>
              <a:t>Адрес</a:t>
            </a:r>
            <a:r>
              <a:rPr lang="en-US" altLang="ko-KR" sz="1200" b="1">
                <a:latin typeface="Arial Unicode MS" pitchFamily="34" charset="-128"/>
              </a:rPr>
              <a:t> : 1</a:t>
            </a:r>
          </a:p>
        </p:txBody>
      </p:sp>
      <p:sp>
        <p:nvSpPr>
          <p:cNvPr id="85005" name="Text Box 18"/>
          <p:cNvSpPr txBox="1">
            <a:spLocks noChangeArrowheads="1"/>
          </p:cNvSpPr>
          <p:nvPr/>
        </p:nvSpPr>
        <p:spPr bwMode="auto">
          <a:xfrm>
            <a:off x="3319463" y="5578475"/>
            <a:ext cx="831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 b="1">
                <a:latin typeface="Arial Unicode MS" pitchFamily="34" charset="-128"/>
              </a:rPr>
              <a:t>Адрес</a:t>
            </a:r>
            <a:r>
              <a:rPr lang="en-US" altLang="ko-KR" sz="1200" b="1">
                <a:latin typeface="Arial Unicode MS" pitchFamily="34" charset="-128"/>
              </a:rPr>
              <a:t> : 0</a:t>
            </a:r>
          </a:p>
        </p:txBody>
      </p:sp>
      <p:sp>
        <p:nvSpPr>
          <p:cNvPr id="85006" name="Text Box 19"/>
          <p:cNvSpPr txBox="1">
            <a:spLocks noChangeArrowheads="1"/>
          </p:cNvSpPr>
          <p:nvPr/>
        </p:nvSpPr>
        <p:spPr bwMode="auto">
          <a:xfrm>
            <a:off x="7785100" y="5570538"/>
            <a:ext cx="8413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 b="1">
                <a:latin typeface="Arial Unicode MS" pitchFamily="34" charset="-128"/>
              </a:rPr>
              <a:t>Адрес</a:t>
            </a:r>
            <a:r>
              <a:rPr lang="en-US" altLang="ko-KR" sz="1200" b="1">
                <a:latin typeface="Arial Unicode MS" pitchFamily="34" charset="-128"/>
              </a:rPr>
              <a:t> : F</a:t>
            </a:r>
          </a:p>
        </p:txBody>
      </p:sp>
      <p:sp>
        <p:nvSpPr>
          <p:cNvPr id="85007" name="Text Box 20"/>
          <p:cNvSpPr txBox="1">
            <a:spLocks noChangeArrowheads="1"/>
          </p:cNvSpPr>
          <p:nvPr/>
        </p:nvSpPr>
        <p:spPr bwMode="auto">
          <a:xfrm>
            <a:off x="5900738" y="5568950"/>
            <a:ext cx="831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200" b="1">
                <a:latin typeface="Arial Unicode MS" pitchFamily="34" charset="-128"/>
              </a:rPr>
              <a:t>Адрес</a:t>
            </a:r>
            <a:r>
              <a:rPr lang="en-US" altLang="ko-KR" sz="1200" b="1">
                <a:latin typeface="Arial Unicode MS" pitchFamily="34" charset="-128"/>
              </a:rPr>
              <a:t> : 2</a:t>
            </a:r>
          </a:p>
        </p:txBody>
      </p:sp>
      <p:sp>
        <p:nvSpPr>
          <p:cNvPr id="85008" name="Text Box 22"/>
          <p:cNvSpPr txBox="1">
            <a:spLocks noChangeArrowheads="1"/>
          </p:cNvSpPr>
          <p:nvPr/>
        </p:nvSpPr>
        <p:spPr bwMode="auto">
          <a:xfrm>
            <a:off x="2943225" y="2174875"/>
            <a:ext cx="5357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※ 1 </a:t>
            </a:r>
            <a:r>
              <a:rPr lang="ru-RU" altLang="ko-KR" sz="1200" b="1">
                <a:latin typeface="Arial Unicode MS" pitchFamily="34" charset="-128"/>
              </a:rPr>
              <a:t>Центральный пульт может управлять макс.</a:t>
            </a:r>
            <a:r>
              <a:rPr lang="en-US" altLang="ko-KR" sz="1200" b="1">
                <a:latin typeface="Arial Unicode MS" pitchFamily="34" charset="-128"/>
              </a:rPr>
              <a:t> 16 </a:t>
            </a:r>
            <a:r>
              <a:rPr lang="ru-RU" altLang="ko-KR" sz="1200" b="1">
                <a:latin typeface="Arial Unicode MS" pitchFamily="34" charset="-128"/>
              </a:rPr>
              <a:t> модулями </a:t>
            </a:r>
            <a:r>
              <a:rPr lang="en-US" altLang="ko-KR" sz="1200" b="1">
                <a:latin typeface="Arial Unicode MS" pitchFamily="34" charset="-128"/>
              </a:rPr>
              <a:t>MIM-B13A</a:t>
            </a:r>
          </a:p>
          <a:p>
            <a:pPr algn="l"/>
            <a:r>
              <a:rPr lang="en-US" altLang="ko-KR" sz="1200" b="1">
                <a:latin typeface="Arial Unicode MS" pitchFamily="34" charset="-128"/>
              </a:rPr>
              <a:t>    ( </a:t>
            </a:r>
            <a:r>
              <a:rPr lang="ru-RU" altLang="ko-KR" sz="1200" b="1">
                <a:latin typeface="Arial Unicode MS" pitchFamily="34" charset="-128"/>
              </a:rPr>
              <a:t>Суммарное кол-во внутренних блоков</a:t>
            </a:r>
            <a:r>
              <a:rPr lang="en-US" altLang="ko-KR" sz="1200" b="1">
                <a:latin typeface="Arial Unicode MS" pitchFamily="34" charset="-128"/>
              </a:rPr>
              <a:t> = 256 </a:t>
            </a:r>
            <a:r>
              <a:rPr lang="ru-RU" altLang="ko-KR" sz="1200" b="1">
                <a:latin typeface="Arial Unicode MS" pitchFamily="34" charset="-128"/>
              </a:rPr>
              <a:t>шт.)</a:t>
            </a:r>
            <a:endParaRPr lang="en-US" altLang="ko-KR" sz="1200" b="1">
              <a:latin typeface="Arial Unicode MS" pitchFamily="34" charset="-128"/>
            </a:endParaRPr>
          </a:p>
        </p:txBody>
      </p:sp>
      <p:pic>
        <p:nvPicPr>
          <p:cNvPr id="85010" name="Picture 26" descr="DVMP2중계기_최종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19475" y="2852738"/>
            <a:ext cx="393700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11" name="Picture 27" descr="DVMP2중계기_최종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9338" y="2852738"/>
            <a:ext cx="393700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12" name="Picture 28" descr="DVMP2중계기_최종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84888" y="2809875"/>
            <a:ext cx="3937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13" name="Picture 29" descr="DVMP2중계기_최종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2088" y="2781300"/>
            <a:ext cx="3937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75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8208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</a:t>
            </a:r>
            <a:r>
              <a:rPr lang="ru-RU" altLang="ko-KR" sz="3600" b="1">
                <a:solidFill>
                  <a:schemeClr val="tx2"/>
                </a:solidFill>
                <a:latin typeface="Arial Unicode MS" pitchFamily="34" charset="-128"/>
              </a:rPr>
              <a:t>Центральный пульт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(MCM-A202A)</a:t>
            </a:r>
          </a:p>
        </p:txBody>
      </p:sp>
      <p:sp>
        <p:nvSpPr>
          <p:cNvPr id="85018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1290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" pitchFamily="34" charset="0"/>
              </a:rPr>
              <a:t>Монтаж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1835150" y="5516563"/>
            <a:ext cx="3960813" cy="1052512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74437" name="Rectangle 5"/>
          <p:cNvSpPr>
            <a:spLocks noChangeArrowheads="1"/>
          </p:cNvSpPr>
          <p:nvPr/>
        </p:nvSpPr>
        <p:spPr bwMode="auto">
          <a:xfrm>
            <a:off x="5938838" y="3717925"/>
            <a:ext cx="2881312" cy="1727200"/>
          </a:xfrm>
          <a:prstGeom prst="rect">
            <a:avLst/>
          </a:prstGeom>
          <a:solidFill>
            <a:srgbClr val="E2E2E2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74438" name="Rectangle 6"/>
          <p:cNvSpPr>
            <a:spLocks noChangeArrowheads="1"/>
          </p:cNvSpPr>
          <p:nvPr/>
        </p:nvSpPr>
        <p:spPr bwMode="auto">
          <a:xfrm>
            <a:off x="2627313" y="3717925"/>
            <a:ext cx="3097212" cy="1727200"/>
          </a:xfrm>
          <a:prstGeom prst="rect">
            <a:avLst/>
          </a:prstGeom>
          <a:solidFill>
            <a:srgbClr val="E2E2E2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6057900" y="4652963"/>
            <a:ext cx="2641600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/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Наружный / Внутр. блоки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 ↔ I/M</a:t>
            </a: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V="1">
            <a:off x="7270750" y="4130675"/>
            <a:ext cx="341313" cy="1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274441" name="Picture 9" descr="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05738" y="3860800"/>
            <a:ext cx="654050" cy="658813"/>
          </a:xfrm>
          <a:prstGeom prst="rect">
            <a:avLst/>
          </a:prstGeom>
          <a:noFill/>
          <a:effectLst>
            <a:outerShdw dist="35921" dir="2700000" algn="ctr" rotWithShape="0">
              <a:schemeClr val="tx2"/>
            </a:outerShdw>
          </a:effectLst>
        </p:spPr>
      </p:pic>
      <p:pic>
        <p:nvPicPr>
          <p:cNvPr id="274442" name="Picture 10" descr="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3860800"/>
            <a:ext cx="655637" cy="658813"/>
          </a:xfrm>
          <a:prstGeom prst="rect">
            <a:avLst/>
          </a:prstGeom>
          <a:noFill/>
          <a:effectLst>
            <a:outerShdw dist="35921" dir="2700000" algn="ctr" rotWithShape="0">
              <a:schemeClr val="tx2"/>
            </a:outerShdw>
          </a:effectLst>
        </p:spPr>
      </p:pic>
      <p:pic>
        <p:nvPicPr>
          <p:cNvPr id="274443" name="Picture 11" descr="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4650" y="3860800"/>
            <a:ext cx="655638" cy="658813"/>
          </a:xfrm>
          <a:prstGeom prst="rect">
            <a:avLst/>
          </a:prstGeom>
          <a:noFill/>
          <a:effectLst>
            <a:outerShdw dist="35921" dir="2700000" algn="ctr" rotWithShape="0">
              <a:schemeClr val="tx2"/>
            </a:outerShdw>
          </a:effectLst>
        </p:spPr>
      </p:pic>
      <p:sp>
        <p:nvSpPr>
          <p:cNvPr id="86026" name="Line 12"/>
          <p:cNvSpPr>
            <a:spLocks noChangeShapeType="1"/>
          </p:cNvSpPr>
          <p:nvPr/>
        </p:nvSpPr>
        <p:spPr bwMode="auto">
          <a:xfrm flipV="1">
            <a:off x="3700463" y="4132263"/>
            <a:ext cx="22225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7" name="Rectangle 13"/>
          <p:cNvSpPr>
            <a:spLocks noChangeArrowheads="1"/>
          </p:cNvSpPr>
          <p:nvPr/>
        </p:nvSpPr>
        <p:spPr bwMode="auto">
          <a:xfrm>
            <a:off x="5867400" y="5948363"/>
            <a:ext cx="33845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※ 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При появлении 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 E1 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и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 E2 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одновременно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, E1 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имеет приоритет индикации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.</a:t>
            </a:r>
          </a:p>
        </p:txBody>
      </p:sp>
      <p:sp>
        <p:nvSpPr>
          <p:cNvPr id="274446" name="Line 14"/>
          <p:cNvSpPr>
            <a:spLocks noChangeShapeType="1"/>
          </p:cNvSpPr>
          <p:nvPr/>
        </p:nvSpPr>
        <p:spPr bwMode="auto">
          <a:xfrm>
            <a:off x="6299200" y="2305050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4447" name="Line 15"/>
          <p:cNvSpPr>
            <a:spLocks noChangeShapeType="1"/>
          </p:cNvSpPr>
          <p:nvPr/>
        </p:nvSpPr>
        <p:spPr bwMode="auto">
          <a:xfrm>
            <a:off x="6946900" y="2305050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4448" name="Line 16"/>
          <p:cNvSpPr>
            <a:spLocks noChangeShapeType="1"/>
          </p:cNvSpPr>
          <p:nvPr/>
        </p:nvSpPr>
        <p:spPr bwMode="auto">
          <a:xfrm flipV="1">
            <a:off x="7019925" y="2305050"/>
            <a:ext cx="71438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4449" name="Line 17"/>
          <p:cNvSpPr>
            <a:spLocks noChangeShapeType="1"/>
          </p:cNvSpPr>
          <p:nvPr/>
        </p:nvSpPr>
        <p:spPr bwMode="auto">
          <a:xfrm>
            <a:off x="7091363" y="2305050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4450" name="Line 18"/>
          <p:cNvSpPr>
            <a:spLocks noChangeShapeType="1"/>
          </p:cNvSpPr>
          <p:nvPr/>
        </p:nvSpPr>
        <p:spPr bwMode="auto">
          <a:xfrm>
            <a:off x="7885113" y="2305050"/>
            <a:ext cx="73025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86033" name="Picture 19" descr="4way_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5100" y="2419350"/>
            <a:ext cx="938213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4" name="Picture 20" descr="4wa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1725" y="2419350"/>
            <a:ext cx="93662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4453" name="Line 21"/>
          <p:cNvSpPr>
            <a:spLocks noChangeShapeType="1"/>
          </p:cNvSpPr>
          <p:nvPr/>
        </p:nvSpPr>
        <p:spPr bwMode="auto">
          <a:xfrm>
            <a:off x="4427538" y="2606675"/>
            <a:ext cx="10080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4454" name="Line 22"/>
          <p:cNvSpPr>
            <a:spLocks noChangeShapeType="1"/>
          </p:cNvSpPr>
          <p:nvPr/>
        </p:nvSpPr>
        <p:spPr bwMode="auto">
          <a:xfrm>
            <a:off x="1908175" y="2419350"/>
            <a:ext cx="1152525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86037" name="Group 23"/>
          <p:cNvGrpSpPr>
            <a:grpSpLocks/>
          </p:cNvGrpSpPr>
          <p:nvPr/>
        </p:nvGrpSpPr>
        <p:grpSpPr bwMode="auto">
          <a:xfrm>
            <a:off x="4787900" y="2347913"/>
            <a:ext cx="576263" cy="576262"/>
            <a:chOff x="2517" y="2659"/>
            <a:chExt cx="363" cy="363"/>
          </a:xfrm>
        </p:grpSpPr>
        <p:sp>
          <p:nvSpPr>
            <p:cNvPr id="86084" name="Line 24"/>
            <p:cNvSpPr>
              <a:spLocks noChangeShapeType="1"/>
            </p:cNvSpPr>
            <p:nvPr/>
          </p:nvSpPr>
          <p:spPr bwMode="auto">
            <a:xfrm rot="2700000">
              <a:off x="2699" y="2659"/>
              <a:ext cx="0" cy="3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6085" name="Line 25"/>
            <p:cNvSpPr>
              <a:spLocks noChangeShapeType="1"/>
            </p:cNvSpPr>
            <p:nvPr/>
          </p:nvSpPr>
          <p:spPr bwMode="auto">
            <a:xfrm rot="-2700000">
              <a:off x="2699" y="2659"/>
              <a:ext cx="0" cy="3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6038" name="Group 26"/>
          <p:cNvGrpSpPr>
            <a:grpSpLocks/>
          </p:cNvGrpSpPr>
          <p:nvPr/>
        </p:nvGrpSpPr>
        <p:grpSpPr bwMode="auto">
          <a:xfrm>
            <a:off x="1979613" y="3500438"/>
            <a:ext cx="576262" cy="576262"/>
            <a:chOff x="2517" y="2659"/>
            <a:chExt cx="363" cy="363"/>
          </a:xfrm>
        </p:grpSpPr>
        <p:sp>
          <p:nvSpPr>
            <p:cNvPr id="86082" name="Line 27"/>
            <p:cNvSpPr>
              <a:spLocks noChangeShapeType="1"/>
            </p:cNvSpPr>
            <p:nvPr/>
          </p:nvSpPr>
          <p:spPr bwMode="auto">
            <a:xfrm rot="2700000">
              <a:off x="2699" y="2659"/>
              <a:ext cx="0" cy="3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6083" name="Line 28"/>
            <p:cNvSpPr>
              <a:spLocks noChangeShapeType="1"/>
            </p:cNvSpPr>
            <p:nvPr/>
          </p:nvSpPr>
          <p:spPr bwMode="auto">
            <a:xfrm rot="-2700000">
              <a:off x="2699" y="2659"/>
              <a:ext cx="0" cy="3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6039" name="Rectangle 29"/>
          <p:cNvSpPr>
            <a:spLocks noChangeArrowheads="1"/>
          </p:cNvSpPr>
          <p:nvPr/>
        </p:nvSpPr>
        <p:spPr bwMode="auto">
          <a:xfrm>
            <a:off x="3122613" y="1555750"/>
            <a:ext cx="6969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R1-R2</a:t>
            </a:r>
          </a:p>
        </p:txBody>
      </p:sp>
      <p:sp>
        <p:nvSpPr>
          <p:cNvPr id="86040" name="Rectangle 30"/>
          <p:cNvSpPr>
            <a:spLocks noChangeArrowheads="1"/>
          </p:cNvSpPr>
          <p:nvPr/>
        </p:nvSpPr>
        <p:spPr bwMode="auto">
          <a:xfrm>
            <a:off x="7154863" y="1987550"/>
            <a:ext cx="655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F1-F2</a:t>
            </a:r>
          </a:p>
        </p:txBody>
      </p:sp>
      <p:sp>
        <p:nvSpPr>
          <p:cNvPr id="274463" name="Rectangle 31"/>
          <p:cNvSpPr>
            <a:spLocks noChangeArrowheads="1"/>
          </p:cNvSpPr>
          <p:nvPr/>
        </p:nvSpPr>
        <p:spPr bwMode="auto">
          <a:xfrm>
            <a:off x="2771775" y="4654550"/>
            <a:ext cx="2592388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l"/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Центральный пульт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 ↔ I/M</a:t>
            </a:r>
          </a:p>
        </p:txBody>
      </p:sp>
      <p:sp>
        <p:nvSpPr>
          <p:cNvPr id="86042" name="Rectangle 32"/>
          <p:cNvSpPr>
            <a:spLocks noChangeArrowheads="1"/>
          </p:cNvSpPr>
          <p:nvPr/>
        </p:nvSpPr>
        <p:spPr bwMode="auto">
          <a:xfrm>
            <a:off x="2768600" y="3068638"/>
            <a:ext cx="2762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Нет связи в течение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3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мин.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86043" name="Rectangle 33"/>
          <p:cNvSpPr>
            <a:spLocks noChangeArrowheads="1"/>
          </p:cNvSpPr>
          <p:nvPr/>
        </p:nvSpPr>
        <p:spPr bwMode="auto">
          <a:xfrm>
            <a:off x="5932488" y="3068638"/>
            <a:ext cx="27622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Нет связи в течение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3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мин.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  <a:p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86044" name="Picture 34" descr="PLUS2실외기그림자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4163" y="1555750"/>
            <a:ext cx="94932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45" name="Picture 35" descr="DVMP2중계기_최종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59113" y="2276475"/>
            <a:ext cx="15430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4468" name="Line 36"/>
          <p:cNvSpPr>
            <a:spLocks noChangeShapeType="1"/>
          </p:cNvSpPr>
          <p:nvPr/>
        </p:nvSpPr>
        <p:spPr bwMode="auto">
          <a:xfrm>
            <a:off x="1258888" y="1843088"/>
            <a:ext cx="3529012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4469" name="Line 37"/>
          <p:cNvSpPr>
            <a:spLocks noChangeShapeType="1"/>
          </p:cNvSpPr>
          <p:nvPr/>
        </p:nvSpPr>
        <p:spPr bwMode="auto">
          <a:xfrm>
            <a:off x="4787900" y="1843088"/>
            <a:ext cx="0" cy="649287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4470" name="Line 38"/>
          <p:cNvSpPr>
            <a:spLocks noChangeShapeType="1"/>
          </p:cNvSpPr>
          <p:nvPr/>
        </p:nvSpPr>
        <p:spPr bwMode="auto">
          <a:xfrm>
            <a:off x="4572000" y="2492375"/>
            <a:ext cx="215900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4471" name="Line 39"/>
          <p:cNvSpPr>
            <a:spLocks noChangeShapeType="1"/>
          </p:cNvSpPr>
          <p:nvPr/>
        </p:nvSpPr>
        <p:spPr bwMode="auto">
          <a:xfrm>
            <a:off x="1908175" y="2419350"/>
            <a:ext cx="0" cy="936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4472" name="Line 40"/>
          <p:cNvSpPr>
            <a:spLocks noChangeShapeType="1"/>
          </p:cNvSpPr>
          <p:nvPr/>
        </p:nvSpPr>
        <p:spPr bwMode="auto">
          <a:xfrm>
            <a:off x="1258888" y="3355975"/>
            <a:ext cx="649287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4473" name="Line 41"/>
          <p:cNvSpPr>
            <a:spLocks noChangeShapeType="1"/>
          </p:cNvSpPr>
          <p:nvPr/>
        </p:nvSpPr>
        <p:spPr bwMode="auto">
          <a:xfrm>
            <a:off x="2268538" y="2563813"/>
            <a:ext cx="0" cy="2087562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4474" name="Line 42"/>
          <p:cNvSpPr>
            <a:spLocks noChangeShapeType="1"/>
          </p:cNvSpPr>
          <p:nvPr/>
        </p:nvSpPr>
        <p:spPr bwMode="auto">
          <a:xfrm flipV="1">
            <a:off x="1403350" y="4651375"/>
            <a:ext cx="86518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4475" name="Line 43"/>
          <p:cNvSpPr>
            <a:spLocks noChangeShapeType="1"/>
          </p:cNvSpPr>
          <p:nvPr/>
        </p:nvSpPr>
        <p:spPr bwMode="auto">
          <a:xfrm>
            <a:off x="2268538" y="2563813"/>
            <a:ext cx="792162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86054" name="Group 44"/>
          <p:cNvGrpSpPr>
            <a:grpSpLocks/>
          </p:cNvGrpSpPr>
          <p:nvPr/>
        </p:nvGrpSpPr>
        <p:grpSpPr bwMode="auto">
          <a:xfrm>
            <a:off x="3924300" y="1555750"/>
            <a:ext cx="576263" cy="576263"/>
            <a:chOff x="2517" y="2659"/>
            <a:chExt cx="363" cy="363"/>
          </a:xfrm>
        </p:grpSpPr>
        <p:sp>
          <p:nvSpPr>
            <p:cNvPr id="86080" name="Line 45"/>
            <p:cNvSpPr>
              <a:spLocks noChangeShapeType="1"/>
            </p:cNvSpPr>
            <p:nvPr/>
          </p:nvSpPr>
          <p:spPr bwMode="auto">
            <a:xfrm rot="2700000">
              <a:off x="2699" y="2659"/>
              <a:ext cx="0" cy="3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6081" name="Line 46"/>
            <p:cNvSpPr>
              <a:spLocks noChangeShapeType="1"/>
            </p:cNvSpPr>
            <p:nvPr/>
          </p:nvSpPr>
          <p:spPr bwMode="auto">
            <a:xfrm rot="-2700000">
              <a:off x="2699" y="2659"/>
              <a:ext cx="0" cy="3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6055" name="Group 47"/>
          <p:cNvGrpSpPr>
            <a:grpSpLocks/>
          </p:cNvGrpSpPr>
          <p:nvPr/>
        </p:nvGrpSpPr>
        <p:grpSpPr bwMode="auto">
          <a:xfrm>
            <a:off x="1619250" y="2563813"/>
            <a:ext cx="576263" cy="576262"/>
            <a:chOff x="2517" y="2659"/>
            <a:chExt cx="363" cy="363"/>
          </a:xfrm>
        </p:grpSpPr>
        <p:sp>
          <p:nvSpPr>
            <p:cNvPr id="86078" name="Line 48"/>
            <p:cNvSpPr>
              <a:spLocks noChangeShapeType="1"/>
            </p:cNvSpPr>
            <p:nvPr/>
          </p:nvSpPr>
          <p:spPr bwMode="auto">
            <a:xfrm rot="2700000">
              <a:off x="2699" y="2659"/>
              <a:ext cx="0" cy="3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6079" name="Line 49"/>
            <p:cNvSpPr>
              <a:spLocks noChangeShapeType="1"/>
            </p:cNvSpPr>
            <p:nvPr/>
          </p:nvSpPr>
          <p:spPr bwMode="auto">
            <a:xfrm rot="-2700000">
              <a:off x="2699" y="2659"/>
              <a:ext cx="0" cy="3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6056" name="Rectangle 50"/>
          <p:cNvSpPr>
            <a:spLocks noChangeArrowheads="1"/>
          </p:cNvSpPr>
          <p:nvPr/>
        </p:nvSpPr>
        <p:spPr bwMode="auto">
          <a:xfrm>
            <a:off x="2155825" y="2132013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R3-R4</a:t>
            </a:r>
          </a:p>
        </p:txBody>
      </p:sp>
      <p:sp>
        <p:nvSpPr>
          <p:cNvPr id="86057" name="Rectangle 51"/>
          <p:cNvSpPr>
            <a:spLocks noChangeArrowheads="1"/>
          </p:cNvSpPr>
          <p:nvPr/>
        </p:nvSpPr>
        <p:spPr bwMode="auto">
          <a:xfrm>
            <a:off x="1538288" y="4364038"/>
            <a:ext cx="6969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R5-R6</a:t>
            </a:r>
          </a:p>
        </p:txBody>
      </p:sp>
      <p:pic>
        <p:nvPicPr>
          <p:cNvPr id="86058" name="Picture 52" descr="MCM-A202_Low해상도"/>
          <p:cNvPicPr>
            <a:picLocks noChangeAspect="1" noChangeArrowheads="1"/>
          </p:cNvPicPr>
          <p:nvPr/>
        </p:nvPicPr>
        <p:blipFill>
          <a:blip r:embed="rId8">
            <a:lum bright="10000" contrast="10000"/>
          </a:blip>
          <a:srcRect/>
          <a:stretch>
            <a:fillRect/>
          </a:stretch>
        </p:blipFill>
        <p:spPr bwMode="auto">
          <a:xfrm>
            <a:off x="539750" y="2781300"/>
            <a:ext cx="9826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59" name="Picture 53" descr="MCM-A202_Low해상도"/>
          <p:cNvPicPr>
            <a:picLocks noChangeAspect="1" noChangeArrowheads="1"/>
          </p:cNvPicPr>
          <p:nvPr/>
        </p:nvPicPr>
        <p:blipFill>
          <a:blip r:embed="rId8">
            <a:lum bright="10000" contrast="10000"/>
          </a:blip>
          <a:srcRect/>
          <a:stretch>
            <a:fillRect/>
          </a:stretch>
        </p:blipFill>
        <p:spPr bwMode="auto">
          <a:xfrm>
            <a:off x="539750" y="1484313"/>
            <a:ext cx="9826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60" name="Picture 54" descr="MCM-A202_Low해상도"/>
          <p:cNvPicPr>
            <a:picLocks noChangeAspect="1" noChangeArrowheads="1"/>
          </p:cNvPicPr>
          <p:nvPr/>
        </p:nvPicPr>
        <p:blipFill>
          <a:blip r:embed="rId8">
            <a:lum bright="10000" contrast="10000"/>
          </a:blip>
          <a:srcRect/>
          <a:stretch>
            <a:fillRect/>
          </a:stretch>
        </p:blipFill>
        <p:spPr bwMode="auto">
          <a:xfrm>
            <a:off x="539750" y="4148138"/>
            <a:ext cx="9826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61" name="Picture 5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89550" y="3871913"/>
            <a:ext cx="314325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62" name="Rectangle 56"/>
          <p:cNvSpPr>
            <a:spLocks noChangeArrowheads="1"/>
          </p:cNvSpPr>
          <p:nvPr/>
        </p:nvSpPr>
        <p:spPr bwMode="auto">
          <a:xfrm>
            <a:off x="3025775" y="3344863"/>
            <a:ext cx="2179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R1-R2, R3-R4, R5-R6</a:t>
            </a:r>
          </a:p>
        </p:txBody>
      </p:sp>
      <p:sp>
        <p:nvSpPr>
          <p:cNvPr id="86063" name="Rectangle 57"/>
          <p:cNvSpPr>
            <a:spLocks noChangeArrowheads="1"/>
          </p:cNvSpPr>
          <p:nvPr/>
        </p:nvSpPr>
        <p:spPr bwMode="auto">
          <a:xfrm>
            <a:off x="6985000" y="3357563"/>
            <a:ext cx="725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F1-F2</a:t>
            </a:r>
          </a:p>
        </p:txBody>
      </p:sp>
      <p:pic>
        <p:nvPicPr>
          <p:cNvPr id="274490" name="Picture 58" descr="e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38613" y="3860800"/>
            <a:ext cx="654050" cy="658813"/>
          </a:xfrm>
          <a:prstGeom prst="rect">
            <a:avLst/>
          </a:prstGeom>
          <a:noFill/>
          <a:effectLst>
            <a:outerShdw dist="35921" dir="2700000" algn="ctr" rotWithShape="0">
              <a:schemeClr val="tx2"/>
            </a:outerShdw>
          </a:effectLst>
        </p:spPr>
      </p:pic>
      <p:sp>
        <p:nvSpPr>
          <p:cNvPr id="86065" name="Line 59"/>
          <p:cNvSpPr>
            <a:spLocks noChangeShapeType="1"/>
          </p:cNvSpPr>
          <p:nvPr/>
        </p:nvSpPr>
        <p:spPr bwMode="auto">
          <a:xfrm flipV="1">
            <a:off x="4926013" y="4148138"/>
            <a:ext cx="22225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66" name="Rectangle 60"/>
          <p:cNvSpPr>
            <a:spLocks noChangeArrowheads="1"/>
          </p:cNvSpPr>
          <p:nvPr/>
        </p:nvSpPr>
        <p:spPr bwMode="auto">
          <a:xfrm>
            <a:off x="2012950" y="5842000"/>
            <a:ext cx="1147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LED 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мигает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86067" name="Rectangle 61"/>
          <p:cNvSpPr>
            <a:spLocks noChangeArrowheads="1"/>
          </p:cNvSpPr>
          <p:nvPr/>
        </p:nvSpPr>
        <p:spPr bwMode="auto">
          <a:xfrm>
            <a:off x="4010025" y="5662613"/>
            <a:ext cx="1876425" cy="304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R1-R2 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ошибка связи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86068" name="Rectangle 62"/>
          <p:cNvSpPr>
            <a:spLocks noChangeArrowheads="1"/>
          </p:cNvSpPr>
          <p:nvPr/>
        </p:nvSpPr>
        <p:spPr bwMode="auto">
          <a:xfrm>
            <a:off x="4010025" y="5916613"/>
            <a:ext cx="1876425" cy="304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R3-R4 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ошибка </a:t>
            </a:r>
            <a:r>
              <a:rPr lang="ru-RU" altLang="ko-KR" b="1">
                <a:solidFill>
                  <a:schemeClr val="tx2"/>
                </a:solidFill>
              </a:rPr>
              <a:t>связи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86069" name="Rectangle 63"/>
          <p:cNvSpPr>
            <a:spLocks noChangeArrowheads="1"/>
          </p:cNvSpPr>
          <p:nvPr/>
        </p:nvSpPr>
        <p:spPr bwMode="auto">
          <a:xfrm>
            <a:off x="4010025" y="6162675"/>
            <a:ext cx="1876425" cy="304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R5-R6 </a:t>
            </a:r>
            <a:r>
              <a:rPr lang="ru-RU" altLang="ko-KR" b="1">
                <a:solidFill>
                  <a:schemeClr val="tx2"/>
                </a:solidFill>
                <a:latin typeface="Arial Unicode MS" pitchFamily="34" charset="-128"/>
              </a:rPr>
              <a:t>ошибка </a:t>
            </a:r>
            <a:r>
              <a:rPr lang="ru-RU" altLang="ko-KR" b="1">
                <a:solidFill>
                  <a:schemeClr val="tx2"/>
                </a:solidFill>
              </a:rPr>
              <a:t>связи</a:t>
            </a:r>
            <a:endParaRPr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pic>
        <p:nvPicPr>
          <p:cNvPr id="86070" name="Picture 6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48038" y="5599113"/>
            <a:ext cx="398462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71" name="Line 65"/>
          <p:cNvSpPr>
            <a:spLocks noChangeShapeType="1"/>
          </p:cNvSpPr>
          <p:nvPr/>
        </p:nvSpPr>
        <p:spPr bwMode="auto">
          <a:xfrm>
            <a:off x="3708400" y="5815013"/>
            <a:ext cx="358775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72" name="Line 66"/>
          <p:cNvSpPr>
            <a:spLocks noChangeShapeType="1"/>
          </p:cNvSpPr>
          <p:nvPr/>
        </p:nvSpPr>
        <p:spPr bwMode="auto">
          <a:xfrm>
            <a:off x="3708400" y="6064250"/>
            <a:ext cx="358775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73" name="Line 67"/>
          <p:cNvSpPr>
            <a:spLocks noChangeShapeType="1"/>
          </p:cNvSpPr>
          <p:nvPr/>
        </p:nvSpPr>
        <p:spPr bwMode="auto">
          <a:xfrm>
            <a:off x="3708400" y="6305550"/>
            <a:ext cx="358775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74" name="Line 68"/>
          <p:cNvSpPr>
            <a:spLocks noChangeShapeType="1"/>
          </p:cNvSpPr>
          <p:nvPr/>
        </p:nvSpPr>
        <p:spPr bwMode="auto">
          <a:xfrm flipH="1">
            <a:off x="5508625" y="4581525"/>
            <a:ext cx="0" cy="8636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58075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8208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</a:t>
            </a:r>
            <a:r>
              <a:rPr lang="ru-RU" altLang="ko-KR" sz="3600" b="1">
                <a:solidFill>
                  <a:schemeClr val="tx2"/>
                </a:solidFill>
                <a:latin typeface="Arial Unicode MS" pitchFamily="34" charset="-128"/>
              </a:rPr>
              <a:t>Центральный пульт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(MCM-A202A)</a:t>
            </a:r>
          </a:p>
        </p:txBody>
      </p:sp>
      <p:sp>
        <p:nvSpPr>
          <p:cNvPr id="86088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1814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 Unicode MS" pitchFamily="34" charset="-128"/>
              </a:rPr>
              <a:t>Индикация 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VMP2실외기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163" y="1327150"/>
            <a:ext cx="1016000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5459" name="Line 3"/>
          <p:cNvSpPr>
            <a:spLocks noChangeShapeType="1"/>
          </p:cNvSpPr>
          <p:nvPr/>
        </p:nvSpPr>
        <p:spPr bwMode="auto">
          <a:xfrm>
            <a:off x="1474788" y="1758950"/>
            <a:ext cx="12954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460" name="Line 4"/>
          <p:cNvSpPr>
            <a:spLocks noChangeShapeType="1"/>
          </p:cNvSpPr>
          <p:nvPr/>
        </p:nvSpPr>
        <p:spPr bwMode="auto">
          <a:xfrm>
            <a:off x="2482850" y="2693988"/>
            <a:ext cx="4176713" cy="1587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461" name="Line 5"/>
          <p:cNvSpPr>
            <a:spLocks noChangeShapeType="1"/>
          </p:cNvSpPr>
          <p:nvPr/>
        </p:nvSpPr>
        <p:spPr bwMode="auto">
          <a:xfrm>
            <a:off x="2482850" y="2046288"/>
            <a:ext cx="2873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462" name="Line 6"/>
          <p:cNvSpPr>
            <a:spLocks noChangeShapeType="1"/>
          </p:cNvSpPr>
          <p:nvPr/>
        </p:nvSpPr>
        <p:spPr bwMode="auto">
          <a:xfrm>
            <a:off x="2482850" y="2046288"/>
            <a:ext cx="0" cy="6477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463" name="Line 7"/>
          <p:cNvSpPr>
            <a:spLocks noChangeShapeType="1"/>
          </p:cNvSpPr>
          <p:nvPr/>
        </p:nvSpPr>
        <p:spPr bwMode="auto">
          <a:xfrm>
            <a:off x="5435600" y="2117725"/>
            <a:ext cx="2159000" cy="1588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464" name="Line 8"/>
          <p:cNvSpPr>
            <a:spLocks noChangeShapeType="1"/>
          </p:cNvSpPr>
          <p:nvPr/>
        </p:nvSpPr>
        <p:spPr bwMode="auto">
          <a:xfrm>
            <a:off x="5435600" y="1830388"/>
            <a:ext cx="3095625" cy="1587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87049" name="Picture 9" descr="DVMP2중계기_최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1471613"/>
            <a:ext cx="28987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5466" name="Line 10"/>
          <p:cNvSpPr>
            <a:spLocks noChangeShapeType="1"/>
          </p:cNvSpPr>
          <p:nvPr/>
        </p:nvSpPr>
        <p:spPr bwMode="auto">
          <a:xfrm>
            <a:off x="6659563" y="2695575"/>
            <a:ext cx="0" cy="214313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467" name="Line 11"/>
          <p:cNvSpPr>
            <a:spLocks noChangeShapeType="1"/>
          </p:cNvSpPr>
          <p:nvPr/>
        </p:nvSpPr>
        <p:spPr bwMode="auto">
          <a:xfrm>
            <a:off x="7594600" y="2119313"/>
            <a:ext cx="0" cy="7905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468" name="Line 12"/>
          <p:cNvSpPr>
            <a:spLocks noChangeShapeType="1"/>
          </p:cNvSpPr>
          <p:nvPr/>
        </p:nvSpPr>
        <p:spPr bwMode="auto">
          <a:xfrm>
            <a:off x="8531225" y="1831975"/>
            <a:ext cx="0" cy="1077913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469" name="Line 13"/>
          <p:cNvSpPr>
            <a:spLocks noChangeShapeType="1"/>
          </p:cNvSpPr>
          <p:nvPr/>
        </p:nvSpPr>
        <p:spPr bwMode="auto">
          <a:xfrm>
            <a:off x="5651500" y="3560763"/>
            <a:ext cx="0" cy="86518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470" name="Line 14"/>
          <p:cNvSpPr>
            <a:spLocks noChangeShapeType="1"/>
          </p:cNvSpPr>
          <p:nvPr/>
        </p:nvSpPr>
        <p:spPr bwMode="auto">
          <a:xfrm>
            <a:off x="1042988" y="4857750"/>
            <a:ext cx="0" cy="863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87055" name="Picture 15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163" y="30559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6" name="Text Box 16"/>
          <p:cNvSpPr txBox="1">
            <a:spLocks noChangeArrowheads="1"/>
          </p:cNvSpPr>
          <p:nvPr/>
        </p:nvSpPr>
        <p:spPr bwMode="auto">
          <a:xfrm>
            <a:off x="611188" y="3633788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0</a:t>
            </a:r>
          </a:p>
        </p:txBody>
      </p:sp>
      <p:pic>
        <p:nvPicPr>
          <p:cNvPr id="87057" name="Picture 17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4788" y="30559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8" name="Picture 18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413" y="30559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9" name="Picture 19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8038" y="30559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60" name="Picture 20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30559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61" name="Picture 21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163" y="43259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62" name="Picture 22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8388" y="435292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63" name="Picture 23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6450" y="435292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64" name="Picture 24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3075" y="435292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65" name="Picture 25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435292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66" name="Text Box 26"/>
          <p:cNvSpPr txBox="1">
            <a:spLocks noChangeArrowheads="1"/>
          </p:cNvSpPr>
          <p:nvPr/>
        </p:nvSpPr>
        <p:spPr bwMode="auto">
          <a:xfrm>
            <a:off x="5284788" y="4929188"/>
            <a:ext cx="800100" cy="476250"/>
          </a:xfrm>
          <a:prstGeom prst="rect">
            <a:avLst/>
          </a:prstGeom>
          <a:solidFill>
            <a:srgbClr val="FFFF00">
              <a:alpha val="50195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16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0</a:t>
            </a:r>
          </a:p>
        </p:txBody>
      </p:sp>
      <p:pic>
        <p:nvPicPr>
          <p:cNvPr id="87067" name="Picture 27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163" y="564832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68" name="Text Box 28"/>
          <p:cNvSpPr txBox="1">
            <a:spLocks noChangeArrowheads="1"/>
          </p:cNvSpPr>
          <p:nvPr/>
        </p:nvSpPr>
        <p:spPr bwMode="auto">
          <a:xfrm>
            <a:off x="617538" y="6227763"/>
            <a:ext cx="771525" cy="476250"/>
          </a:xfrm>
          <a:prstGeom prst="rect">
            <a:avLst/>
          </a:prstGeom>
          <a:solidFill>
            <a:srgbClr val="00FF00">
              <a:alpha val="50195"/>
            </a:srgbClr>
          </a:solidFill>
          <a:ln w="28575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32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2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0</a:t>
            </a:r>
          </a:p>
        </p:txBody>
      </p:sp>
      <p:pic>
        <p:nvPicPr>
          <p:cNvPr id="87069" name="Picture 29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4788" y="564832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70" name="Picture 30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413" y="564832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71" name="Picture 31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8038" y="564832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72" name="Picture 32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564832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5489" name="Line 33"/>
          <p:cNvSpPr>
            <a:spLocks noChangeShapeType="1"/>
          </p:cNvSpPr>
          <p:nvPr/>
        </p:nvSpPr>
        <p:spPr bwMode="auto">
          <a:xfrm>
            <a:off x="1041400" y="2695575"/>
            <a:ext cx="0" cy="431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490" name="Line 34"/>
          <p:cNvSpPr>
            <a:spLocks noChangeShapeType="1"/>
          </p:cNvSpPr>
          <p:nvPr/>
        </p:nvSpPr>
        <p:spPr bwMode="auto">
          <a:xfrm flipH="1">
            <a:off x="1041400" y="29845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491" name="Line 35"/>
          <p:cNvSpPr>
            <a:spLocks noChangeShapeType="1"/>
          </p:cNvSpPr>
          <p:nvPr/>
        </p:nvSpPr>
        <p:spPr bwMode="auto">
          <a:xfrm>
            <a:off x="1114425" y="2984500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492" name="Line 36"/>
          <p:cNvSpPr>
            <a:spLocks noChangeShapeType="1"/>
          </p:cNvSpPr>
          <p:nvPr/>
        </p:nvSpPr>
        <p:spPr bwMode="auto">
          <a:xfrm flipH="1" flipV="1">
            <a:off x="1906588" y="29845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493" name="Line 37"/>
          <p:cNvSpPr>
            <a:spLocks noChangeShapeType="1"/>
          </p:cNvSpPr>
          <p:nvPr/>
        </p:nvSpPr>
        <p:spPr bwMode="auto">
          <a:xfrm flipH="1">
            <a:off x="1976438" y="29845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494" name="Line 38"/>
          <p:cNvSpPr>
            <a:spLocks noChangeShapeType="1"/>
          </p:cNvSpPr>
          <p:nvPr/>
        </p:nvSpPr>
        <p:spPr bwMode="auto">
          <a:xfrm>
            <a:off x="2049463" y="2984500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495" name="Line 39"/>
          <p:cNvSpPr>
            <a:spLocks noChangeShapeType="1"/>
          </p:cNvSpPr>
          <p:nvPr/>
        </p:nvSpPr>
        <p:spPr bwMode="auto">
          <a:xfrm flipH="1" flipV="1">
            <a:off x="2770188" y="29845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496" name="Line 40"/>
          <p:cNvSpPr>
            <a:spLocks noChangeShapeType="1"/>
          </p:cNvSpPr>
          <p:nvPr/>
        </p:nvSpPr>
        <p:spPr bwMode="auto">
          <a:xfrm flipH="1">
            <a:off x="2843213" y="29845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497" name="Line 41"/>
          <p:cNvSpPr>
            <a:spLocks noChangeShapeType="1"/>
          </p:cNvSpPr>
          <p:nvPr/>
        </p:nvSpPr>
        <p:spPr bwMode="auto">
          <a:xfrm>
            <a:off x="2916238" y="2984500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498" name="Line 42"/>
          <p:cNvSpPr>
            <a:spLocks noChangeShapeType="1"/>
          </p:cNvSpPr>
          <p:nvPr/>
        </p:nvSpPr>
        <p:spPr bwMode="auto">
          <a:xfrm flipH="1" flipV="1">
            <a:off x="3708400" y="29845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499" name="Line 43"/>
          <p:cNvSpPr>
            <a:spLocks noChangeShapeType="1"/>
          </p:cNvSpPr>
          <p:nvPr/>
        </p:nvSpPr>
        <p:spPr bwMode="auto">
          <a:xfrm flipH="1">
            <a:off x="3776663" y="29845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00" name="Line 44"/>
          <p:cNvSpPr>
            <a:spLocks noChangeShapeType="1"/>
          </p:cNvSpPr>
          <p:nvPr/>
        </p:nvSpPr>
        <p:spPr bwMode="auto">
          <a:xfrm>
            <a:off x="3849688" y="2984500"/>
            <a:ext cx="5762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01" name="Line 45"/>
          <p:cNvSpPr>
            <a:spLocks noChangeShapeType="1"/>
          </p:cNvSpPr>
          <p:nvPr/>
        </p:nvSpPr>
        <p:spPr bwMode="auto">
          <a:xfrm flipH="1" flipV="1">
            <a:off x="5578475" y="29845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02" name="Line 46"/>
          <p:cNvSpPr>
            <a:spLocks noChangeShapeType="1"/>
          </p:cNvSpPr>
          <p:nvPr/>
        </p:nvSpPr>
        <p:spPr bwMode="auto">
          <a:xfrm>
            <a:off x="4425950" y="2984500"/>
            <a:ext cx="5048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03" name="Line 47"/>
          <p:cNvSpPr>
            <a:spLocks noChangeShapeType="1"/>
          </p:cNvSpPr>
          <p:nvPr/>
        </p:nvSpPr>
        <p:spPr bwMode="auto">
          <a:xfrm>
            <a:off x="4930775" y="2984500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04" name="Line 48"/>
          <p:cNvSpPr>
            <a:spLocks noChangeShapeType="1"/>
          </p:cNvSpPr>
          <p:nvPr/>
        </p:nvSpPr>
        <p:spPr bwMode="auto">
          <a:xfrm flipH="1">
            <a:off x="4711700" y="42814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05" name="Line 49"/>
          <p:cNvSpPr>
            <a:spLocks noChangeShapeType="1"/>
          </p:cNvSpPr>
          <p:nvPr/>
        </p:nvSpPr>
        <p:spPr bwMode="auto">
          <a:xfrm>
            <a:off x="4784725" y="4281488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06" name="Line 50"/>
          <p:cNvSpPr>
            <a:spLocks noChangeShapeType="1"/>
          </p:cNvSpPr>
          <p:nvPr/>
        </p:nvSpPr>
        <p:spPr bwMode="auto">
          <a:xfrm flipH="1" flipV="1">
            <a:off x="5576888" y="42814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07" name="Line 51"/>
          <p:cNvSpPr>
            <a:spLocks noChangeShapeType="1"/>
          </p:cNvSpPr>
          <p:nvPr/>
        </p:nvSpPr>
        <p:spPr bwMode="auto">
          <a:xfrm flipH="1">
            <a:off x="3776663" y="42814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08" name="Line 52"/>
          <p:cNvSpPr>
            <a:spLocks noChangeShapeType="1"/>
          </p:cNvSpPr>
          <p:nvPr/>
        </p:nvSpPr>
        <p:spPr bwMode="auto">
          <a:xfrm>
            <a:off x="3849688" y="4281488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09" name="Line 53"/>
          <p:cNvSpPr>
            <a:spLocks noChangeShapeType="1"/>
          </p:cNvSpPr>
          <p:nvPr/>
        </p:nvSpPr>
        <p:spPr bwMode="auto">
          <a:xfrm flipH="1" flipV="1">
            <a:off x="4641850" y="42814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10" name="Line 54"/>
          <p:cNvSpPr>
            <a:spLocks noChangeShapeType="1"/>
          </p:cNvSpPr>
          <p:nvPr/>
        </p:nvSpPr>
        <p:spPr bwMode="auto">
          <a:xfrm flipH="1">
            <a:off x="2840038" y="42814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11" name="Line 55"/>
          <p:cNvSpPr>
            <a:spLocks noChangeShapeType="1"/>
          </p:cNvSpPr>
          <p:nvPr/>
        </p:nvSpPr>
        <p:spPr bwMode="auto">
          <a:xfrm>
            <a:off x="2913063" y="4281488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12" name="Line 56"/>
          <p:cNvSpPr>
            <a:spLocks noChangeShapeType="1"/>
          </p:cNvSpPr>
          <p:nvPr/>
        </p:nvSpPr>
        <p:spPr bwMode="auto">
          <a:xfrm flipH="1" flipV="1">
            <a:off x="3705225" y="42814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13" name="Line 57"/>
          <p:cNvSpPr>
            <a:spLocks noChangeShapeType="1"/>
          </p:cNvSpPr>
          <p:nvPr/>
        </p:nvSpPr>
        <p:spPr bwMode="auto">
          <a:xfrm flipH="1">
            <a:off x="1041400" y="42814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14" name="Line 58"/>
          <p:cNvSpPr>
            <a:spLocks noChangeShapeType="1"/>
          </p:cNvSpPr>
          <p:nvPr/>
        </p:nvSpPr>
        <p:spPr bwMode="auto">
          <a:xfrm>
            <a:off x="2266950" y="4281488"/>
            <a:ext cx="50165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15" name="Line 59"/>
          <p:cNvSpPr>
            <a:spLocks noChangeShapeType="1"/>
          </p:cNvSpPr>
          <p:nvPr/>
        </p:nvSpPr>
        <p:spPr bwMode="auto">
          <a:xfrm flipH="1" flipV="1">
            <a:off x="2768600" y="42814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16" name="Line 60"/>
          <p:cNvSpPr>
            <a:spLocks noChangeShapeType="1"/>
          </p:cNvSpPr>
          <p:nvPr/>
        </p:nvSpPr>
        <p:spPr bwMode="auto">
          <a:xfrm>
            <a:off x="1762125" y="4281488"/>
            <a:ext cx="5048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17" name="Line 61"/>
          <p:cNvSpPr>
            <a:spLocks noChangeShapeType="1"/>
          </p:cNvSpPr>
          <p:nvPr/>
        </p:nvSpPr>
        <p:spPr bwMode="auto">
          <a:xfrm>
            <a:off x="1114425" y="4281488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18" name="Line 62"/>
          <p:cNvSpPr>
            <a:spLocks noChangeShapeType="1"/>
          </p:cNvSpPr>
          <p:nvPr/>
        </p:nvSpPr>
        <p:spPr bwMode="auto">
          <a:xfrm flipH="1">
            <a:off x="1041400" y="55784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19" name="Line 63"/>
          <p:cNvSpPr>
            <a:spLocks noChangeShapeType="1"/>
          </p:cNvSpPr>
          <p:nvPr/>
        </p:nvSpPr>
        <p:spPr bwMode="auto">
          <a:xfrm>
            <a:off x="1114425" y="5578475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20" name="Line 64"/>
          <p:cNvSpPr>
            <a:spLocks noChangeShapeType="1"/>
          </p:cNvSpPr>
          <p:nvPr/>
        </p:nvSpPr>
        <p:spPr bwMode="auto">
          <a:xfrm flipH="1" flipV="1">
            <a:off x="1906588" y="55784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21" name="Line 65"/>
          <p:cNvSpPr>
            <a:spLocks noChangeShapeType="1"/>
          </p:cNvSpPr>
          <p:nvPr/>
        </p:nvSpPr>
        <p:spPr bwMode="auto">
          <a:xfrm flipH="1">
            <a:off x="1976438" y="55784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22" name="Line 66"/>
          <p:cNvSpPr>
            <a:spLocks noChangeShapeType="1"/>
          </p:cNvSpPr>
          <p:nvPr/>
        </p:nvSpPr>
        <p:spPr bwMode="auto">
          <a:xfrm>
            <a:off x="2049463" y="5578475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23" name="Line 67"/>
          <p:cNvSpPr>
            <a:spLocks noChangeShapeType="1"/>
          </p:cNvSpPr>
          <p:nvPr/>
        </p:nvSpPr>
        <p:spPr bwMode="auto">
          <a:xfrm flipH="1" flipV="1">
            <a:off x="2770188" y="55784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24" name="Line 68"/>
          <p:cNvSpPr>
            <a:spLocks noChangeShapeType="1"/>
          </p:cNvSpPr>
          <p:nvPr/>
        </p:nvSpPr>
        <p:spPr bwMode="auto">
          <a:xfrm flipH="1">
            <a:off x="2843213" y="55784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25" name="Line 69"/>
          <p:cNvSpPr>
            <a:spLocks noChangeShapeType="1"/>
          </p:cNvSpPr>
          <p:nvPr/>
        </p:nvSpPr>
        <p:spPr bwMode="auto">
          <a:xfrm>
            <a:off x="2916238" y="5578475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26" name="Line 70"/>
          <p:cNvSpPr>
            <a:spLocks noChangeShapeType="1"/>
          </p:cNvSpPr>
          <p:nvPr/>
        </p:nvSpPr>
        <p:spPr bwMode="auto">
          <a:xfrm flipH="1" flipV="1">
            <a:off x="3708400" y="55784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27" name="Line 71"/>
          <p:cNvSpPr>
            <a:spLocks noChangeShapeType="1"/>
          </p:cNvSpPr>
          <p:nvPr/>
        </p:nvSpPr>
        <p:spPr bwMode="auto">
          <a:xfrm flipH="1">
            <a:off x="3776663" y="55784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28" name="Line 72"/>
          <p:cNvSpPr>
            <a:spLocks noChangeShapeType="1"/>
          </p:cNvSpPr>
          <p:nvPr/>
        </p:nvSpPr>
        <p:spPr bwMode="auto">
          <a:xfrm>
            <a:off x="3849688" y="5578475"/>
            <a:ext cx="5762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29" name="Line 73"/>
          <p:cNvSpPr>
            <a:spLocks noChangeShapeType="1"/>
          </p:cNvSpPr>
          <p:nvPr/>
        </p:nvSpPr>
        <p:spPr bwMode="auto">
          <a:xfrm flipH="1" flipV="1">
            <a:off x="5578475" y="55784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30" name="Line 74"/>
          <p:cNvSpPr>
            <a:spLocks noChangeShapeType="1"/>
          </p:cNvSpPr>
          <p:nvPr/>
        </p:nvSpPr>
        <p:spPr bwMode="auto">
          <a:xfrm>
            <a:off x="4425950" y="5578475"/>
            <a:ext cx="5048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5531" name="Line 75"/>
          <p:cNvSpPr>
            <a:spLocks noChangeShapeType="1"/>
          </p:cNvSpPr>
          <p:nvPr/>
        </p:nvSpPr>
        <p:spPr bwMode="auto">
          <a:xfrm>
            <a:off x="4930775" y="5578475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87123" name="Text Box 86"/>
          <p:cNvSpPr txBox="1">
            <a:spLocks noChangeArrowheads="1"/>
          </p:cNvSpPr>
          <p:nvPr/>
        </p:nvSpPr>
        <p:spPr bwMode="auto">
          <a:xfrm>
            <a:off x="1508125" y="3633788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</a:t>
            </a:r>
          </a:p>
        </p:txBody>
      </p:sp>
      <p:sp>
        <p:nvSpPr>
          <p:cNvPr id="87124" name="Text Box 87"/>
          <p:cNvSpPr txBox="1">
            <a:spLocks noChangeArrowheads="1"/>
          </p:cNvSpPr>
          <p:nvPr/>
        </p:nvSpPr>
        <p:spPr bwMode="auto">
          <a:xfrm>
            <a:off x="2455863" y="3633788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2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2</a:t>
            </a:r>
          </a:p>
        </p:txBody>
      </p:sp>
      <p:sp>
        <p:nvSpPr>
          <p:cNvPr id="87125" name="Text Box 88"/>
          <p:cNvSpPr txBox="1">
            <a:spLocks noChangeArrowheads="1"/>
          </p:cNvSpPr>
          <p:nvPr/>
        </p:nvSpPr>
        <p:spPr bwMode="auto">
          <a:xfrm>
            <a:off x="3392488" y="3633788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3</a:t>
            </a:r>
          </a:p>
        </p:txBody>
      </p:sp>
      <p:sp>
        <p:nvSpPr>
          <p:cNvPr id="87126" name="Text Box 89"/>
          <p:cNvSpPr txBox="1">
            <a:spLocks noChangeArrowheads="1"/>
          </p:cNvSpPr>
          <p:nvPr/>
        </p:nvSpPr>
        <p:spPr bwMode="auto">
          <a:xfrm>
            <a:off x="5264150" y="3633788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15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  0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15</a:t>
            </a:r>
          </a:p>
        </p:txBody>
      </p:sp>
      <p:sp>
        <p:nvSpPr>
          <p:cNvPr id="87127" name="Text Box 90"/>
          <p:cNvSpPr txBox="1">
            <a:spLocks noChangeArrowheads="1"/>
          </p:cNvSpPr>
          <p:nvPr/>
        </p:nvSpPr>
        <p:spPr bwMode="auto">
          <a:xfrm>
            <a:off x="4318000" y="4929188"/>
            <a:ext cx="800100" cy="476250"/>
          </a:xfrm>
          <a:prstGeom prst="rect">
            <a:avLst/>
          </a:prstGeom>
          <a:solidFill>
            <a:srgbClr val="FFFF00">
              <a:alpha val="50195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17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</a:t>
            </a:r>
          </a:p>
        </p:txBody>
      </p:sp>
      <p:sp>
        <p:nvSpPr>
          <p:cNvPr id="87128" name="Text Box 91"/>
          <p:cNvSpPr txBox="1">
            <a:spLocks noChangeArrowheads="1"/>
          </p:cNvSpPr>
          <p:nvPr/>
        </p:nvSpPr>
        <p:spPr bwMode="auto">
          <a:xfrm>
            <a:off x="3390900" y="4929188"/>
            <a:ext cx="800100" cy="476250"/>
          </a:xfrm>
          <a:prstGeom prst="rect">
            <a:avLst/>
          </a:prstGeom>
          <a:solidFill>
            <a:srgbClr val="FFFF00">
              <a:alpha val="50195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18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2</a:t>
            </a:r>
          </a:p>
        </p:txBody>
      </p:sp>
      <p:sp>
        <p:nvSpPr>
          <p:cNvPr id="87129" name="Text Box 92"/>
          <p:cNvSpPr txBox="1">
            <a:spLocks noChangeArrowheads="1"/>
          </p:cNvSpPr>
          <p:nvPr/>
        </p:nvSpPr>
        <p:spPr bwMode="auto">
          <a:xfrm>
            <a:off x="2373313" y="4929188"/>
            <a:ext cx="800100" cy="476250"/>
          </a:xfrm>
          <a:prstGeom prst="rect">
            <a:avLst/>
          </a:prstGeom>
          <a:solidFill>
            <a:srgbClr val="FFFF00">
              <a:alpha val="50195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19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3</a:t>
            </a:r>
          </a:p>
        </p:txBody>
      </p:sp>
      <p:sp>
        <p:nvSpPr>
          <p:cNvPr id="87130" name="Text Box 93"/>
          <p:cNvSpPr txBox="1">
            <a:spLocks noChangeArrowheads="1"/>
          </p:cNvSpPr>
          <p:nvPr/>
        </p:nvSpPr>
        <p:spPr bwMode="auto">
          <a:xfrm>
            <a:off x="557213" y="4929188"/>
            <a:ext cx="800100" cy="476250"/>
          </a:xfrm>
          <a:prstGeom prst="rect">
            <a:avLst/>
          </a:prstGeom>
          <a:solidFill>
            <a:srgbClr val="FFFF00">
              <a:alpha val="50195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31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  1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15</a:t>
            </a:r>
          </a:p>
        </p:txBody>
      </p:sp>
      <p:sp>
        <p:nvSpPr>
          <p:cNvPr id="87131" name="Text Box 94"/>
          <p:cNvSpPr txBox="1">
            <a:spLocks noChangeArrowheads="1"/>
          </p:cNvSpPr>
          <p:nvPr/>
        </p:nvSpPr>
        <p:spPr bwMode="auto">
          <a:xfrm>
            <a:off x="1524000" y="6226175"/>
            <a:ext cx="771525" cy="476250"/>
          </a:xfrm>
          <a:prstGeom prst="rect">
            <a:avLst/>
          </a:prstGeom>
          <a:solidFill>
            <a:srgbClr val="00FF00">
              <a:alpha val="50195"/>
            </a:srgbClr>
          </a:solidFill>
          <a:ln w="28575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33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2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</a:t>
            </a:r>
          </a:p>
        </p:txBody>
      </p:sp>
      <p:sp>
        <p:nvSpPr>
          <p:cNvPr id="87132" name="Text Box 95"/>
          <p:cNvSpPr txBox="1">
            <a:spLocks noChangeArrowheads="1"/>
          </p:cNvSpPr>
          <p:nvPr/>
        </p:nvSpPr>
        <p:spPr bwMode="auto">
          <a:xfrm>
            <a:off x="2459038" y="6226175"/>
            <a:ext cx="771525" cy="476250"/>
          </a:xfrm>
          <a:prstGeom prst="rect">
            <a:avLst/>
          </a:prstGeom>
          <a:solidFill>
            <a:srgbClr val="00FF00">
              <a:alpha val="50195"/>
            </a:srgbClr>
          </a:solidFill>
          <a:ln w="28575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: 34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2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2</a:t>
            </a:r>
          </a:p>
        </p:txBody>
      </p:sp>
      <p:sp>
        <p:nvSpPr>
          <p:cNvPr id="87133" name="Text Box 96"/>
          <p:cNvSpPr txBox="1">
            <a:spLocks noChangeArrowheads="1"/>
          </p:cNvSpPr>
          <p:nvPr/>
        </p:nvSpPr>
        <p:spPr bwMode="auto">
          <a:xfrm>
            <a:off x="3395663" y="6226175"/>
            <a:ext cx="771525" cy="476250"/>
          </a:xfrm>
          <a:prstGeom prst="rect">
            <a:avLst/>
          </a:prstGeom>
          <a:solidFill>
            <a:srgbClr val="00FF00">
              <a:alpha val="50195"/>
            </a:srgbClr>
          </a:solidFill>
          <a:ln w="28575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: 35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2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3</a:t>
            </a:r>
          </a:p>
        </p:txBody>
      </p:sp>
      <p:sp>
        <p:nvSpPr>
          <p:cNvPr id="87134" name="Text Box 97"/>
          <p:cNvSpPr txBox="1">
            <a:spLocks noChangeArrowheads="1"/>
          </p:cNvSpPr>
          <p:nvPr/>
        </p:nvSpPr>
        <p:spPr bwMode="auto">
          <a:xfrm>
            <a:off x="5281613" y="6226175"/>
            <a:ext cx="771525" cy="476250"/>
          </a:xfrm>
          <a:prstGeom prst="rect">
            <a:avLst/>
          </a:prstGeom>
          <a:solidFill>
            <a:srgbClr val="00FF00">
              <a:alpha val="50195"/>
            </a:srgbClr>
          </a:solidFill>
          <a:ln w="28575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47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  2</a:t>
            </a:r>
          </a:p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15</a:t>
            </a:r>
          </a:p>
        </p:txBody>
      </p:sp>
      <p:grpSp>
        <p:nvGrpSpPr>
          <p:cNvPr id="87135" name="Group 98"/>
          <p:cNvGrpSpPr>
            <a:grpSpLocks/>
          </p:cNvGrpSpPr>
          <p:nvPr/>
        </p:nvGrpSpPr>
        <p:grpSpPr bwMode="auto">
          <a:xfrm>
            <a:off x="6154738" y="3630613"/>
            <a:ext cx="595312" cy="388937"/>
            <a:chOff x="3787" y="2069"/>
            <a:chExt cx="375" cy="245"/>
          </a:xfrm>
        </p:grpSpPr>
        <p:sp>
          <p:nvSpPr>
            <p:cNvPr id="87159" name="AutoShape 99"/>
            <p:cNvSpPr>
              <a:spLocks noChangeArrowheads="1"/>
            </p:cNvSpPr>
            <p:nvPr/>
          </p:nvSpPr>
          <p:spPr bwMode="auto">
            <a:xfrm>
              <a:off x="4026" y="2069"/>
              <a:ext cx="136" cy="182"/>
            </a:xfrm>
            <a:prstGeom prst="upArrow">
              <a:avLst>
                <a:gd name="adj1" fmla="val 47056"/>
                <a:gd name="adj2" fmla="val 72060"/>
              </a:avLst>
            </a:prstGeom>
            <a:solidFill>
              <a:srgbClr val="FF9900">
                <a:alpha val="79999"/>
              </a:srgbClr>
            </a:solidFill>
            <a:ln w="19050" algn="ctr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87160" name="Rectangle 100"/>
            <p:cNvSpPr>
              <a:spLocks noChangeArrowheads="1"/>
            </p:cNvSpPr>
            <p:nvPr/>
          </p:nvSpPr>
          <p:spPr bwMode="auto">
            <a:xfrm>
              <a:off x="3787" y="2251"/>
              <a:ext cx="338" cy="63"/>
            </a:xfrm>
            <a:prstGeom prst="rect">
              <a:avLst/>
            </a:prstGeom>
            <a:solidFill>
              <a:srgbClr val="FF9900">
                <a:alpha val="79999"/>
              </a:srgbClr>
            </a:solidFill>
            <a:ln w="19050" algn="ctr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grpSp>
        <p:nvGrpSpPr>
          <p:cNvPr id="87136" name="Group 101"/>
          <p:cNvGrpSpPr>
            <a:grpSpLocks/>
          </p:cNvGrpSpPr>
          <p:nvPr/>
        </p:nvGrpSpPr>
        <p:grpSpPr bwMode="auto">
          <a:xfrm>
            <a:off x="6148388" y="3636963"/>
            <a:ext cx="1571625" cy="1606550"/>
            <a:chOff x="3783" y="2073"/>
            <a:chExt cx="990" cy="1012"/>
          </a:xfrm>
        </p:grpSpPr>
        <p:sp>
          <p:nvSpPr>
            <p:cNvPr id="87156" name="AutoShape 102"/>
            <p:cNvSpPr>
              <a:spLocks noChangeArrowheads="1"/>
            </p:cNvSpPr>
            <p:nvPr/>
          </p:nvSpPr>
          <p:spPr bwMode="auto">
            <a:xfrm>
              <a:off x="4637" y="2073"/>
              <a:ext cx="136" cy="182"/>
            </a:xfrm>
            <a:prstGeom prst="upArrow">
              <a:avLst>
                <a:gd name="adj1" fmla="val 47056"/>
                <a:gd name="adj2" fmla="val 72060"/>
              </a:avLst>
            </a:prstGeom>
            <a:solidFill>
              <a:srgbClr val="FF9900">
                <a:alpha val="79999"/>
              </a:srgbClr>
            </a:solidFill>
            <a:ln w="19050" algn="ctr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87157" name="Rectangle 103"/>
            <p:cNvSpPr>
              <a:spLocks noChangeArrowheads="1"/>
            </p:cNvSpPr>
            <p:nvPr/>
          </p:nvSpPr>
          <p:spPr bwMode="auto">
            <a:xfrm>
              <a:off x="3783" y="3022"/>
              <a:ext cx="953" cy="63"/>
            </a:xfrm>
            <a:prstGeom prst="rect">
              <a:avLst/>
            </a:prstGeom>
            <a:solidFill>
              <a:srgbClr val="FF9900">
                <a:alpha val="79999"/>
              </a:srgbClr>
            </a:solidFill>
            <a:ln w="19050" algn="ctr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87158" name="Rectangle 104"/>
            <p:cNvSpPr>
              <a:spLocks noChangeArrowheads="1"/>
            </p:cNvSpPr>
            <p:nvPr/>
          </p:nvSpPr>
          <p:spPr bwMode="auto">
            <a:xfrm>
              <a:off x="4674" y="2255"/>
              <a:ext cx="63" cy="767"/>
            </a:xfrm>
            <a:prstGeom prst="rect">
              <a:avLst/>
            </a:prstGeom>
            <a:solidFill>
              <a:srgbClr val="FF9900">
                <a:alpha val="79999"/>
              </a:srgbClr>
            </a:solidFill>
            <a:ln w="19050" algn="ctr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grpSp>
        <p:nvGrpSpPr>
          <p:cNvPr id="87137" name="Group 105"/>
          <p:cNvGrpSpPr>
            <a:grpSpLocks/>
          </p:cNvGrpSpPr>
          <p:nvPr/>
        </p:nvGrpSpPr>
        <p:grpSpPr bwMode="auto">
          <a:xfrm>
            <a:off x="6173788" y="3643313"/>
            <a:ext cx="2501900" cy="2895600"/>
            <a:chOff x="3799" y="2077"/>
            <a:chExt cx="1576" cy="1824"/>
          </a:xfrm>
        </p:grpSpPr>
        <p:sp>
          <p:nvSpPr>
            <p:cNvPr id="87153" name="AutoShape 106"/>
            <p:cNvSpPr>
              <a:spLocks noChangeArrowheads="1"/>
            </p:cNvSpPr>
            <p:nvPr/>
          </p:nvSpPr>
          <p:spPr bwMode="auto">
            <a:xfrm>
              <a:off x="5239" y="2077"/>
              <a:ext cx="136" cy="182"/>
            </a:xfrm>
            <a:prstGeom prst="upArrow">
              <a:avLst>
                <a:gd name="adj1" fmla="val 47056"/>
                <a:gd name="adj2" fmla="val 72060"/>
              </a:avLst>
            </a:prstGeom>
            <a:solidFill>
              <a:srgbClr val="FF9900">
                <a:alpha val="79999"/>
              </a:srgbClr>
            </a:solidFill>
            <a:ln w="19050" algn="ctr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87154" name="Rectangle 107"/>
            <p:cNvSpPr>
              <a:spLocks noChangeArrowheads="1"/>
            </p:cNvSpPr>
            <p:nvPr/>
          </p:nvSpPr>
          <p:spPr bwMode="auto">
            <a:xfrm>
              <a:off x="3799" y="3838"/>
              <a:ext cx="1542" cy="63"/>
            </a:xfrm>
            <a:prstGeom prst="rect">
              <a:avLst/>
            </a:prstGeom>
            <a:solidFill>
              <a:srgbClr val="FF9900">
                <a:alpha val="79999"/>
              </a:srgbClr>
            </a:solidFill>
            <a:ln w="19050" algn="ctr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87155" name="Rectangle 108"/>
            <p:cNvSpPr>
              <a:spLocks noChangeArrowheads="1"/>
            </p:cNvSpPr>
            <p:nvPr/>
          </p:nvSpPr>
          <p:spPr bwMode="auto">
            <a:xfrm>
              <a:off x="5276" y="2259"/>
              <a:ext cx="63" cy="1579"/>
            </a:xfrm>
            <a:prstGeom prst="rect">
              <a:avLst/>
            </a:prstGeom>
            <a:solidFill>
              <a:srgbClr val="FF9900">
                <a:alpha val="79999"/>
              </a:srgbClr>
            </a:solidFill>
            <a:ln w="19050" algn="ctr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sp>
        <p:nvSpPr>
          <p:cNvPr id="87138" name="Rectangle 109"/>
          <p:cNvSpPr>
            <a:spLocks noChangeArrowheads="1"/>
          </p:cNvSpPr>
          <p:nvPr/>
        </p:nvSpPr>
        <p:spPr bwMode="auto">
          <a:xfrm>
            <a:off x="466725" y="4854575"/>
            <a:ext cx="5688013" cy="649288"/>
          </a:xfrm>
          <a:prstGeom prst="rect">
            <a:avLst/>
          </a:prstGeom>
          <a:noFill/>
          <a:ln w="19050" algn="ctr">
            <a:solidFill>
              <a:srgbClr val="FF66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7139" name="Rectangle 110"/>
          <p:cNvSpPr>
            <a:spLocks noChangeArrowheads="1"/>
          </p:cNvSpPr>
          <p:nvPr/>
        </p:nvSpPr>
        <p:spPr bwMode="auto">
          <a:xfrm>
            <a:off x="466725" y="6149975"/>
            <a:ext cx="5688013" cy="649288"/>
          </a:xfrm>
          <a:prstGeom prst="rect">
            <a:avLst/>
          </a:prstGeom>
          <a:noFill/>
          <a:ln w="19050" algn="ctr">
            <a:solidFill>
              <a:srgbClr val="FF66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7140" name="Rectangle 111"/>
          <p:cNvSpPr>
            <a:spLocks noChangeArrowheads="1"/>
          </p:cNvSpPr>
          <p:nvPr/>
        </p:nvSpPr>
        <p:spPr bwMode="auto">
          <a:xfrm>
            <a:off x="466725" y="3543300"/>
            <a:ext cx="5688013" cy="649288"/>
          </a:xfrm>
          <a:prstGeom prst="rect">
            <a:avLst/>
          </a:prstGeom>
          <a:noFill/>
          <a:ln w="19050" algn="ctr">
            <a:solidFill>
              <a:srgbClr val="FF66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7141" name="Text Box 112"/>
          <p:cNvSpPr txBox="1">
            <a:spLocks noChangeArrowheads="1"/>
          </p:cNvSpPr>
          <p:nvPr/>
        </p:nvSpPr>
        <p:spPr bwMode="auto">
          <a:xfrm>
            <a:off x="5981700" y="2406650"/>
            <a:ext cx="696913" cy="304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R1-R2</a:t>
            </a:r>
          </a:p>
        </p:txBody>
      </p:sp>
      <p:sp>
        <p:nvSpPr>
          <p:cNvPr id="87142" name="Text Box 113"/>
          <p:cNvSpPr txBox="1">
            <a:spLocks noChangeArrowheads="1"/>
          </p:cNvSpPr>
          <p:nvPr/>
        </p:nvSpPr>
        <p:spPr bwMode="auto">
          <a:xfrm>
            <a:off x="5981700" y="1843088"/>
            <a:ext cx="696913" cy="304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R3-R4</a:t>
            </a:r>
          </a:p>
        </p:txBody>
      </p:sp>
      <p:sp>
        <p:nvSpPr>
          <p:cNvPr id="87143" name="Text Box 114"/>
          <p:cNvSpPr txBox="1">
            <a:spLocks noChangeArrowheads="1"/>
          </p:cNvSpPr>
          <p:nvPr/>
        </p:nvSpPr>
        <p:spPr bwMode="auto">
          <a:xfrm>
            <a:off x="5981700" y="1543050"/>
            <a:ext cx="696913" cy="304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R5-R6</a:t>
            </a:r>
          </a:p>
        </p:txBody>
      </p:sp>
      <p:pic>
        <p:nvPicPr>
          <p:cNvPr id="87144" name="Picture 115" descr="MCM-A202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2840038"/>
            <a:ext cx="8636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145" name="Picture 116" descr="MCM-A202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4388" y="2840038"/>
            <a:ext cx="8636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146" name="Picture 117" descr="MCM-A202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01013" y="2840038"/>
            <a:ext cx="8636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147" name="Text Box 118"/>
          <p:cNvSpPr txBox="1">
            <a:spLocks noChangeArrowheads="1"/>
          </p:cNvSpPr>
          <p:nvPr/>
        </p:nvSpPr>
        <p:spPr bwMode="auto">
          <a:xfrm>
            <a:off x="6132513" y="3970338"/>
            <a:ext cx="1155700" cy="4889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ru-RU" altLang="ko-KR" sz="1300" b="1">
                <a:solidFill>
                  <a:schemeClr val="tx2"/>
                </a:solidFill>
                <a:latin typeface="Arial Unicode MS" pitchFamily="34" charset="-128"/>
              </a:rPr>
              <a:t>Все блоки</a:t>
            </a:r>
            <a:endParaRPr lang="en-US" altLang="ko-KR" sz="1300" b="1">
              <a:solidFill>
                <a:schemeClr val="tx2"/>
              </a:solidFill>
              <a:latin typeface="Arial Unicode MS" pitchFamily="34" charset="-128"/>
            </a:endParaRPr>
          </a:p>
          <a:p>
            <a:pPr algn="l"/>
            <a:r>
              <a:rPr lang="en-US" altLang="ko-KR" sz="1300" b="1">
                <a:solidFill>
                  <a:schemeClr val="tx2"/>
                </a:solidFill>
                <a:latin typeface="Arial Unicode MS" pitchFamily="34" charset="-128"/>
              </a:rPr>
              <a:t>(RMC(1) </a:t>
            </a:r>
            <a:r>
              <a:rPr lang="ru-RU" altLang="ko-KR" sz="1300" b="1">
                <a:solidFill>
                  <a:schemeClr val="tx2"/>
                </a:solidFill>
                <a:latin typeface="Arial Unicode MS" pitchFamily="34" charset="-128"/>
              </a:rPr>
              <a:t>=</a:t>
            </a:r>
            <a:r>
              <a:rPr lang="en-US" altLang="ko-KR" sz="1300" b="1">
                <a:solidFill>
                  <a:schemeClr val="tx2"/>
                </a:solidFill>
                <a:latin typeface="Arial Unicode MS" pitchFamily="34" charset="-128"/>
              </a:rPr>
              <a:t> 0)</a:t>
            </a:r>
          </a:p>
        </p:txBody>
      </p:sp>
      <p:sp>
        <p:nvSpPr>
          <p:cNvPr id="87148" name="Text Box 119"/>
          <p:cNvSpPr txBox="1">
            <a:spLocks noChangeArrowheads="1"/>
          </p:cNvSpPr>
          <p:nvPr/>
        </p:nvSpPr>
        <p:spPr bwMode="auto">
          <a:xfrm>
            <a:off x="6132513" y="5230813"/>
            <a:ext cx="1155700" cy="4889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ru-RU" altLang="ko-KR" sz="1300" b="1">
                <a:solidFill>
                  <a:schemeClr val="tx2"/>
                </a:solidFill>
                <a:latin typeface="Arial Unicode MS" pitchFamily="34" charset="-128"/>
              </a:rPr>
              <a:t>Все блоки</a:t>
            </a:r>
            <a:endParaRPr lang="en-US" altLang="ko-KR" sz="1300" b="1">
              <a:solidFill>
                <a:schemeClr val="tx2"/>
              </a:solidFill>
              <a:latin typeface="Arial Unicode MS" pitchFamily="34" charset="-128"/>
            </a:endParaRPr>
          </a:p>
          <a:p>
            <a:pPr algn="l"/>
            <a:r>
              <a:rPr lang="en-US" altLang="ko-KR" sz="1300" b="1">
                <a:solidFill>
                  <a:schemeClr val="tx2"/>
                </a:solidFill>
                <a:latin typeface="Arial Unicode MS" pitchFamily="34" charset="-128"/>
              </a:rPr>
              <a:t>(RMC(1) </a:t>
            </a:r>
            <a:r>
              <a:rPr lang="ru-RU" altLang="ko-KR" sz="1300" b="1">
                <a:solidFill>
                  <a:schemeClr val="tx2"/>
                </a:solidFill>
                <a:latin typeface="Arial Unicode MS" pitchFamily="34" charset="-128"/>
              </a:rPr>
              <a:t>=</a:t>
            </a:r>
            <a:r>
              <a:rPr lang="en-US" altLang="ko-KR" sz="1300" b="1">
                <a:solidFill>
                  <a:schemeClr val="tx2"/>
                </a:solidFill>
                <a:latin typeface="Arial Unicode MS" pitchFamily="34" charset="-128"/>
              </a:rPr>
              <a:t> 1)</a:t>
            </a:r>
          </a:p>
        </p:txBody>
      </p:sp>
      <p:sp>
        <p:nvSpPr>
          <p:cNvPr id="87149" name="Text Box 120"/>
          <p:cNvSpPr txBox="1">
            <a:spLocks noChangeArrowheads="1"/>
          </p:cNvSpPr>
          <p:nvPr/>
        </p:nvSpPr>
        <p:spPr bwMode="auto">
          <a:xfrm>
            <a:off x="6156325" y="5864225"/>
            <a:ext cx="1100138" cy="4889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ru-RU" altLang="ko-KR" sz="1300" b="1">
                <a:solidFill>
                  <a:schemeClr val="tx2"/>
                </a:solidFill>
                <a:latin typeface="Arial Unicode MS" pitchFamily="34" charset="-128"/>
              </a:rPr>
              <a:t>Все блоки</a:t>
            </a:r>
            <a:endParaRPr lang="en-US" altLang="ko-KR" sz="1300" b="1">
              <a:solidFill>
                <a:schemeClr val="tx2"/>
              </a:solidFill>
              <a:latin typeface="Arial Unicode MS" pitchFamily="34" charset="-128"/>
            </a:endParaRPr>
          </a:p>
          <a:p>
            <a:pPr algn="l"/>
            <a:r>
              <a:rPr lang="en-US" altLang="ko-KR" sz="1300" b="1">
                <a:solidFill>
                  <a:schemeClr val="tx2"/>
                </a:solidFill>
                <a:latin typeface="Arial Unicode MS" pitchFamily="34" charset="-128"/>
              </a:rPr>
              <a:t>(RMC(1) </a:t>
            </a:r>
            <a:r>
              <a:rPr lang="ru-RU" altLang="ko-KR" sz="1300" b="1">
                <a:solidFill>
                  <a:schemeClr val="tx2"/>
                </a:solidFill>
                <a:latin typeface="Arial Unicode MS" pitchFamily="34" charset="-128"/>
              </a:rPr>
              <a:t>=</a:t>
            </a:r>
            <a:r>
              <a:rPr lang="en-US" altLang="ko-KR" sz="1300" b="1">
                <a:solidFill>
                  <a:schemeClr val="tx2"/>
                </a:solidFill>
                <a:latin typeface="Arial Unicode MS" pitchFamily="34" charset="-128"/>
              </a:rPr>
              <a:t> 2</a:t>
            </a:r>
          </a:p>
        </p:txBody>
      </p:sp>
      <p:sp>
        <p:nvSpPr>
          <p:cNvPr id="258075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8208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</a:t>
            </a:r>
            <a:r>
              <a:rPr lang="ru-RU" altLang="ko-KR" sz="3600" b="1">
                <a:solidFill>
                  <a:schemeClr val="tx2"/>
                </a:solidFill>
                <a:latin typeface="Arial Unicode MS" pitchFamily="34" charset="-128"/>
              </a:rPr>
              <a:t>Центральный пульт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(MCM-A202A)</a:t>
            </a:r>
          </a:p>
        </p:txBody>
      </p:sp>
      <p:sp>
        <p:nvSpPr>
          <p:cNvPr id="87166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3043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 Unicode MS" pitchFamily="34" charset="-128"/>
              </a:rPr>
              <a:t>Пример</a:t>
            </a:r>
            <a:r>
              <a:rPr lang="ru-RU" altLang="ko-KR" sz="2400" b="1">
                <a:latin typeface="Arial" pitchFamily="34" charset="0"/>
              </a:rPr>
              <a:t> управления</a:t>
            </a:r>
            <a:endParaRPr lang="en-US" altLang="ko-KR" sz="2400" b="1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DVMP2실외기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725" y="1330325"/>
            <a:ext cx="1016000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83" name="Line 3"/>
          <p:cNvSpPr>
            <a:spLocks noChangeShapeType="1"/>
          </p:cNvSpPr>
          <p:nvPr/>
        </p:nvSpPr>
        <p:spPr bwMode="auto">
          <a:xfrm>
            <a:off x="1530350" y="1762125"/>
            <a:ext cx="12954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484" name="Line 4"/>
          <p:cNvSpPr>
            <a:spLocks noChangeShapeType="1"/>
          </p:cNvSpPr>
          <p:nvPr/>
        </p:nvSpPr>
        <p:spPr bwMode="auto">
          <a:xfrm>
            <a:off x="2538413" y="2697163"/>
            <a:ext cx="3671887" cy="15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485" name="Line 5"/>
          <p:cNvSpPr>
            <a:spLocks noChangeShapeType="1"/>
          </p:cNvSpPr>
          <p:nvPr/>
        </p:nvSpPr>
        <p:spPr bwMode="auto">
          <a:xfrm>
            <a:off x="2538413" y="2049463"/>
            <a:ext cx="28733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486" name="Line 6"/>
          <p:cNvSpPr>
            <a:spLocks noChangeShapeType="1"/>
          </p:cNvSpPr>
          <p:nvPr/>
        </p:nvSpPr>
        <p:spPr bwMode="auto">
          <a:xfrm>
            <a:off x="2538413" y="2049463"/>
            <a:ext cx="0" cy="6477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487" name="Line 7"/>
          <p:cNvSpPr>
            <a:spLocks noChangeShapeType="1"/>
          </p:cNvSpPr>
          <p:nvPr/>
        </p:nvSpPr>
        <p:spPr bwMode="auto">
          <a:xfrm>
            <a:off x="5994400" y="2120900"/>
            <a:ext cx="215900" cy="1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488" name="Line 8"/>
          <p:cNvSpPr>
            <a:spLocks noChangeShapeType="1"/>
          </p:cNvSpPr>
          <p:nvPr/>
        </p:nvSpPr>
        <p:spPr bwMode="auto">
          <a:xfrm>
            <a:off x="5994400" y="1833563"/>
            <a:ext cx="16557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76489" name="Picture 9" descr="DVMP2중계기_최종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54313" y="1473200"/>
            <a:ext cx="33321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</p:pic>
      <p:pic>
        <p:nvPicPr>
          <p:cNvPr id="88074" name="Picture 10" descr="MCM-A202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2484438"/>
            <a:ext cx="1584325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91" name="Line 11"/>
          <p:cNvSpPr>
            <a:spLocks noChangeShapeType="1"/>
          </p:cNvSpPr>
          <p:nvPr/>
        </p:nvSpPr>
        <p:spPr bwMode="auto">
          <a:xfrm>
            <a:off x="6210300" y="1978025"/>
            <a:ext cx="0" cy="1444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492" name="Line 12"/>
          <p:cNvSpPr>
            <a:spLocks noChangeShapeType="1"/>
          </p:cNvSpPr>
          <p:nvPr/>
        </p:nvSpPr>
        <p:spPr bwMode="auto">
          <a:xfrm>
            <a:off x="6210300" y="2266950"/>
            <a:ext cx="0" cy="431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493" name="Line 13"/>
          <p:cNvSpPr>
            <a:spLocks noChangeShapeType="1"/>
          </p:cNvSpPr>
          <p:nvPr/>
        </p:nvSpPr>
        <p:spPr bwMode="auto">
          <a:xfrm>
            <a:off x="7650163" y="1833563"/>
            <a:ext cx="0" cy="7207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494" name="Line 14"/>
          <p:cNvSpPr>
            <a:spLocks noChangeShapeType="1"/>
          </p:cNvSpPr>
          <p:nvPr/>
        </p:nvSpPr>
        <p:spPr bwMode="auto">
          <a:xfrm>
            <a:off x="5994400" y="2122488"/>
            <a:ext cx="215900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495" name="Line 15"/>
          <p:cNvSpPr>
            <a:spLocks noChangeShapeType="1"/>
          </p:cNvSpPr>
          <p:nvPr/>
        </p:nvSpPr>
        <p:spPr bwMode="auto">
          <a:xfrm>
            <a:off x="5994400" y="1833563"/>
            <a:ext cx="215900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496" name="Line 16"/>
          <p:cNvSpPr>
            <a:spLocks noChangeShapeType="1"/>
          </p:cNvSpPr>
          <p:nvPr/>
        </p:nvSpPr>
        <p:spPr bwMode="auto">
          <a:xfrm>
            <a:off x="5634038" y="3562350"/>
            <a:ext cx="0" cy="935038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497" name="Line 17"/>
          <p:cNvSpPr>
            <a:spLocks noChangeShapeType="1"/>
          </p:cNvSpPr>
          <p:nvPr/>
        </p:nvSpPr>
        <p:spPr bwMode="auto">
          <a:xfrm>
            <a:off x="1025525" y="4854575"/>
            <a:ext cx="0" cy="935038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88082" name="Picture 18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2288" y="305752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83" name="Text Box 19"/>
          <p:cNvSpPr txBox="1">
            <a:spLocks noChangeArrowheads="1"/>
          </p:cNvSpPr>
          <p:nvPr/>
        </p:nvSpPr>
        <p:spPr bwMode="auto">
          <a:xfrm>
            <a:off x="593725" y="3662363"/>
            <a:ext cx="758825" cy="476250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pPr algn="l"/>
            <a:r>
              <a:rPr lang="en-US" altLang="ko-KR" sz="1000" b="1">
                <a:solidFill>
                  <a:srgbClr val="FF0000"/>
                </a:solidFill>
                <a:latin typeface="Arial Unicode MS" pitchFamily="34" charset="-128"/>
              </a:rPr>
              <a:t>RMC(2) : 0</a:t>
            </a:r>
          </a:p>
        </p:txBody>
      </p:sp>
      <p:pic>
        <p:nvPicPr>
          <p:cNvPr id="88084" name="Picture 20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58913" y="305752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5" name="Picture 21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5538" y="305752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6" name="Picture 22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32163" y="305752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7" name="Picture 23" descr="4way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3825" y="305752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8" name="Picture 24" descr="4way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6900" y="4392613"/>
            <a:ext cx="70167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89" name="Text Box 25"/>
          <p:cNvSpPr txBox="1">
            <a:spLocks noChangeArrowheads="1"/>
          </p:cNvSpPr>
          <p:nvPr/>
        </p:nvSpPr>
        <p:spPr bwMode="auto">
          <a:xfrm>
            <a:off x="587375" y="4852988"/>
            <a:ext cx="800100" cy="476250"/>
          </a:xfrm>
          <a:prstGeom prst="rect">
            <a:avLst/>
          </a:prstGeom>
          <a:solidFill>
            <a:srgbClr val="FFFF00">
              <a:alpha val="50195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31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15</a:t>
            </a:r>
          </a:p>
        </p:txBody>
      </p:sp>
      <p:pic>
        <p:nvPicPr>
          <p:cNvPr id="88090" name="Picture 26" descr="4way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97125" y="4392613"/>
            <a:ext cx="70167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91" name="Text Box 27"/>
          <p:cNvSpPr txBox="1">
            <a:spLocks noChangeArrowheads="1"/>
          </p:cNvSpPr>
          <p:nvPr/>
        </p:nvSpPr>
        <p:spPr bwMode="auto">
          <a:xfrm>
            <a:off x="2387600" y="4852988"/>
            <a:ext cx="800100" cy="476250"/>
          </a:xfrm>
          <a:prstGeom prst="rect">
            <a:avLst/>
          </a:prstGeom>
          <a:solidFill>
            <a:srgbClr val="FFFF00">
              <a:alpha val="50195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19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3</a:t>
            </a:r>
          </a:p>
        </p:txBody>
      </p:sp>
      <p:pic>
        <p:nvPicPr>
          <p:cNvPr id="88092" name="Picture 28" descr="4way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05188" y="4392613"/>
            <a:ext cx="70167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93" name="Text Box 29"/>
          <p:cNvSpPr txBox="1">
            <a:spLocks noChangeArrowheads="1"/>
          </p:cNvSpPr>
          <p:nvPr/>
        </p:nvSpPr>
        <p:spPr bwMode="auto">
          <a:xfrm>
            <a:off x="3395663" y="4852988"/>
            <a:ext cx="800100" cy="476250"/>
          </a:xfrm>
          <a:prstGeom prst="rect">
            <a:avLst/>
          </a:prstGeom>
          <a:solidFill>
            <a:srgbClr val="FFFF00">
              <a:alpha val="50195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18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2</a:t>
            </a:r>
          </a:p>
        </p:txBody>
      </p:sp>
      <p:pic>
        <p:nvPicPr>
          <p:cNvPr id="88094" name="Picture 30" descr="4way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1813" y="4392613"/>
            <a:ext cx="70167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95" name="Text Box 31"/>
          <p:cNvSpPr txBox="1">
            <a:spLocks noChangeArrowheads="1"/>
          </p:cNvSpPr>
          <p:nvPr/>
        </p:nvSpPr>
        <p:spPr bwMode="auto">
          <a:xfrm>
            <a:off x="4332288" y="4852988"/>
            <a:ext cx="800100" cy="476250"/>
          </a:xfrm>
          <a:prstGeom prst="rect">
            <a:avLst/>
          </a:prstGeom>
          <a:solidFill>
            <a:srgbClr val="FFFF00">
              <a:alpha val="50195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17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</a:t>
            </a:r>
          </a:p>
        </p:txBody>
      </p:sp>
      <p:pic>
        <p:nvPicPr>
          <p:cNvPr id="88096" name="Picture 32" descr="4way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78438" y="4392613"/>
            <a:ext cx="70167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97" name="Text Box 33"/>
          <p:cNvSpPr txBox="1">
            <a:spLocks noChangeArrowheads="1"/>
          </p:cNvSpPr>
          <p:nvPr/>
        </p:nvSpPr>
        <p:spPr bwMode="auto">
          <a:xfrm>
            <a:off x="5268913" y="4852988"/>
            <a:ext cx="800100" cy="476250"/>
          </a:xfrm>
          <a:prstGeom prst="rect">
            <a:avLst/>
          </a:prstGeom>
          <a:solidFill>
            <a:srgbClr val="FFFF00">
              <a:alpha val="50195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16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pPr algn="l"/>
            <a:r>
              <a:rPr lang="en-US" altLang="ko-KR" sz="1000" b="1">
                <a:solidFill>
                  <a:srgbClr val="FF0000"/>
                </a:solidFill>
                <a:latin typeface="Arial Unicode MS" pitchFamily="34" charset="-128"/>
              </a:rPr>
              <a:t>RMC(2) : 0</a:t>
            </a:r>
          </a:p>
        </p:txBody>
      </p:sp>
      <p:pic>
        <p:nvPicPr>
          <p:cNvPr id="88098" name="Picture 34" descr="4way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188" y="5643563"/>
            <a:ext cx="70167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99" name="Text Box 35"/>
          <p:cNvSpPr txBox="1">
            <a:spLocks noChangeArrowheads="1"/>
          </p:cNvSpPr>
          <p:nvPr/>
        </p:nvSpPr>
        <p:spPr bwMode="auto">
          <a:xfrm>
            <a:off x="601663" y="6107113"/>
            <a:ext cx="771525" cy="476250"/>
          </a:xfrm>
          <a:prstGeom prst="rect">
            <a:avLst/>
          </a:prstGeom>
          <a:solidFill>
            <a:srgbClr val="00FF00">
              <a:alpha val="50195"/>
            </a:srgbClr>
          </a:solidFill>
          <a:ln w="28575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32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2</a:t>
            </a:r>
          </a:p>
          <a:p>
            <a:pPr algn="l"/>
            <a:r>
              <a:rPr lang="en-US" altLang="ko-KR" sz="1000" b="1">
                <a:solidFill>
                  <a:srgbClr val="FF0000"/>
                </a:solidFill>
                <a:latin typeface="Arial Unicode MS" pitchFamily="34" charset="-128"/>
              </a:rPr>
              <a:t>RMC(2) : 0</a:t>
            </a:r>
          </a:p>
        </p:txBody>
      </p:sp>
      <p:pic>
        <p:nvPicPr>
          <p:cNvPr id="88100" name="Picture 36" descr="4way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7813" y="5643563"/>
            <a:ext cx="70167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101" name="Text Box 37"/>
          <p:cNvSpPr txBox="1">
            <a:spLocks noChangeArrowheads="1"/>
          </p:cNvSpPr>
          <p:nvPr/>
        </p:nvSpPr>
        <p:spPr bwMode="auto">
          <a:xfrm>
            <a:off x="1538288" y="6107113"/>
            <a:ext cx="771525" cy="476250"/>
          </a:xfrm>
          <a:prstGeom prst="rect">
            <a:avLst/>
          </a:prstGeom>
          <a:solidFill>
            <a:srgbClr val="00FF00">
              <a:alpha val="50195"/>
            </a:srgbClr>
          </a:solidFill>
          <a:ln w="28575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33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2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</a:t>
            </a:r>
          </a:p>
        </p:txBody>
      </p:sp>
      <p:pic>
        <p:nvPicPr>
          <p:cNvPr id="88102" name="Picture 38" descr="4way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4438" y="5643563"/>
            <a:ext cx="70167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103" name="Text Box 39"/>
          <p:cNvSpPr txBox="1">
            <a:spLocks noChangeArrowheads="1"/>
          </p:cNvSpPr>
          <p:nvPr/>
        </p:nvSpPr>
        <p:spPr bwMode="auto">
          <a:xfrm>
            <a:off x="2474913" y="6107113"/>
            <a:ext cx="771525" cy="476250"/>
          </a:xfrm>
          <a:prstGeom prst="rect">
            <a:avLst/>
          </a:prstGeom>
          <a:solidFill>
            <a:srgbClr val="00FF00">
              <a:alpha val="50195"/>
            </a:srgbClr>
          </a:solidFill>
          <a:ln w="28575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34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2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2</a:t>
            </a:r>
          </a:p>
        </p:txBody>
      </p:sp>
      <p:pic>
        <p:nvPicPr>
          <p:cNvPr id="88104" name="Picture 40" descr="4way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1063" y="5643563"/>
            <a:ext cx="70167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105" name="Text Box 41"/>
          <p:cNvSpPr txBox="1">
            <a:spLocks noChangeArrowheads="1"/>
          </p:cNvSpPr>
          <p:nvPr/>
        </p:nvSpPr>
        <p:spPr bwMode="auto">
          <a:xfrm>
            <a:off x="3411538" y="6107113"/>
            <a:ext cx="771525" cy="476250"/>
          </a:xfrm>
          <a:prstGeom prst="rect">
            <a:avLst/>
          </a:prstGeom>
          <a:solidFill>
            <a:srgbClr val="00FF00">
              <a:alpha val="50195"/>
            </a:srgbClr>
          </a:solidFill>
          <a:ln w="28575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35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2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3</a:t>
            </a:r>
          </a:p>
        </p:txBody>
      </p:sp>
      <p:pic>
        <p:nvPicPr>
          <p:cNvPr id="88106" name="Picture 42" descr="4way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2725" y="5643563"/>
            <a:ext cx="70167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107" name="Text Box 43"/>
          <p:cNvSpPr txBox="1">
            <a:spLocks noChangeArrowheads="1"/>
          </p:cNvSpPr>
          <p:nvPr/>
        </p:nvSpPr>
        <p:spPr bwMode="auto">
          <a:xfrm>
            <a:off x="5283200" y="6107113"/>
            <a:ext cx="771525" cy="476250"/>
          </a:xfrm>
          <a:prstGeom prst="rect">
            <a:avLst/>
          </a:prstGeom>
          <a:solidFill>
            <a:srgbClr val="00FF00">
              <a:alpha val="50195"/>
            </a:srgbClr>
          </a:solidFill>
          <a:ln w="28575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47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2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15</a:t>
            </a:r>
          </a:p>
        </p:txBody>
      </p:sp>
      <p:sp>
        <p:nvSpPr>
          <p:cNvPr id="276524" name="Line 44"/>
          <p:cNvSpPr>
            <a:spLocks noChangeShapeType="1"/>
          </p:cNvSpPr>
          <p:nvPr/>
        </p:nvSpPr>
        <p:spPr bwMode="auto">
          <a:xfrm>
            <a:off x="1025525" y="2697163"/>
            <a:ext cx="0" cy="431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25" name="Line 45"/>
          <p:cNvSpPr>
            <a:spLocks noChangeShapeType="1"/>
          </p:cNvSpPr>
          <p:nvPr/>
        </p:nvSpPr>
        <p:spPr bwMode="auto">
          <a:xfrm flipH="1">
            <a:off x="1025525" y="29860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26" name="Line 46"/>
          <p:cNvSpPr>
            <a:spLocks noChangeShapeType="1"/>
          </p:cNvSpPr>
          <p:nvPr/>
        </p:nvSpPr>
        <p:spPr bwMode="auto">
          <a:xfrm>
            <a:off x="1098550" y="2986088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27" name="Line 47"/>
          <p:cNvSpPr>
            <a:spLocks noChangeShapeType="1"/>
          </p:cNvSpPr>
          <p:nvPr/>
        </p:nvSpPr>
        <p:spPr bwMode="auto">
          <a:xfrm flipH="1" flipV="1">
            <a:off x="1890713" y="29860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28" name="Line 48"/>
          <p:cNvSpPr>
            <a:spLocks noChangeShapeType="1"/>
          </p:cNvSpPr>
          <p:nvPr/>
        </p:nvSpPr>
        <p:spPr bwMode="auto">
          <a:xfrm flipH="1">
            <a:off x="1960563" y="29860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29" name="Line 49"/>
          <p:cNvSpPr>
            <a:spLocks noChangeShapeType="1"/>
          </p:cNvSpPr>
          <p:nvPr/>
        </p:nvSpPr>
        <p:spPr bwMode="auto">
          <a:xfrm>
            <a:off x="2033588" y="2986088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30" name="Line 50"/>
          <p:cNvSpPr>
            <a:spLocks noChangeShapeType="1"/>
          </p:cNvSpPr>
          <p:nvPr/>
        </p:nvSpPr>
        <p:spPr bwMode="auto">
          <a:xfrm flipH="1" flipV="1">
            <a:off x="2754313" y="29860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31" name="Line 51"/>
          <p:cNvSpPr>
            <a:spLocks noChangeShapeType="1"/>
          </p:cNvSpPr>
          <p:nvPr/>
        </p:nvSpPr>
        <p:spPr bwMode="auto">
          <a:xfrm flipH="1">
            <a:off x="2827338" y="29860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32" name="Line 52"/>
          <p:cNvSpPr>
            <a:spLocks noChangeShapeType="1"/>
          </p:cNvSpPr>
          <p:nvPr/>
        </p:nvSpPr>
        <p:spPr bwMode="auto">
          <a:xfrm>
            <a:off x="2900363" y="2986088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33" name="Line 53"/>
          <p:cNvSpPr>
            <a:spLocks noChangeShapeType="1"/>
          </p:cNvSpPr>
          <p:nvPr/>
        </p:nvSpPr>
        <p:spPr bwMode="auto">
          <a:xfrm flipH="1" flipV="1">
            <a:off x="3692525" y="29860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34" name="Line 54"/>
          <p:cNvSpPr>
            <a:spLocks noChangeShapeType="1"/>
          </p:cNvSpPr>
          <p:nvPr/>
        </p:nvSpPr>
        <p:spPr bwMode="auto">
          <a:xfrm flipH="1">
            <a:off x="3760788" y="29860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35" name="Line 55"/>
          <p:cNvSpPr>
            <a:spLocks noChangeShapeType="1"/>
          </p:cNvSpPr>
          <p:nvPr/>
        </p:nvSpPr>
        <p:spPr bwMode="auto">
          <a:xfrm>
            <a:off x="3833813" y="2986088"/>
            <a:ext cx="5762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36" name="Line 56"/>
          <p:cNvSpPr>
            <a:spLocks noChangeShapeType="1"/>
          </p:cNvSpPr>
          <p:nvPr/>
        </p:nvSpPr>
        <p:spPr bwMode="auto">
          <a:xfrm flipH="1" flipV="1">
            <a:off x="5562600" y="298608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37" name="Line 57"/>
          <p:cNvSpPr>
            <a:spLocks noChangeShapeType="1"/>
          </p:cNvSpPr>
          <p:nvPr/>
        </p:nvSpPr>
        <p:spPr bwMode="auto">
          <a:xfrm>
            <a:off x="4410075" y="2986088"/>
            <a:ext cx="5048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38" name="Line 58"/>
          <p:cNvSpPr>
            <a:spLocks noChangeShapeType="1"/>
          </p:cNvSpPr>
          <p:nvPr/>
        </p:nvSpPr>
        <p:spPr bwMode="auto">
          <a:xfrm>
            <a:off x="4914900" y="2986088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39" name="Line 59"/>
          <p:cNvSpPr>
            <a:spLocks noChangeShapeType="1"/>
          </p:cNvSpPr>
          <p:nvPr/>
        </p:nvSpPr>
        <p:spPr bwMode="auto">
          <a:xfrm flipH="1">
            <a:off x="4695825" y="42799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88124" name="Line 60"/>
          <p:cNvSpPr>
            <a:spLocks noChangeShapeType="1"/>
          </p:cNvSpPr>
          <p:nvPr/>
        </p:nvSpPr>
        <p:spPr bwMode="auto">
          <a:xfrm>
            <a:off x="4768850" y="4279900"/>
            <a:ext cx="7921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76541" name="Line 61"/>
          <p:cNvSpPr>
            <a:spLocks noChangeShapeType="1"/>
          </p:cNvSpPr>
          <p:nvPr/>
        </p:nvSpPr>
        <p:spPr bwMode="auto">
          <a:xfrm flipH="1" flipV="1">
            <a:off x="5561013" y="42799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42" name="Line 62"/>
          <p:cNvSpPr>
            <a:spLocks noChangeShapeType="1"/>
          </p:cNvSpPr>
          <p:nvPr/>
        </p:nvSpPr>
        <p:spPr bwMode="auto">
          <a:xfrm flipH="1">
            <a:off x="3760788" y="42799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43" name="Line 63"/>
          <p:cNvSpPr>
            <a:spLocks noChangeShapeType="1"/>
          </p:cNvSpPr>
          <p:nvPr/>
        </p:nvSpPr>
        <p:spPr bwMode="auto">
          <a:xfrm>
            <a:off x="3833813" y="4279900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44" name="Line 64"/>
          <p:cNvSpPr>
            <a:spLocks noChangeShapeType="1"/>
          </p:cNvSpPr>
          <p:nvPr/>
        </p:nvSpPr>
        <p:spPr bwMode="auto">
          <a:xfrm flipH="1" flipV="1">
            <a:off x="4625975" y="42799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45" name="Line 65"/>
          <p:cNvSpPr>
            <a:spLocks noChangeShapeType="1"/>
          </p:cNvSpPr>
          <p:nvPr/>
        </p:nvSpPr>
        <p:spPr bwMode="auto">
          <a:xfrm flipH="1">
            <a:off x="2824163" y="42799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46" name="Line 66"/>
          <p:cNvSpPr>
            <a:spLocks noChangeShapeType="1"/>
          </p:cNvSpPr>
          <p:nvPr/>
        </p:nvSpPr>
        <p:spPr bwMode="auto">
          <a:xfrm>
            <a:off x="2897188" y="4279900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47" name="Line 67"/>
          <p:cNvSpPr>
            <a:spLocks noChangeShapeType="1"/>
          </p:cNvSpPr>
          <p:nvPr/>
        </p:nvSpPr>
        <p:spPr bwMode="auto">
          <a:xfrm flipH="1" flipV="1">
            <a:off x="3689350" y="42799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48" name="Line 68"/>
          <p:cNvSpPr>
            <a:spLocks noChangeShapeType="1"/>
          </p:cNvSpPr>
          <p:nvPr/>
        </p:nvSpPr>
        <p:spPr bwMode="auto">
          <a:xfrm flipH="1">
            <a:off x="1025525" y="42799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49" name="Line 69"/>
          <p:cNvSpPr>
            <a:spLocks noChangeShapeType="1"/>
          </p:cNvSpPr>
          <p:nvPr/>
        </p:nvSpPr>
        <p:spPr bwMode="auto">
          <a:xfrm>
            <a:off x="2251075" y="4279900"/>
            <a:ext cx="50165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50" name="Line 70"/>
          <p:cNvSpPr>
            <a:spLocks noChangeShapeType="1"/>
          </p:cNvSpPr>
          <p:nvPr/>
        </p:nvSpPr>
        <p:spPr bwMode="auto">
          <a:xfrm flipH="1" flipV="1">
            <a:off x="2752725" y="42799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51" name="Line 71"/>
          <p:cNvSpPr>
            <a:spLocks noChangeShapeType="1"/>
          </p:cNvSpPr>
          <p:nvPr/>
        </p:nvSpPr>
        <p:spPr bwMode="auto">
          <a:xfrm>
            <a:off x="1746250" y="4279900"/>
            <a:ext cx="5048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52" name="Line 72"/>
          <p:cNvSpPr>
            <a:spLocks noChangeShapeType="1"/>
          </p:cNvSpPr>
          <p:nvPr/>
        </p:nvSpPr>
        <p:spPr bwMode="auto">
          <a:xfrm>
            <a:off x="1098550" y="4279900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53" name="Line 73"/>
          <p:cNvSpPr>
            <a:spLocks noChangeShapeType="1"/>
          </p:cNvSpPr>
          <p:nvPr/>
        </p:nvSpPr>
        <p:spPr bwMode="auto">
          <a:xfrm flipH="1">
            <a:off x="1025525" y="5573713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54" name="Line 74"/>
          <p:cNvSpPr>
            <a:spLocks noChangeShapeType="1"/>
          </p:cNvSpPr>
          <p:nvPr/>
        </p:nvSpPr>
        <p:spPr bwMode="auto">
          <a:xfrm>
            <a:off x="1112838" y="5573713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55" name="Line 75"/>
          <p:cNvSpPr>
            <a:spLocks noChangeShapeType="1"/>
          </p:cNvSpPr>
          <p:nvPr/>
        </p:nvSpPr>
        <p:spPr bwMode="auto">
          <a:xfrm flipH="1" flipV="1">
            <a:off x="1890713" y="5573713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56" name="Line 76"/>
          <p:cNvSpPr>
            <a:spLocks noChangeShapeType="1"/>
          </p:cNvSpPr>
          <p:nvPr/>
        </p:nvSpPr>
        <p:spPr bwMode="auto">
          <a:xfrm flipH="1">
            <a:off x="1960563" y="5573713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57" name="Line 77"/>
          <p:cNvSpPr>
            <a:spLocks noChangeShapeType="1"/>
          </p:cNvSpPr>
          <p:nvPr/>
        </p:nvSpPr>
        <p:spPr bwMode="auto">
          <a:xfrm>
            <a:off x="2047875" y="5573713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58" name="Line 78"/>
          <p:cNvSpPr>
            <a:spLocks noChangeShapeType="1"/>
          </p:cNvSpPr>
          <p:nvPr/>
        </p:nvSpPr>
        <p:spPr bwMode="auto">
          <a:xfrm flipH="1" flipV="1">
            <a:off x="2754313" y="5573713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59" name="Line 79"/>
          <p:cNvSpPr>
            <a:spLocks noChangeShapeType="1"/>
          </p:cNvSpPr>
          <p:nvPr/>
        </p:nvSpPr>
        <p:spPr bwMode="auto">
          <a:xfrm flipH="1">
            <a:off x="2827338" y="5573713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60" name="Line 80"/>
          <p:cNvSpPr>
            <a:spLocks noChangeShapeType="1"/>
          </p:cNvSpPr>
          <p:nvPr/>
        </p:nvSpPr>
        <p:spPr bwMode="auto">
          <a:xfrm>
            <a:off x="2914650" y="5573713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61" name="Line 81"/>
          <p:cNvSpPr>
            <a:spLocks noChangeShapeType="1"/>
          </p:cNvSpPr>
          <p:nvPr/>
        </p:nvSpPr>
        <p:spPr bwMode="auto">
          <a:xfrm flipH="1" flipV="1">
            <a:off x="3692525" y="5573713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62" name="Line 82"/>
          <p:cNvSpPr>
            <a:spLocks noChangeShapeType="1"/>
          </p:cNvSpPr>
          <p:nvPr/>
        </p:nvSpPr>
        <p:spPr bwMode="auto">
          <a:xfrm flipH="1">
            <a:off x="3760788" y="5573713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63" name="Line 83"/>
          <p:cNvSpPr>
            <a:spLocks noChangeShapeType="1"/>
          </p:cNvSpPr>
          <p:nvPr/>
        </p:nvSpPr>
        <p:spPr bwMode="auto">
          <a:xfrm>
            <a:off x="3848100" y="5573713"/>
            <a:ext cx="5762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64" name="Line 84"/>
          <p:cNvSpPr>
            <a:spLocks noChangeShapeType="1"/>
          </p:cNvSpPr>
          <p:nvPr/>
        </p:nvSpPr>
        <p:spPr bwMode="auto">
          <a:xfrm flipH="1" flipV="1">
            <a:off x="5562600" y="5573713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65" name="Line 85"/>
          <p:cNvSpPr>
            <a:spLocks noChangeShapeType="1"/>
          </p:cNvSpPr>
          <p:nvPr/>
        </p:nvSpPr>
        <p:spPr bwMode="auto">
          <a:xfrm>
            <a:off x="4424363" y="5573713"/>
            <a:ext cx="5048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6566" name="Line 86"/>
          <p:cNvSpPr>
            <a:spLocks noChangeShapeType="1"/>
          </p:cNvSpPr>
          <p:nvPr/>
        </p:nvSpPr>
        <p:spPr bwMode="auto">
          <a:xfrm>
            <a:off x="4929188" y="5573713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88151" name="Text Box 87"/>
          <p:cNvSpPr txBox="1">
            <a:spLocks noChangeArrowheads="1"/>
          </p:cNvSpPr>
          <p:nvPr/>
        </p:nvSpPr>
        <p:spPr bwMode="auto">
          <a:xfrm>
            <a:off x="1501775" y="3662363"/>
            <a:ext cx="758825" cy="476250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</a:t>
            </a:r>
          </a:p>
        </p:txBody>
      </p:sp>
      <p:sp>
        <p:nvSpPr>
          <p:cNvPr id="88152" name="Text Box 88"/>
          <p:cNvSpPr txBox="1">
            <a:spLocks noChangeArrowheads="1"/>
          </p:cNvSpPr>
          <p:nvPr/>
        </p:nvSpPr>
        <p:spPr bwMode="auto">
          <a:xfrm>
            <a:off x="2427288" y="3652838"/>
            <a:ext cx="758825" cy="476250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2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2</a:t>
            </a:r>
          </a:p>
        </p:txBody>
      </p:sp>
      <p:sp>
        <p:nvSpPr>
          <p:cNvPr id="88153" name="Text Box 89"/>
          <p:cNvSpPr txBox="1">
            <a:spLocks noChangeArrowheads="1"/>
          </p:cNvSpPr>
          <p:nvPr/>
        </p:nvSpPr>
        <p:spPr bwMode="auto">
          <a:xfrm>
            <a:off x="3362325" y="3643313"/>
            <a:ext cx="758825" cy="476250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3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3</a:t>
            </a:r>
          </a:p>
        </p:txBody>
      </p:sp>
      <p:sp>
        <p:nvSpPr>
          <p:cNvPr id="88154" name="Text Box 90"/>
          <p:cNvSpPr txBox="1">
            <a:spLocks noChangeArrowheads="1"/>
          </p:cNvSpPr>
          <p:nvPr/>
        </p:nvSpPr>
        <p:spPr bwMode="auto">
          <a:xfrm>
            <a:off x="5235575" y="3643313"/>
            <a:ext cx="758825" cy="476250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15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15</a:t>
            </a:r>
          </a:p>
        </p:txBody>
      </p:sp>
      <p:sp>
        <p:nvSpPr>
          <p:cNvPr id="88155" name="Oval 91"/>
          <p:cNvSpPr>
            <a:spLocks noChangeArrowheads="1"/>
          </p:cNvSpPr>
          <p:nvPr/>
        </p:nvSpPr>
        <p:spPr bwMode="auto">
          <a:xfrm>
            <a:off x="7145338" y="2840038"/>
            <a:ext cx="360362" cy="287337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8156" name="Freeform 92"/>
          <p:cNvSpPr>
            <a:spLocks/>
          </p:cNvSpPr>
          <p:nvPr/>
        </p:nvSpPr>
        <p:spPr bwMode="auto">
          <a:xfrm>
            <a:off x="1312863" y="2779713"/>
            <a:ext cx="5834062" cy="563562"/>
          </a:xfrm>
          <a:custGeom>
            <a:avLst/>
            <a:gdLst>
              <a:gd name="T0" fmla="*/ 3675 w 3675"/>
              <a:gd name="T1" fmla="*/ 128 h 355"/>
              <a:gd name="T2" fmla="*/ 1407 w 3675"/>
              <a:gd name="T3" fmla="*/ 38 h 355"/>
              <a:gd name="T4" fmla="*/ 0 w 3675"/>
              <a:gd name="T5" fmla="*/ 355 h 355"/>
              <a:gd name="T6" fmla="*/ 0 60000 65536"/>
              <a:gd name="T7" fmla="*/ 0 60000 65536"/>
              <a:gd name="T8" fmla="*/ 0 60000 65536"/>
              <a:gd name="T9" fmla="*/ 0 w 3675"/>
              <a:gd name="T10" fmla="*/ 0 h 355"/>
              <a:gd name="T11" fmla="*/ 3675 w 3675"/>
              <a:gd name="T12" fmla="*/ 355 h 3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75" h="355">
                <a:moveTo>
                  <a:pt x="3675" y="128"/>
                </a:moveTo>
                <a:cubicBezTo>
                  <a:pt x="2847" y="64"/>
                  <a:pt x="2019" y="0"/>
                  <a:pt x="1407" y="38"/>
                </a:cubicBezTo>
                <a:cubicBezTo>
                  <a:pt x="795" y="76"/>
                  <a:pt x="397" y="215"/>
                  <a:pt x="0" y="355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8157" name="Freeform 93"/>
          <p:cNvSpPr>
            <a:spLocks/>
          </p:cNvSpPr>
          <p:nvPr/>
        </p:nvSpPr>
        <p:spPr bwMode="auto">
          <a:xfrm>
            <a:off x="1241425" y="2982913"/>
            <a:ext cx="5905500" cy="2952750"/>
          </a:xfrm>
          <a:custGeom>
            <a:avLst/>
            <a:gdLst>
              <a:gd name="T0" fmla="*/ 3720 w 3720"/>
              <a:gd name="T1" fmla="*/ 0 h 1860"/>
              <a:gd name="T2" fmla="*/ 1316 w 3720"/>
              <a:gd name="T3" fmla="*/ 454 h 1860"/>
              <a:gd name="T4" fmla="*/ 0 w 3720"/>
              <a:gd name="T5" fmla="*/ 1860 h 1860"/>
              <a:gd name="T6" fmla="*/ 0 60000 65536"/>
              <a:gd name="T7" fmla="*/ 0 60000 65536"/>
              <a:gd name="T8" fmla="*/ 0 60000 65536"/>
              <a:gd name="T9" fmla="*/ 0 w 3720"/>
              <a:gd name="T10" fmla="*/ 0 h 1860"/>
              <a:gd name="T11" fmla="*/ 3720 w 3720"/>
              <a:gd name="T12" fmla="*/ 1860 h 18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20" h="1860">
                <a:moveTo>
                  <a:pt x="3720" y="0"/>
                </a:moveTo>
                <a:cubicBezTo>
                  <a:pt x="2828" y="72"/>
                  <a:pt x="1936" y="144"/>
                  <a:pt x="1316" y="454"/>
                </a:cubicBezTo>
                <a:cubicBezTo>
                  <a:pt x="696" y="764"/>
                  <a:pt x="348" y="1312"/>
                  <a:pt x="0" y="1860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8158" name="Freeform 94"/>
          <p:cNvSpPr>
            <a:spLocks/>
          </p:cNvSpPr>
          <p:nvPr/>
        </p:nvSpPr>
        <p:spPr bwMode="auto">
          <a:xfrm>
            <a:off x="5778500" y="2982913"/>
            <a:ext cx="1368425" cy="1441450"/>
          </a:xfrm>
          <a:custGeom>
            <a:avLst/>
            <a:gdLst>
              <a:gd name="T0" fmla="*/ 862 w 862"/>
              <a:gd name="T1" fmla="*/ 0 h 908"/>
              <a:gd name="T2" fmla="*/ 181 w 862"/>
              <a:gd name="T3" fmla="*/ 318 h 908"/>
              <a:gd name="T4" fmla="*/ 0 w 862"/>
              <a:gd name="T5" fmla="*/ 908 h 908"/>
              <a:gd name="T6" fmla="*/ 0 60000 65536"/>
              <a:gd name="T7" fmla="*/ 0 60000 65536"/>
              <a:gd name="T8" fmla="*/ 0 60000 65536"/>
              <a:gd name="T9" fmla="*/ 0 w 862"/>
              <a:gd name="T10" fmla="*/ 0 h 908"/>
              <a:gd name="T11" fmla="*/ 862 w 862"/>
              <a:gd name="T12" fmla="*/ 908 h 9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2" h="908">
                <a:moveTo>
                  <a:pt x="862" y="0"/>
                </a:moveTo>
                <a:cubicBezTo>
                  <a:pt x="593" y="83"/>
                  <a:pt x="325" y="167"/>
                  <a:pt x="181" y="318"/>
                </a:cubicBezTo>
                <a:cubicBezTo>
                  <a:pt x="37" y="469"/>
                  <a:pt x="18" y="688"/>
                  <a:pt x="0" y="908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8160" name="Rectangle 96"/>
          <p:cNvSpPr>
            <a:spLocks noChangeArrowheads="1"/>
          </p:cNvSpPr>
          <p:nvPr/>
        </p:nvSpPr>
        <p:spPr bwMode="auto">
          <a:xfrm>
            <a:off x="3259138" y="2263775"/>
            <a:ext cx="185737" cy="173038"/>
          </a:xfrm>
          <a:prstGeom prst="rect">
            <a:avLst/>
          </a:prstGeom>
          <a:solidFill>
            <a:schemeClr val="bg1">
              <a:alpha val="70195"/>
            </a:schemeClr>
          </a:solidFill>
          <a:ln w="12700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0</a:t>
            </a:r>
          </a:p>
        </p:txBody>
      </p:sp>
      <p:sp>
        <p:nvSpPr>
          <p:cNvPr id="88161" name="Rectangle 97"/>
          <p:cNvSpPr>
            <a:spLocks noChangeArrowheads="1"/>
          </p:cNvSpPr>
          <p:nvPr/>
        </p:nvSpPr>
        <p:spPr bwMode="auto">
          <a:xfrm>
            <a:off x="5076825" y="2047875"/>
            <a:ext cx="185738" cy="173038"/>
          </a:xfrm>
          <a:prstGeom prst="rect">
            <a:avLst/>
          </a:prstGeom>
          <a:solidFill>
            <a:schemeClr val="bg1">
              <a:alpha val="70195"/>
            </a:schemeClr>
          </a:solidFill>
          <a:ln w="12700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1</a:t>
            </a:r>
          </a:p>
        </p:txBody>
      </p:sp>
      <p:sp>
        <p:nvSpPr>
          <p:cNvPr id="88162" name="Rectangle 98"/>
          <p:cNvSpPr>
            <a:spLocks noChangeArrowheads="1"/>
          </p:cNvSpPr>
          <p:nvPr/>
        </p:nvSpPr>
        <p:spPr bwMode="auto">
          <a:xfrm>
            <a:off x="5076825" y="1778000"/>
            <a:ext cx="185738" cy="173038"/>
          </a:xfrm>
          <a:prstGeom prst="rect">
            <a:avLst/>
          </a:prstGeom>
          <a:solidFill>
            <a:schemeClr val="bg1">
              <a:alpha val="70195"/>
            </a:schemeClr>
          </a:solidFill>
          <a:ln w="12700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2</a:t>
            </a:r>
          </a:p>
        </p:txBody>
      </p:sp>
      <p:sp>
        <p:nvSpPr>
          <p:cNvPr id="258075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8208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</a:t>
            </a:r>
            <a:r>
              <a:rPr lang="ru-RU" altLang="ko-KR" sz="3600" b="1">
                <a:solidFill>
                  <a:schemeClr val="tx2"/>
                </a:solidFill>
                <a:latin typeface="Arial Unicode MS" pitchFamily="34" charset="-128"/>
              </a:rPr>
              <a:t>Центральный пульт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(MCM-A202A)</a:t>
            </a:r>
          </a:p>
        </p:txBody>
      </p:sp>
      <p:sp>
        <p:nvSpPr>
          <p:cNvPr id="88168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3043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 Unicode MS" pitchFamily="34" charset="-128"/>
              </a:rPr>
              <a:t>Пример </a:t>
            </a:r>
            <a:r>
              <a:rPr lang="ru-RU" altLang="ko-KR" sz="2400" b="1">
                <a:latin typeface="Arial" pitchFamily="34" charset="0"/>
              </a:rPr>
              <a:t>управления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6716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4572000" y="2276475"/>
            <a:ext cx="758825" cy="476250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0</a:t>
            </a:r>
          </a:p>
        </p:txBody>
      </p:sp>
      <p:pic>
        <p:nvPicPr>
          <p:cNvPr id="89093" name="Picture 5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7188" y="16716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Picture 6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3813" y="16716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5" name="Picture 7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50" y="16716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12" name="Line 8"/>
          <p:cNvSpPr>
            <a:spLocks noChangeShapeType="1"/>
          </p:cNvSpPr>
          <p:nvPr/>
        </p:nvSpPr>
        <p:spPr bwMode="auto">
          <a:xfrm flipH="1">
            <a:off x="4932363" y="16002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13" name="Line 9"/>
          <p:cNvSpPr>
            <a:spLocks noChangeShapeType="1"/>
          </p:cNvSpPr>
          <p:nvPr/>
        </p:nvSpPr>
        <p:spPr bwMode="auto">
          <a:xfrm>
            <a:off x="5003800" y="1598613"/>
            <a:ext cx="865188" cy="158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14" name="Line 10"/>
          <p:cNvSpPr>
            <a:spLocks noChangeShapeType="1"/>
          </p:cNvSpPr>
          <p:nvPr/>
        </p:nvSpPr>
        <p:spPr bwMode="auto">
          <a:xfrm flipH="1" flipV="1">
            <a:off x="5868988" y="16002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15" name="Line 11"/>
          <p:cNvSpPr>
            <a:spLocks noChangeShapeType="1"/>
          </p:cNvSpPr>
          <p:nvPr/>
        </p:nvSpPr>
        <p:spPr bwMode="auto">
          <a:xfrm flipH="1">
            <a:off x="5938838" y="16002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16" name="Line 12"/>
          <p:cNvSpPr>
            <a:spLocks noChangeShapeType="1"/>
          </p:cNvSpPr>
          <p:nvPr/>
        </p:nvSpPr>
        <p:spPr bwMode="auto">
          <a:xfrm>
            <a:off x="6011863" y="1600200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17" name="Line 13"/>
          <p:cNvSpPr>
            <a:spLocks noChangeShapeType="1"/>
          </p:cNvSpPr>
          <p:nvPr/>
        </p:nvSpPr>
        <p:spPr bwMode="auto">
          <a:xfrm flipH="1" flipV="1">
            <a:off x="6732588" y="16002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18" name="Line 14"/>
          <p:cNvSpPr>
            <a:spLocks noChangeShapeType="1"/>
          </p:cNvSpPr>
          <p:nvPr/>
        </p:nvSpPr>
        <p:spPr bwMode="auto">
          <a:xfrm flipH="1">
            <a:off x="6805613" y="16002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19" name="Line 15"/>
          <p:cNvSpPr>
            <a:spLocks noChangeShapeType="1"/>
          </p:cNvSpPr>
          <p:nvPr/>
        </p:nvSpPr>
        <p:spPr bwMode="auto">
          <a:xfrm>
            <a:off x="6878638" y="1600200"/>
            <a:ext cx="212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20" name="Line 16"/>
          <p:cNvSpPr>
            <a:spLocks noChangeShapeType="1"/>
          </p:cNvSpPr>
          <p:nvPr/>
        </p:nvSpPr>
        <p:spPr bwMode="auto">
          <a:xfrm flipH="1" flipV="1">
            <a:off x="7883525" y="16002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21" name="Line 17"/>
          <p:cNvSpPr>
            <a:spLocks noChangeShapeType="1"/>
          </p:cNvSpPr>
          <p:nvPr/>
        </p:nvSpPr>
        <p:spPr bwMode="auto">
          <a:xfrm>
            <a:off x="7091363" y="1600200"/>
            <a:ext cx="360362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22" name="Line 18"/>
          <p:cNvSpPr>
            <a:spLocks noChangeShapeType="1"/>
          </p:cNvSpPr>
          <p:nvPr/>
        </p:nvSpPr>
        <p:spPr bwMode="auto">
          <a:xfrm>
            <a:off x="7451725" y="1600200"/>
            <a:ext cx="4318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89107" name="Picture 19" descr="DVMP2중계기_최종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1673225"/>
            <a:ext cx="1152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8" name="Picture 20" descr="MCM-A202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528763"/>
            <a:ext cx="1296988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10" name="Text Box 22"/>
          <p:cNvSpPr txBox="1">
            <a:spLocks noChangeArrowheads="1"/>
          </p:cNvSpPr>
          <p:nvPr/>
        </p:nvSpPr>
        <p:spPr bwMode="auto">
          <a:xfrm>
            <a:off x="5480050" y="2276475"/>
            <a:ext cx="758825" cy="476250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</a:t>
            </a:r>
          </a:p>
        </p:txBody>
      </p:sp>
      <p:sp>
        <p:nvSpPr>
          <p:cNvPr id="89111" name="Text Box 23"/>
          <p:cNvSpPr txBox="1">
            <a:spLocks noChangeArrowheads="1"/>
          </p:cNvSpPr>
          <p:nvPr/>
        </p:nvSpPr>
        <p:spPr bwMode="auto">
          <a:xfrm>
            <a:off x="6405563" y="2266950"/>
            <a:ext cx="758825" cy="476250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2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2</a:t>
            </a:r>
          </a:p>
        </p:txBody>
      </p:sp>
      <p:sp>
        <p:nvSpPr>
          <p:cNvPr id="89112" name="Text Box 24"/>
          <p:cNvSpPr txBox="1">
            <a:spLocks noChangeArrowheads="1"/>
          </p:cNvSpPr>
          <p:nvPr/>
        </p:nvSpPr>
        <p:spPr bwMode="auto">
          <a:xfrm>
            <a:off x="7556500" y="2257425"/>
            <a:ext cx="758825" cy="476250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4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4</a:t>
            </a:r>
          </a:p>
        </p:txBody>
      </p:sp>
      <p:sp>
        <p:nvSpPr>
          <p:cNvPr id="277529" name="Line 25"/>
          <p:cNvSpPr>
            <a:spLocks noChangeShapeType="1"/>
          </p:cNvSpPr>
          <p:nvPr/>
        </p:nvSpPr>
        <p:spPr bwMode="auto">
          <a:xfrm>
            <a:off x="4211638" y="1598613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30" name="Line 26"/>
          <p:cNvSpPr>
            <a:spLocks noChangeShapeType="1"/>
          </p:cNvSpPr>
          <p:nvPr/>
        </p:nvSpPr>
        <p:spPr bwMode="auto">
          <a:xfrm flipH="1" flipV="1">
            <a:off x="4859338" y="1598613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89115" name="Picture 27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25596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16" name="Text Box 28"/>
          <p:cNvSpPr txBox="1">
            <a:spLocks noChangeArrowheads="1"/>
          </p:cNvSpPr>
          <p:nvPr/>
        </p:nvSpPr>
        <p:spPr bwMode="auto">
          <a:xfrm>
            <a:off x="4572000" y="3860800"/>
            <a:ext cx="758825" cy="476250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5</a:t>
            </a:r>
          </a:p>
        </p:txBody>
      </p:sp>
      <p:pic>
        <p:nvPicPr>
          <p:cNvPr id="89117" name="Picture 29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7188" y="325596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18" name="Picture 30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3813" y="325596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19" name="Picture 31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50" y="325596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36" name="Line 32"/>
          <p:cNvSpPr>
            <a:spLocks noChangeShapeType="1"/>
          </p:cNvSpPr>
          <p:nvPr/>
        </p:nvSpPr>
        <p:spPr bwMode="auto">
          <a:xfrm flipH="1">
            <a:off x="4932363" y="318452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37" name="Line 33"/>
          <p:cNvSpPr>
            <a:spLocks noChangeShapeType="1"/>
          </p:cNvSpPr>
          <p:nvPr/>
        </p:nvSpPr>
        <p:spPr bwMode="auto">
          <a:xfrm>
            <a:off x="5003800" y="3182938"/>
            <a:ext cx="865188" cy="158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38" name="Line 34"/>
          <p:cNvSpPr>
            <a:spLocks noChangeShapeType="1"/>
          </p:cNvSpPr>
          <p:nvPr/>
        </p:nvSpPr>
        <p:spPr bwMode="auto">
          <a:xfrm flipH="1" flipV="1">
            <a:off x="5868988" y="318452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39" name="Line 35"/>
          <p:cNvSpPr>
            <a:spLocks noChangeShapeType="1"/>
          </p:cNvSpPr>
          <p:nvPr/>
        </p:nvSpPr>
        <p:spPr bwMode="auto">
          <a:xfrm flipH="1">
            <a:off x="5938838" y="318452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40" name="Line 36"/>
          <p:cNvSpPr>
            <a:spLocks noChangeShapeType="1"/>
          </p:cNvSpPr>
          <p:nvPr/>
        </p:nvSpPr>
        <p:spPr bwMode="auto">
          <a:xfrm>
            <a:off x="6011863" y="3184525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41" name="Line 37"/>
          <p:cNvSpPr>
            <a:spLocks noChangeShapeType="1"/>
          </p:cNvSpPr>
          <p:nvPr/>
        </p:nvSpPr>
        <p:spPr bwMode="auto">
          <a:xfrm flipH="1" flipV="1">
            <a:off x="6732588" y="318452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42" name="Line 38"/>
          <p:cNvSpPr>
            <a:spLocks noChangeShapeType="1"/>
          </p:cNvSpPr>
          <p:nvPr/>
        </p:nvSpPr>
        <p:spPr bwMode="auto">
          <a:xfrm flipH="1">
            <a:off x="6805613" y="318452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43" name="Line 39"/>
          <p:cNvSpPr>
            <a:spLocks noChangeShapeType="1"/>
          </p:cNvSpPr>
          <p:nvPr/>
        </p:nvSpPr>
        <p:spPr bwMode="auto">
          <a:xfrm>
            <a:off x="6878638" y="3184525"/>
            <a:ext cx="212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44" name="Line 40"/>
          <p:cNvSpPr>
            <a:spLocks noChangeShapeType="1"/>
          </p:cNvSpPr>
          <p:nvPr/>
        </p:nvSpPr>
        <p:spPr bwMode="auto">
          <a:xfrm flipH="1" flipV="1">
            <a:off x="7883525" y="318452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45" name="Line 41"/>
          <p:cNvSpPr>
            <a:spLocks noChangeShapeType="1"/>
          </p:cNvSpPr>
          <p:nvPr/>
        </p:nvSpPr>
        <p:spPr bwMode="auto">
          <a:xfrm>
            <a:off x="7091363" y="3184525"/>
            <a:ext cx="360362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46" name="Line 42"/>
          <p:cNvSpPr>
            <a:spLocks noChangeShapeType="1"/>
          </p:cNvSpPr>
          <p:nvPr/>
        </p:nvSpPr>
        <p:spPr bwMode="auto">
          <a:xfrm>
            <a:off x="7451725" y="3184525"/>
            <a:ext cx="4318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89131" name="Picture 43" descr="DVMP2중계기_최종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3257550"/>
            <a:ext cx="1152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32" name="Text Box 44"/>
          <p:cNvSpPr txBox="1">
            <a:spLocks noChangeArrowheads="1"/>
          </p:cNvSpPr>
          <p:nvPr/>
        </p:nvSpPr>
        <p:spPr bwMode="auto">
          <a:xfrm>
            <a:off x="5480050" y="3860800"/>
            <a:ext cx="758825" cy="476250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6</a:t>
            </a:r>
          </a:p>
        </p:txBody>
      </p:sp>
      <p:sp>
        <p:nvSpPr>
          <p:cNvPr id="89133" name="Text Box 45"/>
          <p:cNvSpPr txBox="1">
            <a:spLocks noChangeArrowheads="1"/>
          </p:cNvSpPr>
          <p:nvPr/>
        </p:nvSpPr>
        <p:spPr bwMode="auto">
          <a:xfrm>
            <a:off x="6405563" y="3851275"/>
            <a:ext cx="758825" cy="476250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2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7</a:t>
            </a:r>
          </a:p>
        </p:txBody>
      </p:sp>
      <p:sp>
        <p:nvSpPr>
          <p:cNvPr id="89134" name="Text Box 46"/>
          <p:cNvSpPr txBox="1">
            <a:spLocks noChangeArrowheads="1"/>
          </p:cNvSpPr>
          <p:nvPr/>
        </p:nvSpPr>
        <p:spPr bwMode="auto">
          <a:xfrm>
            <a:off x="7556500" y="3841750"/>
            <a:ext cx="758825" cy="476250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4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8</a:t>
            </a:r>
          </a:p>
        </p:txBody>
      </p:sp>
      <p:sp>
        <p:nvSpPr>
          <p:cNvPr id="277551" name="Line 47"/>
          <p:cNvSpPr>
            <a:spLocks noChangeShapeType="1"/>
          </p:cNvSpPr>
          <p:nvPr/>
        </p:nvSpPr>
        <p:spPr bwMode="auto">
          <a:xfrm>
            <a:off x="4211638" y="3182938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52" name="Line 48"/>
          <p:cNvSpPr>
            <a:spLocks noChangeShapeType="1"/>
          </p:cNvSpPr>
          <p:nvPr/>
        </p:nvSpPr>
        <p:spPr bwMode="auto">
          <a:xfrm flipH="1" flipV="1">
            <a:off x="4859338" y="31829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89137" name="Picture 49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484028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38" name="Text Box 50"/>
          <p:cNvSpPr txBox="1">
            <a:spLocks noChangeArrowheads="1"/>
          </p:cNvSpPr>
          <p:nvPr/>
        </p:nvSpPr>
        <p:spPr bwMode="auto">
          <a:xfrm>
            <a:off x="4572000" y="5445125"/>
            <a:ext cx="758825" cy="331788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     : 9</a:t>
            </a:r>
          </a:p>
        </p:txBody>
      </p:sp>
      <p:pic>
        <p:nvPicPr>
          <p:cNvPr id="89139" name="Picture 51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7188" y="484028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40" name="Picture 52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3813" y="484028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41" name="Picture 53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50" y="484028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58" name="Line 54"/>
          <p:cNvSpPr>
            <a:spLocks noChangeShapeType="1"/>
          </p:cNvSpPr>
          <p:nvPr/>
        </p:nvSpPr>
        <p:spPr bwMode="auto">
          <a:xfrm flipH="1">
            <a:off x="4932363" y="476885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59" name="Line 55"/>
          <p:cNvSpPr>
            <a:spLocks noChangeShapeType="1"/>
          </p:cNvSpPr>
          <p:nvPr/>
        </p:nvSpPr>
        <p:spPr bwMode="auto">
          <a:xfrm>
            <a:off x="5003800" y="4767263"/>
            <a:ext cx="865188" cy="158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60" name="Line 56"/>
          <p:cNvSpPr>
            <a:spLocks noChangeShapeType="1"/>
          </p:cNvSpPr>
          <p:nvPr/>
        </p:nvSpPr>
        <p:spPr bwMode="auto">
          <a:xfrm flipH="1" flipV="1">
            <a:off x="5868988" y="476885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61" name="Line 57"/>
          <p:cNvSpPr>
            <a:spLocks noChangeShapeType="1"/>
          </p:cNvSpPr>
          <p:nvPr/>
        </p:nvSpPr>
        <p:spPr bwMode="auto">
          <a:xfrm flipH="1">
            <a:off x="5938838" y="476885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62" name="Line 58"/>
          <p:cNvSpPr>
            <a:spLocks noChangeShapeType="1"/>
          </p:cNvSpPr>
          <p:nvPr/>
        </p:nvSpPr>
        <p:spPr bwMode="auto">
          <a:xfrm>
            <a:off x="6011863" y="4768850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63" name="Line 59"/>
          <p:cNvSpPr>
            <a:spLocks noChangeShapeType="1"/>
          </p:cNvSpPr>
          <p:nvPr/>
        </p:nvSpPr>
        <p:spPr bwMode="auto">
          <a:xfrm flipH="1" flipV="1">
            <a:off x="6732588" y="476885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64" name="Line 60"/>
          <p:cNvSpPr>
            <a:spLocks noChangeShapeType="1"/>
          </p:cNvSpPr>
          <p:nvPr/>
        </p:nvSpPr>
        <p:spPr bwMode="auto">
          <a:xfrm flipH="1">
            <a:off x="6805613" y="476885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65" name="Line 61"/>
          <p:cNvSpPr>
            <a:spLocks noChangeShapeType="1"/>
          </p:cNvSpPr>
          <p:nvPr/>
        </p:nvSpPr>
        <p:spPr bwMode="auto">
          <a:xfrm>
            <a:off x="6878638" y="4768850"/>
            <a:ext cx="212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66" name="Line 62"/>
          <p:cNvSpPr>
            <a:spLocks noChangeShapeType="1"/>
          </p:cNvSpPr>
          <p:nvPr/>
        </p:nvSpPr>
        <p:spPr bwMode="auto">
          <a:xfrm flipH="1" flipV="1">
            <a:off x="7883525" y="476885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67" name="Line 63"/>
          <p:cNvSpPr>
            <a:spLocks noChangeShapeType="1"/>
          </p:cNvSpPr>
          <p:nvPr/>
        </p:nvSpPr>
        <p:spPr bwMode="auto">
          <a:xfrm>
            <a:off x="7091363" y="4768850"/>
            <a:ext cx="360362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68" name="Line 64"/>
          <p:cNvSpPr>
            <a:spLocks noChangeShapeType="1"/>
          </p:cNvSpPr>
          <p:nvPr/>
        </p:nvSpPr>
        <p:spPr bwMode="auto">
          <a:xfrm>
            <a:off x="7451725" y="4768850"/>
            <a:ext cx="4318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89153" name="Text Box 65"/>
          <p:cNvSpPr txBox="1">
            <a:spLocks noChangeArrowheads="1"/>
          </p:cNvSpPr>
          <p:nvPr/>
        </p:nvSpPr>
        <p:spPr bwMode="auto">
          <a:xfrm>
            <a:off x="5480050" y="5445125"/>
            <a:ext cx="758825" cy="331788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     : 10</a:t>
            </a:r>
          </a:p>
        </p:txBody>
      </p:sp>
      <p:sp>
        <p:nvSpPr>
          <p:cNvPr id="89154" name="Text Box 66"/>
          <p:cNvSpPr txBox="1">
            <a:spLocks noChangeArrowheads="1"/>
          </p:cNvSpPr>
          <p:nvPr/>
        </p:nvSpPr>
        <p:spPr bwMode="auto">
          <a:xfrm>
            <a:off x="6405563" y="5435600"/>
            <a:ext cx="758825" cy="331788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2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     : 11</a:t>
            </a:r>
          </a:p>
        </p:txBody>
      </p:sp>
      <p:sp>
        <p:nvSpPr>
          <p:cNvPr id="89155" name="Text Box 67"/>
          <p:cNvSpPr txBox="1">
            <a:spLocks noChangeArrowheads="1"/>
          </p:cNvSpPr>
          <p:nvPr/>
        </p:nvSpPr>
        <p:spPr bwMode="auto">
          <a:xfrm>
            <a:off x="7556500" y="5426075"/>
            <a:ext cx="758825" cy="331788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4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     : 12</a:t>
            </a:r>
          </a:p>
        </p:txBody>
      </p:sp>
      <p:sp>
        <p:nvSpPr>
          <p:cNvPr id="277572" name="Line 68"/>
          <p:cNvSpPr>
            <a:spLocks noChangeShapeType="1"/>
          </p:cNvSpPr>
          <p:nvPr/>
        </p:nvSpPr>
        <p:spPr bwMode="auto">
          <a:xfrm>
            <a:off x="4211638" y="4767263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73" name="Line 69"/>
          <p:cNvSpPr>
            <a:spLocks noChangeShapeType="1"/>
          </p:cNvSpPr>
          <p:nvPr/>
        </p:nvSpPr>
        <p:spPr bwMode="auto">
          <a:xfrm flipH="1" flipV="1">
            <a:off x="4859338" y="4767263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89158" name="Oval 70"/>
          <p:cNvSpPr>
            <a:spLocks noChangeArrowheads="1"/>
          </p:cNvSpPr>
          <p:nvPr/>
        </p:nvSpPr>
        <p:spPr bwMode="auto">
          <a:xfrm>
            <a:off x="539750" y="1816100"/>
            <a:ext cx="287338" cy="2159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9159" name="Oval 71"/>
          <p:cNvSpPr>
            <a:spLocks noChangeArrowheads="1"/>
          </p:cNvSpPr>
          <p:nvPr/>
        </p:nvSpPr>
        <p:spPr bwMode="auto">
          <a:xfrm>
            <a:off x="1090613" y="2032000"/>
            <a:ext cx="287337" cy="2159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9160" name="Oval 72"/>
          <p:cNvSpPr>
            <a:spLocks noChangeArrowheads="1"/>
          </p:cNvSpPr>
          <p:nvPr/>
        </p:nvSpPr>
        <p:spPr bwMode="auto">
          <a:xfrm>
            <a:off x="539750" y="2392363"/>
            <a:ext cx="287338" cy="2159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9161" name="Freeform 73"/>
          <p:cNvSpPr>
            <a:spLocks/>
          </p:cNvSpPr>
          <p:nvPr/>
        </p:nvSpPr>
        <p:spPr bwMode="auto">
          <a:xfrm>
            <a:off x="1331913" y="2176463"/>
            <a:ext cx="5327650" cy="1152525"/>
          </a:xfrm>
          <a:custGeom>
            <a:avLst/>
            <a:gdLst>
              <a:gd name="T0" fmla="*/ 0 w 3356"/>
              <a:gd name="T1" fmla="*/ 0 h 726"/>
              <a:gd name="T2" fmla="*/ 635 w 3356"/>
              <a:gd name="T3" fmla="*/ 363 h 726"/>
              <a:gd name="T4" fmla="*/ 2676 w 3356"/>
              <a:gd name="T5" fmla="*/ 408 h 726"/>
              <a:gd name="T6" fmla="*/ 3356 w 3356"/>
              <a:gd name="T7" fmla="*/ 726 h 726"/>
              <a:gd name="T8" fmla="*/ 0 60000 65536"/>
              <a:gd name="T9" fmla="*/ 0 60000 65536"/>
              <a:gd name="T10" fmla="*/ 0 60000 65536"/>
              <a:gd name="T11" fmla="*/ 0 60000 65536"/>
              <a:gd name="T12" fmla="*/ 0 w 3356"/>
              <a:gd name="T13" fmla="*/ 0 h 726"/>
              <a:gd name="T14" fmla="*/ 3356 w 3356"/>
              <a:gd name="T15" fmla="*/ 726 h 7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56" h="726">
                <a:moveTo>
                  <a:pt x="0" y="0"/>
                </a:moveTo>
                <a:cubicBezTo>
                  <a:pt x="94" y="147"/>
                  <a:pt x="189" y="295"/>
                  <a:pt x="635" y="363"/>
                </a:cubicBezTo>
                <a:cubicBezTo>
                  <a:pt x="1081" y="431"/>
                  <a:pt x="2223" y="348"/>
                  <a:pt x="2676" y="408"/>
                </a:cubicBezTo>
                <a:cubicBezTo>
                  <a:pt x="3129" y="468"/>
                  <a:pt x="3242" y="597"/>
                  <a:pt x="3356" y="726"/>
                </a:cubicBezTo>
              </a:path>
            </a:pathLst>
          </a:custGeom>
          <a:noFill/>
          <a:ln w="158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9162" name="Freeform 74"/>
          <p:cNvSpPr>
            <a:spLocks/>
          </p:cNvSpPr>
          <p:nvPr/>
        </p:nvSpPr>
        <p:spPr bwMode="auto">
          <a:xfrm>
            <a:off x="827088" y="2608263"/>
            <a:ext cx="6985000" cy="2305050"/>
          </a:xfrm>
          <a:custGeom>
            <a:avLst/>
            <a:gdLst>
              <a:gd name="T0" fmla="*/ 0 w 4672"/>
              <a:gd name="T1" fmla="*/ 0 h 1452"/>
              <a:gd name="T2" fmla="*/ 817 w 4672"/>
              <a:gd name="T3" fmla="*/ 862 h 1452"/>
              <a:gd name="T4" fmla="*/ 3947 w 4672"/>
              <a:gd name="T5" fmla="*/ 1134 h 1452"/>
              <a:gd name="T6" fmla="*/ 4672 w 4672"/>
              <a:gd name="T7" fmla="*/ 1452 h 1452"/>
              <a:gd name="T8" fmla="*/ 0 60000 65536"/>
              <a:gd name="T9" fmla="*/ 0 60000 65536"/>
              <a:gd name="T10" fmla="*/ 0 60000 65536"/>
              <a:gd name="T11" fmla="*/ 0 60000 65536"/>
              <a:gd name="T12" fmla="*/ 0 w 4672"/>
              <a:gd name="T13" fmla="*/ 0 h 1452"/>
              <a:gd name="T14" fmla="*/ 4672 w 4672"/>
              <a:gd name="T15" fmla="*/ 1452 h 1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672" h="1452">
                <a:moveTo>
                  <a:pt x="0" y="0"/>
                </a:moveTo>
                <a:cubicBezTo>
                  <a:pt x="79" y="336"/>
                  <a:pt x="159" y="673"/>
                  <a:pt x="817" y="862"/>
                </a:cubicBezTo>
                <a:cubicBezTo>
                  <a:pt x="1475" y="1051"/>
                  <a:pt x="3305" y="1036"/>
                  <a:pt x="3947" y="1134"/>
                </a:cubicBezTo>
                <a:cubicBezTo>
                  <a:pt x="4589" y="1232"/>
                  <a:pt x="4630" y="1342"/>
                  <a:pt x="4672" y="1452"/>
                </a:cubicBezTo>
              </a:path>
            </a:pathLst>
          </a:custGeom>
          <a:noFill/>
          <a:ln w="158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77579" name="Line 75"/>
          <p:cNvSpPr>
            <a:spLocks noChangeShapeType="1"/>
          </p:cNvSpPr>
          <p:nvPr/>
        </p:nvSpPr>
        <p:spPr bwMode="auto">
          <a:xfrm>
            <a:off x="3348038" y="1816100"/>
            <a:ext cx="2159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80" name="Line 76"/>
          <p:cNvSpPr>
            <a:spLocks noChangeShapeType="1"/>
          </p:cNvSpPr>
          <p:nvPr/>
        </p:nvSpPr>
        <p:spPr bwMode="auto">
          <a:xfrm>
            <a:off x="3348038" y="3400425"/>
            <a:ext cx="2159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81" name="Line 77"/>
          <p:cNvSpPr>
            <a:spLocks noChangeShapeType="1"/>
          </p:cNvSpPr>
          <p:nvPr/>
        </p:nvSpPr>
        <p:spPr bwMode="auto">
          <a:xfrm>
            <a:off x="2771775" y="4984750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89166" name="Picture 78" descr="DVMP2실외기_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73450" y="1311275"/>
            <a:ext cx="81121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67" name="Picture 79" descr="DVMP2실외기_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73450" y="2894013"/>
            <a:ext cx="81121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84" name="Line 80"/>
          <p:cNvSpPr>
            <a:spLocks noChangeShapeType="1"/>
          </p:cNvSpPr>
          <p:nvPr/>
        </p:nvSpPr>
        <p:spPr bwMode="auto">
          <a:xfrm>
            <a:off x="1476375" y="1816100"/>
            <a:ext cx="71913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85" name="Line 81"/>
          <p:cNvSpPr>
            <a:spLocks noChangeShapeType="1"/>
          </p:cNvSpPr>
          <p:nvPr/>
        </p:nvSpPr>
        <p:spPr bwMode="auto">
          <a:xfrm flipV="1">
            <a:off x="1908175" y="1816100"/>
            <a:ext cx="287338" cy="1444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86" name="Line 82"/>
          <p:cNvSpPr>
            <a:spLocks noChangeShapeType="1"/>
          </p:cNvSpPr>
          <p:nvPr/>
        </p:nvSpPr>
        <p:spPr bwMode="auto">
          <a:xfrm>
            <a:off x="1908175" y="3400425"/>
            <a:ext cx="28733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87" name="Line 83"/>
          <p:cNvSpPr>
            <a:spLocks noChangeShapeType="1"/>
          </p:cNvSpPr>
          <p:nvPr/>
        </p:nvSpPr>
        <p:spPr bwMode="auto">
          <a:xfrm flipV="1">
            <a:off x="1908175" y="3400425"/>
            <a:ext cx="287338" cy="1444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88" name="Line 84"/>
          <p:cNvSpPr>
            <a:spLocks noChangeShapeType="1"/>
          </p:cNvSpPr>
          <p:nvPr/>
        </p:nvSpPr>
        <p:spPr bwMode="auto">
          <a:xfrm>
            <a:off x="1908175" y="1960563"/>
            <a:ext cx="0" cy="14398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89" name="Line 85"/>
          <p:cNvSpPr>
            <a:spLocks noChangeShapeType="1"/>
          </p:cNvSpPr>
          <p:nvPr/>
        </p:nvSpPr>
        <p:spPr bwMode="auto">
          <a:xfrm>
            <a:off x="1908175" y="4984750"/>
            <a:ext cx="28733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7590" name="Line 86"/>
          <p:cNvSpPr>
            <a:spLocks noChangeShapeType="1"/>
          </p:cNvSpPr>
          <p:nvPr/>
        </p:nvSpPr>
        <p:spPr bwMode="auto">
          <a:xfrm>
            <a:off x="1908175" y="3544888"/>
            <a:ext cx="0" cy="14398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89175" name="Freeform 87"/>
          <p:cNvSpPr>
            <a:spLocks/>
          </p:cNvSpPr>
          <p:nvPr/>
        </p:nvSpPr>
        <p:spPr bwMode="auto">
          <a:xfrm>
            <a:off x="827088" y="1528763"/>
            <a:ext cx="3816350" cy="360362"/>
          </a:xfrm>
          <a:custGeom>
            <a:avLst/>
            <a:gdLst>
              <a:gd name="T0" fmla="*/ 0 w 2404"/>
              <a:gd name="T1" fmla="*/ 227 h 227"/>
              <a:gd name="T2" fmla="*/ 1225 w 2404"/>
              <a:gd name="T3" fmla="*/ 0 h 227"/>
              <a:gd name="T4" fmla="*/ 2404 w 2404"/>
              <a:gd name="T5" fmla="*/ 227 h 227"/>
              <a:gd name="T6" fmla="*/ 0 60000 65536"/>
              <a:gd name="T7" fmla="*/ 0 60000 65536"/>
              <a:gd name="T8" fmla="*/ 0 60000 65536"/>
              <a:gd name="T9" fmla="*/ 0 w 2404"/>
              <a:gd name="T10" fmla="*/ 0 h 227"/>
              <a:gd name="T11" fmla="*/ 2404 w 2404"/>
              <a:gd name="T12" fmla="*/ 227 h 2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4" h="227">
                <a:moveTo>
                  <a:pt x="0" y="227"/>
                </a:moveTo>
                <a:cubicBezTo>
                  <a:pt x="412" y="113"/>
                  <a:pt x="824" y="0"/>
                  <a:pt x="1225" y="0"/>
                </a:cubicBezTo>
                <a:cubicBezTo>
                  <a:pt x="1626" y="0"/>
                  <a:pt x="2015" y="113"/>
                  <a:pt x="2404" y="227"/>
                </a:cubicBezTo>
              </a:path>
            </a:pathLst>
          </a:custGeom>
          <a:noFill/>
          <a:ln w="158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9178" name="Rectangle 94"/>
          <p:cNvSpPr>
            <a:spLocks noChangeArrowheads="1"/>
          </p:cNvSpPr>
          <p:nvPr/>
        </p:nvSpPr>
        <p:spPr bwMode="auto">
          <a:xfrm>
            <a:off x="3635375" y="3400425"/>
            <a:ext cx="431800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9179" name="Rectangle 95"/>
          <p:cNvSpPr>
            <a:spLocks noChangeArrowheads="1"/>
          </p:cNvSpPr>
          <p:nvPr/>
        </p:nvSpPr>
        <p:spPr bwMode="auto">
          <a:xfrm>
            <a:off x="3635375" y="1816100"/>
            <a:ext cx="431800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9180" name="Text Box 96"/>
          <p:cNvSpPr txBox="1">
            <a:spLocks noChangeArrowheads="1"/>
          </p:cNvSpPr>
          <p:nvPr/>
        </p:nvSpPr>
        <p:spPr bwMode="auto">
          <a:xfrm>
            <a:off x="3654425" y="1744663"/>
            <a:ext cx="438150" cy="6413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1</a:t>
            </a:r>
          </a:p>
        </p:txBody>
      </p:sp>
      <p:sp>
        <p:nvSpPr>
          <p:cNvPr id="89181" name="Text Box 97"/>
          <p:cNvSpPr txBox="1">
            <a:spLocks noChangeArrowheads="1"/>
          </p:cNvSpPr>
          <p:nvPr/>
        </p:nvSpPr>
        <p:spPr bwMode="auto">
          <a:xfrm>
            <a:off x="3654425" y="3335338"/>
            <a:ext cx="438150" cy="6413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2</a:t>
            </a:r>
          </a:p>
        </p:txBody>
      </p:sp>
      <p:sp>
        <p:nvSpPr>
          <p:cNvPr id="89182" name="Text Box 98"/>
          <p:cNvSpPr txBox="1">
            <a:spLocks noChangeArrowheads="1"/>
          </p:cNvSpPr>
          <p:nvPr/>
        </p:nvSpPr>
        <p:spPr bwMode="auto">
          <a:xfrm>
            <a:off x="2124075" y="2003425"/>
            <a:ext cx="877888" cy="304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ru-RU" altLang="ko-KR" b="1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Адрес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 0</a:t>
            </a:r>
          </a:p>
        </p:txBody>
      </p:sp>
      <p:sp>
        <p:nvSpPr>
          <p:cNvPr id="89183" name="Text Box 99"/>
          <p:cNvSpPr txBox="1">
            <a:spLocks noChangeArrowheads="1"/>
          </p:cNvSpPr>
          <p:nvPr/>
        </p:nvSpPr>
        <p:spPr bwMode="auto">
          <a:xfrm>
            <a:off x="2124075" y="3571875"/>
            <a:ext cx="877888" cy="304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ru-RU" altLang="ko-KR" b="1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Адрес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 1</a:t>
            </a:r>
          </a:p>
        </p:txBody>
      </p:sp>
      <p:sp>
        <p:nvSpPr>
          <p:cNvPr id="89184" name="Text Box 100"/>
          <p:cNvSpPr txBox="1">
            <a:spLocks noChangeArrowheads="1"/>
          </p:cNvSpPr>
          <p:nvPr/>
        </p:nvSpPr>
        <p:spPr bwMode="auto">
          <a:xfrm>
            <a:off x="2124075" y="5184775"/>
            <a:ext cx="877888" cy="304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ru-RU" altLang="ko-KR" b="1">
                <a:solidFill>
                  <a:schemeClr val="tx2"/>
                </a:solidFill>
                <a:latin typeface="Arial" pitchFamily="34" charset="0"/>
                <a:ea typeface="굴림" pitchFamily="34" charset="-127"/>
              </a:rPr>
              <a:t>Адрес</a:t>
            </a:r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 2</a:t>
            </a:r>
          </a:p>
        </p:txBody>
      </p:sp>
      <p:pic>
        <p:nvPicPr>
          <p:cNvPr id="89186" name="Picture 104" descr="DVMP2중계기_최종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1538" y="4729163"/>
            <a:ext cx="1152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87" name="Picture 105" descr="DVMP2실외기_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475" y="4365625"/>
            <a:ext cx="81121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88" name="Rectangle 106"/>
          <p:cNvSpPr>
            <a:spLocks noChangeArrowheads="1"/>
          </p:cNvSpPr>
          <p:nvPr/>
        </p:nvSpPr>
        <p:spPr bwMode="auto">
          <a:xfrm>
            <a:off x="3563938" y="4718050"/>
            <a:ext cx="431800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89189" name="Text Box 107"/>
          <p:cNvSpPr txBox="1">
            <a:spLocks noChangeArrowheads="1"/>
          </p:cNvSpPr>
          <p:nvPr/>
        </p:nvSpPr>
        <p:spPr bwMode="auto">
          <a:xfrm>
            <a:off x="3582988" y="4652963"/>
            <a:ext cx="438150" cy="6413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3</a:t>
            </a:r>
          </a:p>
        </p:txBody>
      </p:sp>
      <p:sp>
        <p:nvSpPr>
          <p:cNvPr id="258075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8208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</a:t>
            </a:r>
            <a:r>
              <a:rPr lang="ru-RU" altLang="ko-KR" sz="3600" b="1">
                <a:solidFill>
                  <a:schemeClr val="tx2"/>
                </a:solidFill>
                <a:latin typeface="Arial Unicode MS" pitchFamily="34" charset="-128"/>
              </a:rPr>
              <a:t>Центральный пульт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(MCM-A202A)</a:t>
            </a:r>
          </a:p>
        </p:txBody>
      </p:sp>
      <p:sp>
        <p:nvSpPr>
          <p:cNvPr id="89194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3043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 Unicode MS" pitchFamily="34" charset="-128"/>
              </a:rPr>
              <a:t>Пример </a:t>
            </a:r>
            <a:r>
              <a:rPr lang="ru-RU" altLang="ko-KR" sz="2400" b="1">
                <a:latin typeface="Arial" pitchFamily="34" charset="0"/>
              </a:rPr>
              <a:t>управления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684213" y="1916113"/>
            <a:ext cx="7694612" cy="2447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693738" y="4552950"/>
            <a:ext cx="7694612" cy="211613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1604" name="Line 4"/>
          <p:cNvSpPr>
            <a:spLocks noChangeShapeType="1"/>
          </p:cNvSpPr>
          <p:nvPr/>
        </p:nvSpPr>
        <p:spPr bwMode="auto">
          <a:xfrm flipV="1">
            <a:off x="3203575" y="5132388"/>
            <a:ext cx="25558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611188" y="1281113"/>
            <a:ext cx="7848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 sz="1600">
                <a:solidFill>
                  <a:schemeClr val="tx2"/>
                </a:solidFill>
                <a:latin typeface="Arial Unicode MS" pitchFamily="34" charset="-128"/>
              </a:rPr>
              <a:t>Во избежание ошибок в работе системы управления каждый контроллер должен поключаться отдельным кабелем</a:t>
            </a:r>
            <a:r>
              <a:rPr lang="en-US" altLang="ko-KR" sz="1600">
                <a:solidFill>
                  <a:schemeClr val="tx2"/>
                </a:solidFill>
                <a:latin typeface="Arial Unicode MS" pitchFamily="34" charset="-128"/>
              </a:rPr>
              <a:t>.</a:t>
            </a:r>
          </a:p>
        </p:txBody>
      </p:sp>
      <p:sp>
        <p:nvSpPr>
          <p:cNvPr id="281606" name="Line 6"/>
          <p:cNvSpPr>
            <a:spLocks noChangeShapeType="1"/>
          </p:cNvSpPr>
          <p:nvPr/>
        </p:nvSpPr>
        <p:spPr bwMode="auto">
          <a:xfrm flipV="1">
            <a:off x="2662238" y="2825750"/>
            <a:ext cx="830262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1607" name="Line 7"/>
          <p:cNvSpPr>
            <a:spLocks noChangeShapeType="1"/>
          </p:cNvSpPr>
          <p:nvPr/>
        </p:nvSpPr>
        <p:spPr bwMode="auto">
          <a:xfrm>
            <a:off x="4356100" y="3833813"/>
            <a:ext cx="2376488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1608" name="Line 8"/>
          <p:cNvSpPr>
            <a:spLocks noChangeShapeType="1"/>
          </p:cNvSpPr>
          <p:nvPr/>
        </p:nvSpPr>
        <p:spPr bwMode="auto">
          <a:xfrm>
            <a:off x="3230563" y="3833813"/>
            <a:ext cx="261937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1609" name="Line 9"/>
          <p:cNvSpPr>
            <a:spLocks noChangeShapeType="1"/>
          </p:cNvSpPr>
          <p:nvPr/>
        </p:nvSpPr>
        <p:spPr bwMode="auto">
          <a:xfrm flipV="1">
            <a:off x="3238500" y="2897188"/>
            <a:ext cx="0" cy="936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1610" name="Line 10"/>
          <p:cNvSpPr>
            <a:spLocks noChangeShapeType="1"/>
          </p:cNvSpPr>
          <p:nvPr/>
        </p:nvSpPr>
        <p:spPr bwMode="auto">
          <a:xfrm flipV="1">
            <a:off x="2446338" y="2897188"/>
            <a:ext cx="0" cy="936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1611" name="Line 11"/>
          <p:cNvSpPr>
            <a:spLocks noChangeShapeType="1"/>
          </p:cNvSpPr>
          <p:nvPr/>
        </p:nvSpPr>
        <p:spPr bwMode="auto">
          <a:xfrm>
            <a:off x="2662238" y="2897188"/>
            <a:ext cx="576262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1612" name="Line 12"/>
          <p:cNvSpPr>
            <a:spLocks noChangeShapeType="1"/>
          </p:cNvSpPr>
          <p:nvPr/>
        </p:nvSpPr>
        <p:spPr bwMode="auto">
          <a:xfrm>
            <a:off x="2222500" y="3833813"/>
            <a:ext cx="215900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90125" name="AutoShape 13"/>
          <p:cNvSpPr>
            <a:spLocks noChangeArrowheads="1"/>
          </p:cNvSpPr>
          <p:nvPr/>
        </p:nvSpPr>
        <p:spPr bwMode="auto">
          <a:xfrm rot="-5400000">
            <a:off x="2735263" y="2538413"/>
            <a:ext cx="215900" cy="647700"/>
          </a:xfrm>
          <a:prstGeom prst="can">
            <a:avLst>
              <a:gd name="adj" fmla="val 27264"/>
            </a:avLst>
          </a:prstGeom>
          <a:solidFill>
            <a:srgbClr val="80808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1614" name="Line 14"/>
          <p:cNvSpPr>
            <a:spLocks noChangeShapeType="1"/>
          </p:cNvSpPr>
          <p:nvPr/>
        </p:nvSpPr>
        <p:spPr bwMode="auto">
          <a:xfrm>
            <a:off x="2446338" y="2897188"/>
            <a:ext cx="127000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1615" name="Line 15"/>
          <p:cNvSpPr>
            <a:spLocks noChangeShapeType="1"/>
          </p:cNvSpPr>
          <p:nvPr/>
        </p:nvSpPr>
        <p:spPr bwMode="auto">
          <a:xfrm>
            <a:off x="2230438" y="2825750"/>
            <a:ext cx="350837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1616" name="Line 16"/>
          <p:cNvSpPr>
            <a:spLocks noChangeShapeType="1"/>
          </p:cNvSpPr>
          <p:nvPr/>
        </p:nvSpPr>
        <p:spPr bwMode="auto">
          <a:xfrm flipV="1">
            <a:off x="4284663" y="5127625"/>
            <a:ext cx="2447925" cy="1588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90129" name="AutoShape 17"/>
          <p:cNvSpPr>
            <a:spLocks noChangeArrowheads="1"/>
          </p:cNvSpPr>
          <p:nvPr/>
        </p:nvSpPr>
        <p:spPr bwMode="auto">
          <a:xfrm rot="-5400000">
            <a:off x="2736056" y="4625182"/>
            <a:ext cx="142875" cy="1008062"/>
          </a:xfrm>
          <a:prstGeom prst="can">
            <a:avLst>
              <a:gd name="adj" fmla="val 43313"/>
            </a:avLst>
          </a:prstGeom>
          <a:solidFill>
            <a:srgbClr val="80808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0130" name="Text Box 18"/>
          <p:cNvSpPr txBox="1">
            <a:spLocks noChangeArrowheads="1"/>
          </p:cNvSpPr>
          <p:nvPr/>
        </p:nvSpPr>
        <p:spPr bwMode="auto">
          <a:xfrm>
            <a:off x="3040063" y="2271713"/>
            <a:ext cx="1260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000">
                <a:latin typeface="Arial Unicode MS" pitchFamily="34" charset="-128"/>
              </a:rPr>
              <a:t>4 жильный кабель</a:t>
            </a:r>
            <a:endParaRPr lang="en-US" altLang="ko-KR" sz="1000">
              <a:latin typeface="Arial Unicode MS" pitchFamily="34" charset="-128"/>
            </a:endParaRPr>
          </a:p>
        </p:txBody>
      </p:sp>
      <p:sp>
        <p:nvSpPr>
          <p:cNvPr id="281619" name="Line 19"/>
          <p:cNvSpPr>
            <a:spLocks noChangeShapeType="1"/>
          </p:cNvSpPr>
          <p:nvPr/>
        </p:nvSpPr>
        <p:spPr bwMode="auto">
          <a:xfrm flipV="1">
            <a:off x="2211388" y="5129213"/>
            <a:ext cx="136525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90132" name="Text Box 20"/>
          <p:cNvSpPr txBox="1">
            <a:spLocks noChangeArrowheads="1"/>
          </p:cNvSpPr>
          <p:nvPr/>
        </p:nvSpPr>
        <p:spPr bwMode="auto">
          <a:xfrm>
            <a:off x="2446338" y="5200650"/>
            <a:ext cx="1260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000">
                <a:latin typeface="Arial Unicode MS" pitchFamily="34" charset="-128"/>
              </a:rPr>
              <a:t>2 жильный кабель</a:t>
            </a:r>
            <a:endParaRPr lang="en-US" altLang="ko-KR" sz="1000">
              <a:latin typeface="Arial Unicode MS" pitchFamily="34" charset="-128"/>
            </a:endParaRPr>
          </a:p>
        </p:txBody>
      </p:sp>
      <p:sp>
        <p:nvSpPr>
          <p:cNvPr id="90133" name="Text Box 21"/>
          <p:cNvSpPr txBox="1">
            <a:spLocks noChangeArrowheads="1"/>
          </p:cNvSpPr>
          <p:nvPr/>
        </p:nvSpPr>
        <p:spPr bwMode="auto">
          <a:xfrm>
            <a:off x="2486025" y="6207125"/>
            <a:ext cx="1260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000">
                <a:latin typeface="Arial Unicode MS" pitchFamily="34" charset="-128"/>
              </a:rPr>
              <a:t>2 жильный кабель</a:t>
            </a:r>
            <a:endParaRPr lang="en-US" altLang="ko-KR" sz="1000">
              <a:latin typeface="Arial Unicode MS" pitchFamily="34" charset="-128"/>
            </a:endParaRPr>
          </a:p>
        </p:txBody>
      </p:sp>
      <p:grpSp>
        <p:nvGrpSpPr>
          <p:cNvPr id="90134" name="Group 22"/>
          <p:cNvGrpSpPr>
            <a:grpSpLocks noChangeAspect="1"/>
          </p:cNvGrpSpPr>
          <p:nvPr/>
        </p:nvGrpSpPr>
        <p:grpSpPr bwMode="auto">
          <a:xfrm>
            <a:off x="2670175" y="2276475"/>
            <a:ext cx="387350" cy="387350"/>
            <a:chOff x="192" y="948"/>
            <a:chExt cx="363" cy="363"/>
          </a:xfrm>
        </p:grpSpPr>
        <p:sp>
          <p:nvSpPr>
            <p:cNvPr id="90214" name="Oval 23"/>
            <p:cNvSpPr>
              <a:spLocks noChangeAspect="1" noChangeArrowheads="1"/>
            </p:cNvSpPr>
            <p:nvPr/>
          </p:nvSpPr>
          <p:spPr bwMode="auto">
            <a:xfrm>
              <a:off x="192" y="948"/>
              <a:ext cx="363" cy="363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90215" name="Oval 24"/>
            <p:cNvSpPr>
              <a:spLocks noChangeAspect="1" noChangeArrowheads="1"/>
            </p:cNvSpPr>
            <p:nvPr/>
          </p:nvSpPr>
          <p:spPr bwMode="auto">
            <a:xfrm>
              <a:off x="255" y="1021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90216" name="Oval 25"/>
            <p:cNvSpPr>
              <a:spLocks noChangeAspect="1" noChangeArrowheads="1"/>
            </p:cNvSpPr>
            <p:nvPr/>
          </p:nvSpPr>
          <p:spPr bwMode="auto">
            <a:xfrm>
              <a:off x="391" y="1021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90217" name="Oval 26"/>
            <p:cNvSpPr>
              <a:spLocks noChangeAspect="1" noChangeArrowheads="1"/>
            </p:cNvSpPr>
            <p:nvPr/>
          </p:nvSpPr>
          <p:spPr bwMode="auto">
            <a:xfrm>
              <a:off x="391" y="1157"/>
              <a:ext cx="91" cy="91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90218" name="Oval 27"/>
            <p:cNvSpPr>
              <a:spLocks noChangeAspect="1" noChangeArrowheads="1"/>
            </p:cNvSpPr>
            <p:nvPr/>
          </p:nvSpPr>
          <p:spPr bwMode="auto">
            <a:xfrm>
              <a:off x="255" y="1157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grpSp>
        <p:nvGrpSpPr>
          <p:cNvPr id="90135" name="Group 28"/>
          <p:cNvGrpSpPr>
            <a:grpSpLocks noChangeAspect="1"/>
          </p:cNvGrpSpPr>
          <p:nvPr/>
        </p:nvGrpSpPr>
        <p:grpSpPr bwMode="auto">
          <a:xfrm>
            <a:off x="2662238" y="4654550"/>
            <a:ext cx="360362" cy="339725"/>
            <a:chOff x="1071" y="941"/>
            <a:chExt cx="318" cy="300"/>
          </a:xfrm>
        </p:grpSpPr>
        <p:sp>
          <p:nvSpPr>
            <p:cNvPr id="90211" name="Oval 29"/>
            <p:cNvSpPr>
              <a:spLocks noChangeAspect="1" noChangeArrowheads="1"/>
            </p:cNvSpPr>
            <p:nvPr/>
          </p:nvSpPr>
          <p:spPr bwMode="auto">
            <a:xfrm>
              <a:off x="1071" y="941"/>
              <a:ext cx="318" cy="300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90212" name="Oval 30"/>
            <p:cNvSpPr>
              <a:spLocks noChangeAspect="1" noChangeArrowheads="1"/>
            </p:cNvSpPr>
            <p:nvPr/>
          </p:nvSpPr>
          <p:spPr bwMode="auto">
            <a:xfrm>
              <a:off x="1117" y="1047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90213" name="Oval 31"/>
            <p:cNvSpPr>
              <a:spLocks noChangeAspect="1" noChangeArrowheads="1"/>
            </p:cNvSpPr>
            <p:nvPr/>
          </p:nvSpPr>
          <p:spPr bwMode="auto">
            <a:xfrm>
              <a:off x="1253" y="1047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grpSp>
        <p:nvGrpSpPr>
          <p:cNvPr id="90136" name="Group 32"/>
          <p:cNvGrpSpPr>
            <a:grpSpLocks noChangeAspect="1"/>
          </p:cNvGrpSpPr>
          <p:nvPr/>
        </p:nvGrpSpPr>
        <p:grpSpPr bwMode="auto">
          <a:xfrm>
            <a:off x="2670175" y="5676900"/>
            <a:ext cx="360363" cy="339725"/>
            <a:chOff x="1071" y="941"/>
            <a:chExt cx="318" cy="300"/>
          </a:xfrm>
        </p:grpSpPr>
        <p:sp>
          <p:nvSpPr>
            <p:cNvPr id="90208" name="Oval 33"/>
            <p:cNvSpPr>
              <a:spLocks noChangeAspect="1" noChangeArrowheads="1"/>
            </p:cNvSpPr>
            <p:nvPr/>
          </p:nvSpPr>
          <p:spPr bwMode="auto">
            <a:xfrm>
              <a:off x="1071" y="941"/>
              <a:ext cx="318" cy="300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90209" name="Oval 34"/>
            <p:cNvSpPr>
              <a:spLocks noChangeAspect="1" noChangeArrowheads="1"/>
            </p:cNvSpPr>
            <p:nvPr/>
          </p:nvSpPr>
          <p:spPr bwMode="auto">
            <a:xfrm>
              <a:off x="1117" y="1047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90210" name="Oval 35"/>
            <p:cNvSpPr>
              <a:spLocks noChangeAspect="1" noChangeArrowheads="1"/>
            </p:cNvSpPr>
            <p:nvPr/>
          </p:nvSpPr>
          <p:spPr bwMode="auto">
            <a:xfrm>
              <a:off x="1253" y="1047"/>
              <a:ext cx="91" cy="91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pic>
        <p:nvPicPr>
          <p:cNvPr id="90137" name="Picture 36" descr="MCM-A202_Low해상도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1547813" y="2454275"/>
            <a:ext cx="6556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38" name="Picture 37" descr="DVMP2중계기_최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2679700"/>
            <a:ext cx="86518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39" name="Picture 38" descr="DVMP2중계기_최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3687763"/>
            <a:ext cx="86518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40" name="Picture 39" descr="PLUS2실외기그림자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7400" y="3436938"/>
            <a:ext cx="49688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41" name="AutoShape 40"/>
          <p:cNvSpPr>
            <a:spLocks noChangeArrowheads="1"/>
          </p:cNvSpPr>
          <p:nvPr/>
        </p:nvSpPr>
        <p:spPr bwMode="auto">
          <a:xfrm>
            <a:off x="828675" y="5338763"/>
            <a:ext cx="647700" cy="647700"/>
          </a:xfrm>
          <a:custGeom>
            <a:avLst/>
            <a:gdLst>
              <a:gd name="T0" fmla="*/ 323850 w 21600"/>
              <a:gd name="T1" fmla="*/ 0 h 21600"/>
              <a:gd name="T2" fmla="*/ 94846 w 21600"/>
              <a:gd name="T3" fmla="*/ 94846 h 21600"/>
              <a:gd name="T4" fmla="*/ 0 w 21600"/>
              <a:gd name="T5" fmla="*/ 323850 h 21600"/>
              <a:gd name="T6" fmla="*/ 94846 w 21600"/>
              <a:gd name="T7" fmla="*/ 552854 h 21600"/>
              <a:gd name="T8" fmla="*/ 323850 w 21600"/>
              <a:gd name="T9" fmla="*/ 647700 h 21600"/>
              <a:gd name="T10" fmla="*/ 552854 w 21600"/>
              <a:gd name="T11" fmla="*/ 552854 h 21600"/>
              <a:gd name="T12" fmla="*/ 647700 w 21600"/>
              <a:gd name="T13" fmla="*/ 323850 h 21600"/>
              <a:gd name="T14" fmla="*/ 552854 w 21600"/>
              <a:gd name="T15" fmla="*/ 948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657" y="10800"/>
                </a:moveTo>
                <a:cubicBezTo>
                  <a:pt x="2657" y="15297"/>
                  <a:pt x="6303" y="18943"/>
                  <a:pt x="10800" y="18943"/>
                </a:cubicBezTo>
                <a:cubicBezTo>
                  <a:pt x="15297" y="18943"/>
                  <a:pt x="18943" y="15297"/>
                  <a:pt x="18943" y="10800"/>
                </a:cubicBezTo>
                <a:cubicBezTo>
                  <a:pt x="18943" y="6303"/>
                  <a:pt x="15297" y="2657"/>
                  <a:pt x="10800" y="2657"/>
                </a:cubicBezTo>
                <a:cubicBezTo>
                  <a:pt x="6303" y="2657"/>
                  <a:pt x="2657" y="6303"/>
                  <a:pt x="2657" y="10800"/>
                </a:cubicBezTo>
                <a:close/>
              </a:path>
            </a:pathLst>
          </a:custGeom>
          <a:solidFill>
            <a:srgbClr val="0000FF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0142" name="AutoShape 41"/>
          <p:cNvSpPr>
            <a:spLocks noChangeArrowheads="1"/>
          </p:cNvSpPr>
          <p:nvPr/>
        </p:nvSpPr>
        <p:spPr bwMode="auto">
          <a:xfrm>
            <a:off x="828675" y="2924175"/>
            <a:ext cx="647700" cy="649288"/>
          </a:xfrm>
          <a:custGeom>
            <a:avLst/>
            <a:gdLst>
              <a:gd name="T0" fmla="*/ 323850 w 21600"/>
              <a:gd name="T1" fmla="*/ 0 h 21600"/>
              <a:gd name="T2" fmla="*/ 94846 w 21600"/>
              <a:gd name="T3" fmla="*/ 95079 h 21600"/>
              <a:gd name="T4" fmla="*/ 0 w 21600"/>
              <a:gd name="T5" fmla="*/ 324644 h 21600"/>
              <a:gd name="T6" fmla="*/ 94846 w 21600"/>
              <a:gd name="T7" fmla="*/ 554209 h 21600"/>
              <a:gd name="T8" fmla="*/ 323850 w 21600"/>
              <a:gd name="T9" fmla="*/ 649288 h 21600"/>
              <a:gd name="T10" fmla="*/ 552854 w 21600"/>
              <a:gd name="T11" fmla="*/ 554209 h 21600"/>
              <a:gd name="T12" fmla="*/ 647700 w 21600"/>
              <a:gd name="T13" fmla="*/ 324644 h 21600"/>
              <a:gd name="T14" fmla="*/ 552854 w 21600"/>
              <a:gd name="T15" fmla="*/ 9507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90143" name="Picture 42" descr="MCM-A202_Low해상도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1547813" y="3462338"/>
            <a:ext cx="6556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1643" name="Line 43"/>
          <p:cNvSpPr>
            <a:spLocks noChangeShapeType="1"/>
          </p:cNvSpPr>
          <p:nvPr/>
        </p:nvSpPr>
        <p:spPr bwMode="auto">
          <a:xfrm>
            <a:off x="4284663" y="6129338"/>
            <a:ext cx="2376487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90145" name="Picture 44" descr="DVMP2중계기_최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7100" y="4975225"/>
            <a:ext cx="86518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46" name="Picture 45" descr="PLUS2실외기그림자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7400" y="4724400"/>
            <a:ext cx="4968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47" name="Picture 46" descr="4wa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67325" y="4797425"/>
            <a:ext cx="792163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48" name="Picture 47" descr="4wa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125" y="4797425"/>
            <a:ext cx="792163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49" name="Picture 48" descr="DVMP2중계기_최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7100" y="5983288"/>
            <a:ext cx="86518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50" name="Picture 49" descr="PLUS2실외기그림자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7400" y="5732463"/>
            <a:ext cx="49688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51" name="Picture 50" descr="4wa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67325" y="5805488"/>
            <a:ext cx="792163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52" name="Picture 51" descr="4wa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125" y="5805488"/>
            <a:ext cx="792163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53" name="Text Box 52"/>
          <p:cNvSpPr txBox="1">
            <a:spLocks noChangeArrowheads="1"/>
          </p:cNvSpPr>
          <p:nvPr/>
        </p:nvSpPr>
        <p:spPr bwMode="auto">
          <a:xfrm rot="-1878808">
            <a:off x="2109788" y="2732088"/>
            <a:ext cx="1635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2400">
                <a:solidFill>
                  <a:srgbClr val="FF0000"/>
                </a:solidFill>
                <a:latin typeface="Arial Unicode MS" pitchFamily="34" charset="-128"/>
              </a:rPr>
              <a:t>НАВОДКА</a:t>
            </a:r>
            <a:endParaRPr lang="en-US" altLang="ko-KR" sz="2400">
              <a:solidFill>
                <a:srgbClr val="FF0000"/>
              </a:solidFill>
              <a:latin typeface="Arial Unicode MS" pitchFamily="34" charset="-128"/>
            </a:endParaRPr>
          </a:p>
        </p:txBody>
      </p:sp>
      <p:sp>
        <p:nvSpPr>
          <p:cNvPr id="281653" name="Line 53"/>
          <p:cNvSpPr>
            <a:spLocks noChangeShapeType="1"/>
          </p:cNvSpPr>
          <p:nvPr/>
        </p:nvSpPr>
        <p:spPr bwMode="auto">
          <a:xfrm>
            <a:off x="4356100" y="2811463"/>
            <a:ext cx="2376488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90155" name="Picture 54" descr="PLUS2실외기그림자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7400" y="2428875"/>
            <a:ext cx="4968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56" name="Picture 55" descr="4wa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725" y="2501900"/>
            <a:ext cx="792163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57" name="Picture 56" descr="4wa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125" y="2501900"/>
            <a:ext cx="792163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1657" name="Line 57"/>
          <p:cNvSpPr>
            <a:spLocks noChangeShapeType="1"/>
          </p:cNvSpPr>
          <p:nvPr/>
        </p:nvSpPr>
        <p:spPr bwMode="auto">
          <a:xfrm flipV="1">
            <a:off x="3208338" y="6124575"/>
            <a:ext cx="255587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90159" name="AutoShape 58"/>
          <p:cNvSpPr>
            <a:spLocks noChangeArrowheads="1"/>
          </p:cNvSpPr>
          <p:nvPr/>
        </p:nvSpPr>
        <p:spPr bwMode="auto">
          <a:xfrm rot="-5400000">
            <a:off x="2740819" y="5617369"/>
            <a:ext cx="142875" cy="1008063"/>
          </a:xfrm>
          <a:prstGeom prst="can">
            <a:avLst>
              <a:gd name="adj" fmla="val 43313"/>
            </a:avLst>
          </a:prstGeom>
          <a:solidFill>
            <a:srgbClr val="80808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1659" name="Line 59"/>
          <p:cNvSpPr>
            <a:spLocks noChangeShapeType="1"/>
          </p:cNvSpPr>
          <p:nvPr/>
        </p:nvSpPr>
        <p:spPr bwMode="auto">
          <a:xfrm flipV="1">
            <a:off x="2216150" y="6121400"/>
            <a:ext cx="136525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90161" name="Oval 60"/>
          <p:cNvSpPr>
            <a:spLocks noChangeArrowheads="1"/>
          </p:cNvSpPr>
          <p:nvPr/>
        </p:nvSpPr>
        <p:spPr bwMode="auto">
          <a:xfrm>
            <a:off x="1682750" y="2592388"/>
            <a:ext cx="71438" cy="71437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0162" name="Oval 61"/>
          <p:cNvSpPr>
            <a:spLocks noChangeArrowheads="1"/>
          </p:cNvSpPr>
          <p:nvPr/>
        </p:nvSpPr>
        <p:spPr bwMode="auto">
          <a:xfrm>
            <a:off x="1793875" y="2592388"/>
            <a:ext cx="71438" cy="71437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0163" name="Oval 62"/>
          <p:cNvSpPr>
            <a:spLocks noChangeArrowheads="1"/>
          </p:cNvSpPr>
          <p:nvPr/>
        </p:nvSpPr>
        <p:spPr bwMode="auto">
          <a:xfrm>
            <a:off x="1908175" y="2598738"/>
            <a:ext cx="71438" cy="71437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0164" name="Oval 63"/>
          <p:cNvSpPr>
            <a:spLocks noChangeArrowheads="1"/>
          </p:cNvSpPr>
          <p:nvPr/>
        </p:nvSpPr>
        <p:spPr bwMode="auto">
          <a:xfrm>
            <a:off x="2019300" y="2598738"/>
            <a:ext cx="71438" cy="71437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grpSp>
        <p:nvGrpSpPr>
          <p:cNvPr id="90165" name="Group 64"/>
          <p:cNvGrpSpPr>
            <a:grpSpLocks/>
          </p:cNvGrpSpPr>
          <p:nvPr/>
        </p:nvGrpSpPr>
        <p:grpSpPr bwMode="auto">
          <a:xfrm>
            <a:off x="5795963" y="2022475"/>
            <a:ext cx="952500" cy="614363"/>
            <a:chOff x="3560" y="1093"/>
            <a:chExt cx="600" cy="387"/>
          </a:xfrm>
        </p:grpSpPr>
        <p:grpSp>
          <p:nvGrpSpPr>
            <p:cNvPr id="90201" name="Group 65"/>
            <p:cNvGrpSpPr>
              <a:grpSpLocks/>
            </p:cNvGrpSpPr>
            <p:nvPr/>
          </p:nvGrpSpPr>
          <p:grpSpPr bwMode="auto">
            <a:xfrm>
              <a:off x="3651" y="1093"/>
              <a:ext cx="509" cy="341"/>
              <a:chOff x="3560" y="1184"/>
              <a:chExt cx="509" cy="341"/>
            </a:xfrm>
          </p:grpSpPr>
          <p:sp>
            <p:nvSpPr>
              <p:cNvPr id="90204" name="Rectangle 66"/>
              <p:cNvSpPr>
                <a:spLocks noChangeArrowheads="1"/>
              </p:cNvSpPr>
              <p:nvPr/>
            </p:nvSpPr>
            <p:spPr bwMode="auto">
              <a:xfrm>
                <a:off x="3560" y="1189"/>
                <a:ext cx="499" cy="336"/>
              </a:xfrm>
              <a:prstGeom prst="rect">
                <a:avLst/>
              </a:prstGeom>
              <a:solidFill>
                <a:schemeClr val="bg1"/>
              </a:solidFill>
              <a:ln w="6350" algn="ctr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  <p:grpSp>
            <p:nvGrpSpPr>
              <p:cNvPr id="90205" name="Group 67"/>
              <p:cNvGrpSpPr>
                <a:grpSpLocks/>
              </p:cNvGrpSpPr>
              <p:nvPr/>
            </p:nvGrpSpPr>
            <p:grpSpPr bwMode="auto">
              <a:xfrm>
                <a:off x="3560" y="1184"/>
                <a:ext cx="509" cy="341"/>
                <a:chOff x="3560" y="1189"/>
                <a:chExt cx="509" cy="341"/>
              </a:xfrm>
            </p:grpSpPr>
            <p:sp>
              <p:nvSpPr>
                <p:cNvPr id="90206" name="Rectangle 68"/>
                <p:cNvSpPr>
                  <a:spLocks noChangeArrowheads="1"/>
                </p:cNvSpPr>
                <p:nvPr/>
              </p:nvSpPr>
              <p:spPr bwMode="auto">
                <a:xfrm>
                  <a:off x="3560" y="1189"/>
                  <a:ext cx="493" cy="15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altLang="ko-KR" sz="1000" b="1">
                      <a:solidFill>
                        <a:schemeClr val="tx2"/>
                      </a:solidFill>
                      <a:latin typeface="Arial Unicode MS" pitchFamily="34" charset="-128"/>
                    </a:rPr>
                    <a:t>MAIN    : 0</a:t>
                  </a:r>
                </a:p>
              </p:txBody>
            </p:sp>
            <p:sp>
              <p:nvSpPr>
                <p:cNvPr id="90207" name="Rectangle 69"/>
                <p:cNvSpPr>
                  <a:spLocks noChangeArrowheads="1"/>
                </p:cNvSpPr>
                <p:nvPr/>
              </p:nvSpPr>
              <p:spPr bwMode="auto">
                <a:xfrm>
                  <a:off x="3560" y="1280"/>
                  <a:ext cx="509" cy="250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altLang="ko-KR" sz="1000" b="1">
                      <a:solidFill>
                        <a:schemeClr val="tx2"/>
                      </a:solidFill>
                      <a:latin typeface="Arial Unicode MS" pitchFamily="34" charset="-128"/>
                    </a:rPr>
                    <a:t>RMC(1) : 0</a:t>
                  </a:r>
                </a:p>
                <a:p>
                  <a:pPr algn="l"/>
                  <a:r>
                    <a:rPr lang="en-US" altLang="ko-KR" sz="1000" b="1">
                      <a:solidFill>
                        <a:schemeClr val="tx2"/>
                      </a:solidFill>
                      <a:latin typeface="Arial Unicode MS" pitchFamily="34" charset="-128"/>
                    </a:rPr>
                    <a:t>RMC(2) : 0</a:t>
                  </a:r>
                </a:p>
              </p:txBody>
            </p:sp>
          </p:grpSp>
        </p:grpSp>
        <p:sp>
          <p:nvSpPr>
            <p:cNvPr id="90202" name="Freeform 70"/>
            <p:cNvSpPr>
              <a:spLocks/>
            </p:cNvSpPr>
            <p:nvPr/>
          </p:nvSpPr>
          <p:spPr bwMode="auto">
            <a:xfrm>
              <a:off x="3560" y="1096"/>
              <a:ext cx="91" cy="384"/>
            </a:xfrm>
            <a:custGeom>
              <a:avLst/>
              <a:gdLst>
                <a:gd name="T0" fmla="*/ 91 w 91"/>
                <a:gd name="T1" fmla="*/ 0 h 409"/>
                <a:gd name="T2" fmla="*/ 0 w 91"/>
                <a:gd name="T3" fmla="*/ 409 h 409"/>
                <a:gd name="T4" fmla="*/ 91 w 91"/>
                <a:gd name="T5" fmla="*/ 363 h 409"/>
                <a:gd name="T6" fmla="*/ 91 w 91"/>
                <a:gd name="T7" fmla="*/ 0 h 4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"/>
                <a:gd name="T13" fmla="*/ 0 h 409"/>
                <a:gd name="T14" fmla="*/ 91 w 91"/>
                <a:gd name="T15" fmla="*/ 409 h 4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" h="409">
                  <a:moveTo>
                    <a:pt x="91" y="0"/>
                  </a:moveTo>
                  <a:lnTo>
                    <a:pt x="0" y="409"/>
                  </a:lnTo>
                  <a:lnTo>
                    <a:pt x="91" y="363"/>
                  </a:lnTo>
                  <a:lnTo>
                    <a:pt x="9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90203" name="Freeform 71"/>
            <p:cNvSpPr>
              <a:spLocks/>
            </p:cNvSpPr>
            <p:nvPr/>
          </p:nvSpPr>
          <p:spPr bwMode="auto">
            <a:xfrm>
              <a:off x="3560" y="1434"/>
              <a:ext cx="590" cy="46"/>
            </a:xfrm>
            <a:custGeom>
              <a:avLst/>
              <a:gdLst>
                <a:gd name="T0" fmla="*/ 91 w 590"/>
                <a:gd name="T1" fmla="*/ 0 h 46"/>
                <a:gd name="T2" fmla="*/ 590 w 590"/>
                <a:gd name="T3" fmla="*/ 0 h 46"/>
                <a:gd name="T4" fmla="*/ 0 w 590"/>
                <a:gd name="T5" fmla="*/ 46 h 46"/>
                <a:gd name="T6" fmla="*/ 91 w 590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0"/>
                <a:gd name="T13" fmla="*/ 0 h 46"/>
                <a:gd name="T14" fmla="*/ 590 w 590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0" h="46">
                  <a:moveTo>
                    <a:pt x="91" y="0"/>
                  </a:moveTo>
                  <a:lnTo>
                    <a:pt x="590" y="0"/>
                  </a:lnTo>
                  <a:lnTo>
                    <a:pt x="0" y="46"/>
                  </a:lnTo>
                  <a:lnTo>
                    <a:pt x="91" y="0"/>
                  </a:ln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grpSp>
        <p:nvGrpSpPr>
          <p:cNvPr id="90166" name="Group 72"/>
          <p:cNvGrpSpPr>
            <a:grpSpLocks/>
          </p:cNvGrpSpPr>
          <p:nvPr/>
        </p:nvGrpSpPr>
        <p:grpSpPr bwMode="auto">
          <a:xfrm>
            <a:off x="7092950" y="2022475"/>
            <a:ext cx="952500" cy="614363"/>
            <a:chOff x="3560" y="1093"/>
            <a:chExt cx="600" cy="387"/>
          </a:xfrm>
        </p:grpSpPr>
        <p:grpSp>
          <p:nvGrpSpPr>
            <p:cNvPr id="90194" name="Group 73"/>
            <p:cNvGrpSpPr>
              <a:grpSpLocks/>
            </p:cNvGrpSpPr>
            <p:nvPr/>
          </p:nvGrpSpPr>
          <p:grpSpPr bwMode="auto">
            <a:xfrm>
              <a:off x="3651" y="1093"/>
              <a:ext cx="509" cy="341"/>
              <a:chOff x="3560" y="1184"/>
              <a:chExt cx="509" cy="341"/>
            </a:xfrm>
          </p:grpSpPr>
          <p:sp>
            <p:nvSpPr>
              <p:cNvPr id="90197" name="Rectangle 74"/>
              <p:cNvSpPr>
                <a:spLocks noChangeArrowheads="1"/>
              </p:cNvSpPr>
              <p:nvPr/>
            </p:nvSpPr>
            <p:spPr bwMode="auto">
              <a:xfrm>
                <a:off x="3560" y="1189"/>
                <a:ext cx="499" cy="336"/>
              </a:xfrm>
              <a:prstGeom prst="rect">
                <a:avLst/>
              </a:prstGeom>
              <a:solidFill>
                <a:schemeClr val="bg1"/>
              </a:solidFill>
              <a:ln w="6350" algn="ctr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  <p:grpSp>
            <p:nvGrpSpPr>
              <p:cNvPr id="90198" name="Group 75"/>
              <p:cNvGrpSpPr>
                <a:grpSpLocks/>
              </p:cNvGrpSpPr>
              <p:nvPr/>
            </p:nvGrpSpPr>
            <p:grpSpPr bwMode="auto">
              <a:xfrm>
                <a:off x="3560" y="1184"/>
                <a:ext cx="509" cy="341"/>
                <a:chOff x="3560" y="1189"/>
                <a:chExt cx="509" cy="341"/>
              </a:xfrm>
            </p:grpSpPr>
            <p:sp>
              <p:nvSpPr>
                <p:cNvPr id="90199" name="Rectangle 76"/>
                <p:cNvSpPr>
                  <a:spLocks noChangeArrowheads="1"/>
                </p:cNvSpPr>
                <p:nvPr/>
              </p:nvSpPr>
              <p:spPr bwMode="auto">
                <a:xfrm>
                  <a:off x="3560" y="1189"/>
                  <a:ext cx="493" cy="15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altLang="ko-KR" sz="1000" b="1">
                      <a:solidFill>
                        <a:schemeClr val="tx2"/>
                      </a:solidFill>
                      <a:latin typeface="Arial Unicode MS" pitchFamily="34" charset="-128"/>
                    </a:rPr>
                    <a:t>MAIN    : 0</a:t>
                  </a:r>
                </a:p>
              </p:txBody>
            </p:sp>
            <p:sp>
              <p:nvSpPr>
                <p:cNvPr id="90200" name="Rectangle 77"/>
                <p:cNvSpPr>
                  <a:spLocks noChangeArrowheads="1"/>
                </p:cNvSpPr>
                <p:nvPr/>
              </p:nvSpPr>
              <p:spPr bwMode="auto">
                <a:xfrm>
                  <a:off x="3560" y="1280"/>
                  <a:ext cx="509" cy="250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altLang="ko-KR" sz="1000" b="1">
                      <a:solidFill>
                        <a:schemeClr val="tx2"/>
                      </a:solidFill>
                      <a:latin typeface="Arial Unicode MS" pitchFamily="34" charset="-128"/>
                    </a:rPr>
                    <a:t>RMC(1) : 0</a:t>
                  </a:r>
                </a:p>
                <a:p>
                  <a:pPr algn="l"/>
                  <a:r>
                    <a:rPr lang="en-US" altLang="ko-KR" sz="1000" b="1">
                      <a:solidFill>
                        <a:schemeClr val="tx2"/>
                      </a:solidFill>
                      <a:latin typeface="Arial Unicode MS" pitchFamily="34" charset="-128"/>
                    </a:rPr>
                    <a:t>RMC(2) : 1</a:t>
                  </a:r>
                </a:p>
              </p:txBody>
            </p:sp>
          </p:grpSp>
        </p:grpSp>
        <p:sp>
          <p:nvSpPr>
            <p:cNvPr id="90195" name="Freeform 78"/>
            <p:cNvSpPr>
              <a:spLocks/>
            </p:cNvSpPr>
            <p:nvPr/>
          </p:nvSpPr>
          <p:spPr bwMode="auto">
            <a:xfrm>
              <a:off x="3560" y="1096"/>
              <a:ext cx="91" cy="384"/>
            </a:xfrm>
            <a:custGeom>
              <a:avLst/>
              <a:gdLst>
                <a:gd name="T0" fmla="*/ 91 w 91"/>
                <a:gd name="T1" fmla="*/ 0 h 409"/>
                <a:gd name="T2" fmla="*/ 0 w 91"/>
                <a:gd name="T3" fmla="*/ 409 h 409"/>
                <a:gd name="T4" fmla="*/ 91 w 91"/>
                <a:gd name="T5" fmla="*/ 363 h 409"/>
                <a:gd name="T6" fmla="*/ 91 w 91"/>
                <a:gd name="T7" fmla="*/ 0 h 4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"/>
                <a:gd name="T13" fmla="*/ 0 h 409"/>
                <a:gd name="T14" fmla="*/ 91 w 91"/>
                <a:gd name="T15" fmla="*/ 409 h 4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" h="409">
                  <a:moveTo>
                    <a:pt x="91" y="0"/>
                  </a:moveTo>
                  <a:lnTo>
                    <a:pt x="0" y="409"/>
                  </a:lnTo>
                  <a:lnTo>
                    <a:pt x="91" y="363"/>
                  </a:lnTo>
                  <a:lnTo>
                    <a:pt x="9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90196" name="Freeform 79"/>
            <p:cNvSpPr>
              <a:spLocks/>
            </p:cNvSpPr>
            <p:nvPr/>
          </p:nvSpPr>
          <p:spPr bwMode="auto">
            <a:xfrm>
              <a:off x="3560" y="1434"/>
              <a:ext cx="590" cy="46"/>
            </a:xfrm>
            <a:custGeom>
              <a:avLst/>
              <a:gdLst>
                <a:gd name="T0" fmla="*/ 91 w 590"/>
                <a:gd name="T1" fmla="*/ 0 h 46"/>
                <a:gd name="T2" fmla="*/ 590 w 590"/>
                <a:gd name="T3" fmla="*/ 0 h 46"/>
                <a:gd name="T4" fmla="*/ 0 w 590"/>
                <a:gd name="T5" fmla="*/ 46 h 46"/>
                <a:gd name="T6" fmla="*/ 91 w 590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0"/>
                <a:gd name="T13" fmla="*/ 0 h 46"/>
                <a:gd name="T14" fmla="*/ 590 w 590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0" h="46">
                  <a:moveTo>
                    <a:pt x="91" y="0"/>
                  </a:moveTo>
                  <a:lnTo>
                    <a:pt x="590" y="0"/>
                  </a:lnTo>
                  <a:lnTo>
                    <a:pt x="0" y="46"/>
                  </a:lnTo>
                  <a:lnTo>
                    <a:pt x="91" y="0"/>
                  </a:ln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pic>
        <p:nvPicPr>
          <p:cNvPr id="90167" name="Picture 80" descr="4wa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725" y="3546475"/>
            <a:ext cx="792163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68" name="Picture 81" descr="4wa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125" y="3546475"/>
            <a:ext cx="792163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0169" name="Group 82"/>
          <p:cNvGrpSpPr>
            <a:grpSpLocks/>
          </p:cNvGrpSpPr>
          <p:nvPr/>
        </p:nvGrpSpPr>
        <p:grpSpPr bwMode="auto">
          <a:xfrm>
            <a:off x="5795963" y="3067050"/>
            <a:ext cx="952500" cy="614363"/>
            <a:chOff x="3560" y="1093"/>
            <a:chExt cx="600" cy="387"/>
          </a:xfrm>
        </p:grpSpPr>
        <p:grpSp>
          <p:nvGrpSpPr>
            <p:cNvPr id="90187" name="Group 83"/>
            <p:cNvGrpSpPr>
              <a:grpSpLocks/>
            </p:cNvGrpSpPr>
            <p:nvPr/>
          </p:nvGrpSpPr>
          <p:grpSpPr bwMode="auto">
            <a:xfrm>
              <a:off x="3651" y="1093"/>
              <a:ext cx="509" cy="341"/>
              <a:chOff x="3560" y="1184"/>
              <a:chExt cx="509" cy="341"/>
            </a:xfrm>
          </p:grpSpPr>
          <p:sp>
            <p:nvSpPr>
              <p:cNvPr id="90190" name="Rectangle 84"/>
              <p:cNvSpPr>
                <a:spLocks noChangeArrowheads="1"/>
              </p:cNvSpPr>
              <p:nvPr/>
            </p:nvSpPr>
            <p:spPr bwMode="auto">
              <a:xfrm>
                <a:off x="3560" y="1189"/>
                <a:ext cx="499" cy="336"/>
              </a:xfrm>
              <a:prstGeom prst="rect">
                <a:avLst/>
              </a:prstGeom>
              <a:solidFill>
                <a:schemeClr val="bg1"/>
              </a:solidFill>
              <a:ln w="6350" algn="ctr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  <p:grpSp>
            <p:nvGrpSpPr>
              <p:cNvPr id="90191" name="Group 85"/>
              <p:cNvGrpSpPr>
                <a:grpSpLocks/>
              </p:cNvGrpSpPr>
              <p:nvPr/>
            </p:nvGrpSpPr>
            <p:grpSpPr bwMode="auto">
              <a:xfrm>
                <a:off x="3560" y="1184"/>
                <a:ext cx="509" cy="341"/>
                <a:chOff x="3560" y="1189"/>
                <a:chExt cx="509" cy="341"/>
              </a:xfrm>
            </p:grpSpPr>
            <p:sp>
              <p:nvSpPr>
                <p:cNvPr id="90192" name="Rectangle 86"/>
                <p:cNvSpPr>
                  <a:spLocks noChangeArrowheads="1"/>
                </p:cNvSpPr>
                <p:nvPr/>
              </p:nvSpPr>
              <p:spPr bwMode="auto">
                <a:xfrm>
                  <a:off x="3560" y="1189"/>
                  <a:ext cx="493" cy="15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altLang="ko-KR" sz="1000" b="1">
                      <a:solidFill>
                        <a:schemeClr val="tx2"/>
                      </a:solidFill>
                      <a:latin typeface="Arial Unicode MS" pitchFamily="34" charset="-128"/>
                    </a:rPr>
                    <a:t>MAIN    : 0</a:t>
                  </a:r>
                </a:p>
              </p:txBody>
            </p:sp>
            <p:sp>
              <p:nvSpPr>
                <p:cNvPr id="90193" name="Rectangle 87"/>
                <p:cNvSpPr>
                  <a:spLocks noChangeArrowheads="1"/>
                </p:cNvSpPr>
                <p:nvPr/>
              </p:nvSpPr>
              <p:spPr bwMode="auto">
                <a:xfrm>
                  <a:off x="3560" y="1280"/>
                  <a:ext cx="509" cy="250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altLang="ko-KR" sz="1000" b="1">
                      <a:solidFill>
                        <a:schemeClr val="tx2"/>
                      </a:solidFill>
                      <a:latin typeface="Arial Unicode MS" pitchFamily="34" charset="-128"/>
                    </a:rPr>
                    <a:t>RMC(1) : 0</a:t>
                  </a:r>
                </a:p>
                <a:p>
                  <a:pPr algn="l"/>
                  <a:r>
                    <a:rPr lang="en-US" altLang="ko-KR" sz="1000" b="1">
                      <a:solidFill>
                        <a:schemeClr val="tx2"/>
                      </a:solidFill>
                      <a:latin typeface="Arial Unicode MS" pitchFamily="34" charset="-128"/>
                    </a:rPr>
                    <a:t>RMC(2) : 2</a:t>
                  </a:r>
                </a:p>
              </p:txBody>
            </p:sp>
          </p:grpSp>
        </p:grpSp>
        <p:sp>
          <p:nvSpPr>
            <p:cNvPr id="90188" name="Freeform 88"/>
            <p:cNvSpPr>
              <a:spLocks/>
            </p:cNvSpPr>
            <p:nvPr/>
          </p:nvSpPr>
          <p:spPr bwMode="auto">
            <a:xfrm>
              <a:off x="3560" y="1096"/>
              <a:ext cx="91" cy="384"/>
            </a:xfrm>
            <a:custGeom>
              <a:avLst/>
              <a:gdLst>
                <a:gd name="T0" fmla="*/ 91 w 91"/>
                <a:gd name="T1" fmla="*/ 0 h 409"/>
                <a:gd name="T2" fmla="*/ 0 w 91"/>
                <a:gd name="T3" fmla="*/ 409 h 409"/>
                <a:gd name="T4" fmla="*/ 91 w 91"/>
                <a:gd name="T5" fmla="*/ 363 h 409"/>
                <a:gd name="T6" fmla="*/ 91 w 91"/>
                <a:gd name="T7" fmla="*/ 0 h 4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"/>
                <a:gd name="T13" fmla="*/ 0 h 409"/>
                <a:gd name="T14" fmla="*/ 91 w 91"/>
                <a:gd name="T15" fmla="*/ 409 h 4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" h="409">
                  <a:moveTo>
                    <a:pt x="91" y="0"/>
                  </a:moveTo>
                  <a:lnTo>
                    <a:pt x="0" y="409"/>
                  </a:lnTo>
                  <a:lnTo>
                    <a:pt x="91" y="363"/>
                  </a:lnTo>
                  <a:lnTo>
                    <a:pt x="9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90189" name="Freeform 89"/>
            <p:cNvSpPr>
              <a:spLocks/>
            </p:cNvSpPr>
            <p:nvPr/>
          </p:nvSpPr>
          <p:spPr bwMode="auto">
            <a:xfrm>
              <a:off x="3560" y="1434"/>
              <a:ext cx="590" cy="46"/>
            </a:xfrm>
            <a:custGeom>
              <a:avLst/>
              <a:gdLst>
                <a:gd name="T0" fmla="*/ 91 w 590"/>
                <a:gd name="T1" fmla="*/ 0 h 46"/>
                <a:gd name="T2" fmla="*/ 590 w 590"/>
                <a:gd name="T3" fmla="*/ 0 h 46"/>
                <a:gd name="T4" fmla="*/ 0 w 590"/>
                <a:gd name="T5" fmla="*/ 46 h 46"/>
                <a:gd name="T6" fmla="*/ 91 w 590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0"/>
                <a:gd name="T13" fmla="*/ 0 h 46"/>
                <a:gd name="T14" fmla="*/ 590 w 590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0" h="46">
                  <a:moveTo>
                    <a:pt x="91" y="0"/>
                  </a:moveTo>
                  <a:lnTo>
                    <a:pt x="590" y="0"/>
                  </a:lnTo>
                  <a:lnTo>
                    <a:pt x="0" y="46"/>
                  </a:lnTo>
                  <a:lnTo>
                    <a:pt x="91" y="0"/>
                  </a:ln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grpSp>
        <p:nvGrpSpPr>
          <p:cNvPr id="90170" name="Group 90"/>
          <p:cNvGrpSpPr>
            <a:grpSpLocks/>
          </p:cNvGrpSpPr>
          <p:nvPr/>
        </p:nvGrpSpPr>
        <p:grpSpPr bwMode="auto">
          <a:xfrm>
            <a:off x="7092950" y="3067050"/>
            <a:ext cx="952500" cy="614363"/>
            <a:chOff x="3560" y="1093"/>
            <a:chExt cx="600" cy="387"/>
          </a:xfrm>
        </p:grpSpPr>
        <p:grpSp>
          <p:nvGrpSpPr>
            <p:cNvPr id="90180" name="Group 91"/>
            <p:cNvGrpSpPr>
              <a:grpSpLocks/>
            </p:cNvGrpSpPr>
            <p:nvPr/>
          </p:nvGrpSpPr>
          <p:grpSpPr bwMode="auto">
            <a:xfrm>
              <a:off x="3651" y="1093"/>
              <a:ext cx="509" cy="341"/>
              <a:chOff x="3560" y="1184"/>
              <a:chExt cx="509" cy="341"/>
            </a:xfrm>
          </p:grpSpPr>
          <p:sp>
            <p:nvSpPr>
              <p:cNvPr id="90183" name="Rectangle 92"/>
              <p:cNvSpPr>
                <a:spLocks noChangeArrowheads="1"/>
              </p:cNvSpPr>
              <p:nvPr/>
            </p:nvSpPr>
            <p:spPr bwMode="auto">
              <a:xfrm>
                <a:off x="3560" y="1189"/>
                <a:ext cx="499" cy="336"/>
              </a:xfrm>
              <a:prstGeom prst="rect">
                <a:avLst/>
              </a:prstGeom>
              <a:solidFill>
                <a:schemeClr val="bg1"/>
              </a:solidFill>
              <a:ln w="6350" algn="ctr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  <p:grpSp>
            <p:nvGrpSpPr>
              <p:cNvPr id="90184" name="Group 93"/>
              <p:cNvGrpSpPr>
                <a:grpSpLocks/>
              </p:cNvGrpSpPr>
              <p:nvPr/>
            </p:nvGrpSpPr>
            <p:grpSpPr bwMode="auto">
              <a:xfrm>
                <a:off x="3560" y="1184"/>
                <a:ext cx="509" cy="341"/>
                <a:chOff x="3560" y="1189"/>
                <a:chExt cx="509" cy="341"/>
              </a:xfrm>
            </p:grpSpPr>
            <p:sp>
              <p:nvSpPr>
                <p:cNvPr id="90185" name="Rectangle 94"/>
                <p:cNvSpPr>
                  <a:spLocks noChangeArrowheads="1"/>
                </p:cNvSpPr>
                <p:nvPr/>
              </p:nvSpPr>
              <p:spPr bwMode="auto">
                <a:xfrm>
                  <a:off x="3560" y="1189"/>
                  <a:ext cx="493" cy="15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altLang="ko-KR" sz="1000" b="1">
                      <a:solidFill>
                        <a:schemeClr val="tx2"/>
                      </a:solidFill>
                      <a:latin typeface="Arial Unicode MS" pitchFamily="34" charset="-128"/>
                    </a:rPr>
                    <a:t>MAIN    : 0</a:t>
                  </a:r>
                </a:p>
              </p:txBody>
            </p:sp>
            <p:sp>
              <p:nvSpPr>
                <p:cNvPr id="90186" name="Rectangle 95"/>
                <p:cNvSpPr>
                  <a:spLocks noChangeArrowheads="1"/>
                </p:cNvSpPr>
                <p:nvPr/>
              </p:nvSpPr>
              <p:spPr bwMode="auto">
                <a:xfrm>
                  <a:off x="3560" y="1280"/>
                  <a:ext cx="509" cy="250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altLang="ko-KR" sz="1000" b="1">
                      <a:solidFill>
                        <a:schemeClr val="tx2"/>
                      </a:solidFill>
                      <a:latin typeface="Arial Unicode MS" pitchFamily="34" charset="-128"/>
                    </a:rPr>
                    <a:t>RMC(1) : 0</a:t>
                  </a:r>
                </a:p>
                <a:p>
                  <a:pPr algn="l"/>
                  <a:r>
                    <a:rPr lang="en-US" altLang="ko-KR" sz="1000" b="1">
                      <a:solidFill>
                        <a:schemeClr val="tx2"/>
                      </a:solidFill>
                      <a:latin typeface="Arial Unicode MS" pitchFamily="34" charset="-128"/>
                    </a:rPr>
                    <a:t>RMC(2) : 3</a:t>
                  </a:r>
                </a:p>
              </p:txBody>
            </p:sp>
          </p:grpSp>
        </p:grpSp>
        <p:sp>
          <p:nvSpPr>
            <p:cNvPr id="90181" name="Freeform 96"/>
            <p:cNvSpPr>
              <a:spLocks/>
            </p:cNvSpPr>
            <p:nvPr/>
          </p:nvSpPr>
          <p:spPr bwMode="auto">
            <a:xfrm>
              <a:off x="3560" y="1096"/>
              <a:ext cx="91" cy="384"/>
            </a:xfrm>
            <a:custGeom>
              <a:avLst/>
              <a:gdLst>
                <a:gd name="T0" fmla="*/ 91 w 91"/>
                <a:gd name="T1" fmla="*/ 0 h 409"/>
                <a:gd name="T2" fmla="*/ 0 w 91"/>
                <a:gd name="T3" fmla="*/ 409 h 409"/>
                <a:gd name="T4" fmla="*/ 91 w 91"/>
                <a:gd name="T5" fmla="*/ 363 h 409"/>
                <a:gd name="T6" fmla="*/ 91 w 91"/>
                <a:gd name="T7" fmla="*/ 0 h 4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"/>
                <a:gd name="T13" fmla="*/ 0 h 409"/>
                <a:gd name="T14" fmla="*/ 91 w 91"/>
                <a:gd name="T15" fmla="*/ 409 h 4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" h="409">
                  <a:moveTo>
                    <a:pt x="91" y="0"/>
                  </a:moveTo>
                  <a:lnTo>
                    <a:pt x="0" y="409"/>
                  </a:lnTo>
                  <a:lnTo>
                    <a:pt x="91" y="363"/>
                  </a:lnTo>
                  <a:lnTo>
                    <a:pt x="9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90182" name="Freeform 97"/>
            <p:cNvSpPr>
              <a:spLocks/>
            </p:cNvSpPr>
            <p:nvPr/>
          </p:nvSpPr>
          <p:spPr bwMode="auto">
            <a:xfrm>
              <a:off x="3560" y="1434"/>
              <a:ext cx="590" cy="46"/>
            </a:xfrm>
            <a:custGeom>
              <a:avLst/>
              <a:gdLst>
                <a:gd name="T0" fmla="*/ 91 w 590"/>
                <a:gd name="T1" fmla="*/ 0 h 46"/>
                <a:gd name="T2" fmla="*/ 590 w 590"/>
                <a:gd name="T3" fmla="*/ 0 h 46"/>
                <a:gd name="T4" fmla="*/ 0 w 590"/>
                <a:gd name="T5" fmla="*/ 46 h 46"/>
                <a:gd name="T6" fmla="*/ 91 w 590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0"/>
                <a:gd name="T13" fmla="*/ 0 h 46"/>
                <a:gd name="T14" fmla="*/ 590 w 590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0" h="46">
                  <a:moveTo>
                    <a:pt x="91" y="0"/>
                  </a:moveTo>
                  <a:lnTo>
                    <a:pt x="590" y="0"/>
                  </a:lnTo>
                  <a:lnTo>
                    <a:pt x="0" y="46"/>
                  </a:lnTo>
                  <a:lnTo>
                    <a:pt x="91" y="0"/>
                  </a:ln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sp>
        <p:nvSpPr>
          <p:cNvPr id="90171" name="Freeform 98"/>
          <p:cNvSpPr>
            <a:spLocks/>
          </p:cNvSpPr>
          <p:nvPr/>
        </p:nvSpPr>
        <p:spPr bwMode="auto">
          <a:xfrm>
            <a:off x="2052638" y="2708275"/>
            <a:ext cx="3240087" cy="947738"/>
          </a:xfrm>
          <a:custGeom>
            <a:avLst/>
            <a:gdLst>
              <a:gd name="T0" fmla="*/ 2132 w 2132"/>
              <a:gd name="T1" fmla="*/ 590 h 597"/>
              <a:gd name="T2" fmla="*/ 817 w 2132"/>
              <a:gd name="T3" fmla="*/ 499 h 597"/>
              <a:gd name="T4" fmla="*/ 0 w 2132"/>
              <a:gd name="T5" fmla="*/ 0 h 597"/>
              <a:gd name="T6" fmla="*/ 0 60000 65536"/>
              <a:gd name="T7" fmla="*/ 0 60000 65536"/>
              <a:gd name="T8" fmla="*/ 0 60000 65536"/>
              <a:gd name="T9" fmla="*/ 0 w 2132"/>
              <a:gd name="T10" fmla="*/ 0 h 597"/>
              <a:gd name="T11" fmla="*/ 2132 w 2132"/>
              <a:gd name="T12" fmla="*/ 597 h 5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2" h="597">
                <a:moveTo>
                  <a:pt x="2132" y="590"/>
                </a:moveTo>
                <a:cubicBezTo>
                  <a:pt x="1652" y="593"/>
                  <a:pt x="1172" y="597"/>
                  <a:pt x="817" y="499"/>
                </a:cubicBezTo>
                <a:cubicBezTo>
                  <a:pt x="462" y="401"/>
                  <a:pt x="231" y="200"/>
                  <a:pt x="0" y="0"/>
                </a:cubicBezTo>
              </a:path>
            </a:pathLst>
          </a:custGeom>
          <a:noFill/>
          <a:ln w="22225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0172" name="Rectangle 99"/>
          <p:cNvSpPr>
            <a:spLocks noChangeArrowheads="1"/>
          </p:cNvSpPr>
          <p:nvPr/>
        </p:nvSpPr>
        <p:spPr bwMode="auto">
          <a:xfrm>
            <a:off x="5292725" y="3644900"/>
            <a:ext cx="2087563" cy="431800"/>
          </a:xfrm>
          <a:prstGeom prst="rect">
            <a:avLst/>
          </a:prstGeom>
          <a:solidFill>
            <a:srgbClr val="FF6600">
              <a:alpha val="20000"/>
            </a:srgbClr>
          </a:solidFill>
          <a:ln w="19050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90173" name="Picture 100" descr="MCM-A202_Low해상도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1547813" y="4781550"/>
            <a:ext cx="6556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74" name="Picture 101" descr="MCM-A202_Low해상도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1547813" y="5759450"/>
            <a:ext cx="6556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703" name="Picture 10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51725" y="3629025"/>
            <a:ext cx="1439863" cy="881063"/>
          </a:xfrm>
          <a:prstGeom prst="rect">
            <a:avLst/>
          </a:prstGeom>
          <a:noFill/>
          <a:effectLst>
            <a:outerShdw dist="35921" dir="2700000" algn="ctr" rotWithShape="0">
              <a:schemeClr val="tx2"/>
            </a:outerShdw>
          </a:effectLst>
        </p:spPr>
      </p:pic>
      <p:sp>
        <p:nvSpPr>
          <p:cNvPr id="258075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8208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</a:t>
            </a:r>
            <a:r>
              <a:rPr lang="ru-RU" altLang="ko-KR" sz="3600" b="1">
                <a:solidFill>
                  <a:schemeClr val="tx2"/>
                </a:solidFill>
                <a:latin typeface="Arial Unicode MS" pitchFamily="34" charset="-128"/>
              </a:rPr>
              <a:t>Центральный пульт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(MCM-A202A)</a:t>
            </a:r>
          </a:p>
        </p:txBody>
      </p:sp>
      <p:sp>
        <p:nvSpPr>
          <p:cNvPr id="90221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2640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" pitchFamily="34" charset="0"/>
              </a:rPr>
              <a:t>Предупреждение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539750" y="1557338"/>
            <a:ext cx="7910513" cy="2447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549275" y="4221163"/>
            <a:ext cx="7910513" cy="216058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2628" name="Line 4"/>
          <p:cNvSpPr>
            <a:spLocks noChangeShapeType="1"/>
          </p:cNvSpPr>
          <p:nvPr/>
        </p:nvSpPr>
        <p:spPr bwMode="auto">
          <a:xfrm flipV="1">
            <a:off x="3116263" y="4816475"/>
            <a:ext cx="288925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2629" name="Line 5"/>
          <p:cNvSpPr>
            <a:spLocks noChangeShapeType="1"/>
          </p:cNvSpPr>
          <p:nvPr/>
        </p:nvSpPr>
        <p:spPr bwMode="auto">
          <a:xfrm flipV="1">
            <a:off x="2574925" y="2251075"/>
            <a:ext cx="830263" cy="1588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2630" name="Line 6"/>
          <p:cNvSpPr>
            <a:spLocks noChangeShapeType="1"/>
          </p:cNvSpPr>
          <p:nvPr/>
        </p:nvSpPr>
        <p:spPr bwMode="auto">
          <a:xfrm>
            <a:off x="3143250" y="3070225"/>
            <a:ext cx="2493963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2631" name="Line 7"/>
          <p:cNvSpPr>
            <a:spLocks noChangeShapeType="1"/>
          </p:cNvSpPr>
          <p:nvPr/>
        </p:nvSpPr>
        <p:spPr bwMode="auto">
          <a:xfrm flipV="1">
            <a:off x="3151188" y="2322513"/>
            <a:ext cx="0" cy="747712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2632" name="Line 8"/>
          <p:cNvSpPr>
            <a:spLocks noChangeShapeType="1"/>
          </p:cNvSpPr>
          <p:nvPr/>
        </p:nvSpPr>
        <p:spPr bwMode="auto">
          <a:xfrm flipV="1">
            <a:off x="2319338" y="2322513"/>
            <a:ext cx="1587" cy="93662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2633" name="Line 9"/>
          <p:cNvSpPr>
            <a:spLocks noChangeShapeType="1"/>
          </p:cNvSpPr>
          <p:nvPr/>
        </p:nvSpPr>
        <p:spPr bwMode="auto">
          <a:xfrm>
            <a:off x="2574925" y="2322513"/>
            <a:ext cx="576263" cy="1587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2634" name="Line 10"/>
          <p:cNvSpPr>
            <a:spLocks noChangeShapeType="1"/>
          </p:cNvSpPr>
          <p:nvPr/>
        </p:nvSpPr>
        <p:spPr bwMode="auto">
          <a:xfrm>
            <a:off x="2095500" y="3259138"/>
            <a:ext cx="215900" cy="1587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91147" name="AutoShape 11"/>
          <p:cNvSpPr>
            <a:spLocks noChangeArrowheads="1"/>
          </p:cNvSpPr>
          <p:nvPr/>
        </p:nvSpPr>
        <p:spPr bwMode="auto">
          <a:xfrm rot="-5400000">
            <a:off x="2647950" y="1963738"/>
            <a:ext cx="215900" cy="647700"/>
          </a:xfrm>
          <a:prstGeom prst="can">
            <a:avLst>
              <a:gd name="adj" fmla="val 27264"/>
            </a:avLst>
          </a:prstGeom>
          <a:solidFill>
            <a:srgbClr val="808080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2636" name="Line 12"/>
          <p:cNvSpPr>
            <a:spLocks noChangeShapeType="1"/>
          </p:cNvSpPr>
          <p:nvPr/>
        </p:nvSpPr>
        <p:spPr bwMode="auto">
          <a:xfrm>
            <a:off x="2319338" y="2322513"/>
            <a:ext cx="127000" cy="1587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2637" name="Line 13"/>
          <p:cNvSpPr>
            <a:spLocks noChangeShapeType="1"/>
          </p:cNvSpPr>
          <p:nvPr/>
        </p:nvSpPr>
        <p:spPr bwMode="auto">
          <a:xfrm>
            <a:off x="2101850" y="2251075"/>
            <a:ext cx="350838" cy="1588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91150" name="Picture 14" descr="중앙제어기 외곽라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0025" y="4452938"/>
            <a:ext cx="665163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51" name="Picture 15" descr="중앙제어기 외곽라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0025" y="5461000"/>
            <a:ext cx="665163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52" name="AutoShape 16"/>
          <p:cNvSpPr>
            <a:spLocks noChangeArrowheads="1"/>
          </p:cNvSpPr>
          <p:nvPr/>
        </p:nvSpPr>
        <p:spPr bwMode="auto">
          <a:xfrm rot="-5400000">
            <a:off x="2648744" y="4317206"/>
            <a:ext cx="142875" cy="1008063"/>
          </a:xfrm>
          <a:prstGeom prst="can">
            <a:avLst>
              <a:gd name="adj" fmla="val 43313"/>
            </a:avLst>
          </a:prstGeom>
          <a:solidFill>
            <a:srgbClr val="808080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2642" name="Line 18"/>
          <p:cNvSpPr>
            <a:spLocks noChangeShapeType="1"/>
          </p:cNvSpPr>
          <p:nvPr/>
        </p:nvSpPr>
        <p:spPr bwMode="auto">
          <a:xfrm flipV="1">
            <a:off x="2108200" y="4813300"/>
            <a:ext cx="136525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91157" name="Group 21"/>
          <p:cNvGrpSpPr>
            <a:grpSpLocks noChangeAspect="1"/>
          </p:cNvGrpSpPr>
          <p:nvPr/>
        </p:nvGrpSpPr>
        <p:grpSpPr bwMode="auto">
          <a:xfrm>
            <a:off x="2582863" y="1701800"/>
            <a:ext cx="387350" cy="387350"/>
            <a:chOff x="192" y="948"/>
            <a:chExt cx="363" cy="363"/>
          </a:xfrm>
        </p:grpSpPr>
        <p:sp>
          <p:nvSpPr>
            <p:cNvPr id="91201" name="Oval 22"/>
            <p:cNvSpPr>
              <a:spLocks noChangeAspect="1" noChangeArrowheads="1"/>
            </p:cNvSpPr>
            <p:nvPr/>
          </p:nvSpPr>
          <p:spPr bwMode="auto">
            <a:xfrm>
              <a:off x="192" y="948"/>
              <a:ext cx="363" cy="363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91202" name="Oval 23"/>
            <p:cNvSpPr>
              <a:spLocks noChangeAspect="1" noChangeArrowheads="1"/>
            </p:cNvSpPr>
            <p:nvPr/>
          </p:nvSpPr>
          <p:spPr bwMode="auto">
            <a:xfrm>
              <a:off x="255" y="1021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91203" name="Oval 24"/>
            <p:cNvSpPr>
              <a:spLocks noChangeAspect="1" noChangeArrowheads="1"/>
            </p:cNvSpPr>
            <p:nvPr/>
          </p:nvSpPr>
          <p:spPr bwMode="auto">
            <a:xfrm>
              <a:off x="391" y="1021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91204" name="Oval 25"/>
            <p:cNvSpPr>
              <a:spLocks noChangeAspect="1" noChangeArrowheads="1"/>
            </p:cNvSpPr>
            <p:nvPr/>
          </p:nvSpPr>
          <p:spPr bwMode="auto">
            <a:xfrm>
              <a:off x="391" y="1157"/>
              <a:ext cx="91" cy="91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91205" name="Oval 26"/>
            <p:cNvSpPr>
              <a:spLocks noChangeAspect="1" noChangeArrowheads="1"/>
            </p:cNvSpPr>
            <p:nvPr/>
          </p:nvSpPr>
          <p:spPr bwMode="auto">
            <a:xfrm>
              <a:off x="255" y="1157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grpSp>
        <p:nvGrpSpPr>
          <p:cNvPr id="91158" name="Group 27"/>
          <p:cNvGrpSpPr>
            <a:grpSpLocks noChangeAspect="1"/>
          </p:cNvGrpSpPr>
          <p:nvPr/>
        </p:nvGrpSpPr>
        <p:grpSpPr bwMode="auto">
          <a:xfrm>
            <a:off x="2574925" y="4338638"/>
            <a:ext cx="360363" cy="339725"/>
            <a:chOff x="1071" y="941"/>
            <a:chExt cx="318" cy="300"/>
          </a:xfrm>
        </p:grpSpPr>
        <p:sp>
          <p:nvSpPr>
            <p:cNvPr id="91198" name="Oval 28"/>
            <p:cNvSpPr>
              <a:spLocks noChangeAspect="1" noChangeArrowheads="1"/>
            </p:cNvSpPr>
            <p:nvPr/>
          </p:nvSpPr>
          <p:spPr bwMode="auto">
            <a:xfrm>
              <a:off x="1071" y="941"/>
              <a:ext cx="318" cy="300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91199" name="Oval 29"/>
            <p:cNvSpPr>
              <a:spLocks noChangeAspect="1" noChangeArrowheads="1"/>
            </p:cNvSpPr>
            <p:nvPr/>
          </p:nvSpPr>
          <p:spPr bwMode="auto">
            <a:xfrm>
              <a:off x="1117" y="1047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91200" name="Oval 30"/>
            <p:cNvSpPr>
              <a:spLocks noChangeAspect="1" noChangeArrowheads="1"/>
            </p:cNvSpPr>
            <p:nvPr/>
          </p:nvSpPr>
          <p:spPr bwMode="auto">
            <a:xfrm>
              <a:off x="1253" y="1047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grpSp>
        <p:nvGrpSpPr>
          <p:cNvPr id="91159" name="Group 31"/>
          <p:cNvGrpSpPr>
            <a:grpSpLocks noChangeAspect="1"/>
          </p:cNvGrpSpPr>
          <p:nvPr/>
        </p:nvGrpSpPr>
        <p:grpSpPr bwMode="auto">
          <a:xfrm>
            <a:off x="2582863" y="5360988"/>
            <a:ext cx="360362" cy="339725"/>
            <a:chOff x="1071" y="941"/>
            <a:chExt cx="318" cy="300"/>
          </a:xfrm>
        </p:grpSpPr>
        <p:sp>
          <p:nvSpPr>
            <p:cNvPr id="91195" name="Oval 32"/>
            <p:cNvSpPr>
              <a:spLocks noChangeAspect="1" noChangeArrowheads="1"/>
            </p:cNvSpPr>
            <p:nvPr/>
          </p:nvSpPr>
          <p:spPr bwMode="auto">
            <a:xfrm>
              <a:off x="1071" y="941"/>
              <a:ext cx="318" cy="300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91196" name="Oval 33"/>
            <p:cNvSpPr>
              <a:spLocks noChangeAspect="1" noChangeArrowheads="1"/>
            </p:cNvSpPr>
            <p:nvPr/>
          </p:nvSpPr>
          <p:spPr bwMode="auto">
            <a:xfrm>
              <a:off x="1117" y="1047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91197" name="Oval 34"/>
            <p:cNvSpPr>
              <a:spLocks noChangeAspect="1" noChangeArrowheads="1"/>
            </p:cNvSpPr>
            <p:nvPr/>
          </p:nvSpPr>
          <p:spPr bwMode="auto">
            <a:xfrm>
              <a:off x="1253" y="1047"/>
              <a:ext cx="91" cy="91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pic>
        <p:nvPicPr>
          <p:cNvPr id="91160" name="Picture 35" descr="MCM-A202_Low해상도"/>
          <p:cNvPicPr>
            <a:picLocks noChangeAspect="1" noChangeArrowheads="1"/>
          </p:cNvPicPr>
          <p:nvPr/>
        </p:nvPicPr>
        <p:blipFill>
          <a:blip r:embed="rId4">
            <a:lum bright="10000" contrast="20000"/>
          </a:blip>
          <a:srcRect/>
          <a:stretch>
            <a:fillRect/>
          </a:stretch>
        </p:blipFill>
        <p:spPr bwMode="auto">
          <a:xfrm>
            <a:off x="1460500" y="1879600"/>
            <a:ext cx="6556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61" name="Picture 36" descr="DVMP2중계기_최종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05188" y="2105025"/>
            <a:ext cx="20161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62" name="AutoShape 37"/>
          <p:cNvSpPr>
            <a:spLocks noChangeArrowheads="1"/>
          </p:cNvSpPr>
          <p:nvPr/>
        </p:nvSpPr>
        <p:spPr bwMode="auto">
          <a:xfrm>
            <a:off x="684213" y="5022850"/>
            <a:ext cx="647700" cy="647700"/>
          </a:xfrm>
          <a:custGeom>
            <a:avLst/>
            <a:gdLst>
              <a:gd name="T0" fmla="*/ 323850 w 21600"/>
              <a:gd name="T1" fmla="*/ 0 h 21600"/>
              <a:gd name="T2" fmla="*/ 94846 w 21600"/>
              <a:gd name="T3" fmla="*/ 94846 h 21600"/>
              <a:gd name="T4" fmla="*/ 0 w 21600"/>
              <a:gd name="T5" fmla="*/ 323850 h 21600"/>
              <a:gd name="T6" fmla="*/ 94846 w 21600"/>
              <a:gd name="T7" fmla="*/ 552854 h 21600"/>
              <a:gd name="T8" fmla="*/ 323850 w 21600"/>
              <a:gd name="T9" fmla="*/ 647700 h 21600"/>
              <a:gd name="T10" fmla="*/ 552854 w 21600"/>
              <a:gd name="T11" fmla="*/ 552854 h 21600"/>
              <a:gd name="T12" fmla="*/ 647700 w 21600"/>
              <a:gd name="T13" fmla="*/ 323850 h 21600"/>
              <a:gd name="T14" fmla="*/ 552854 w 21600"/>
              <a:gd name="T15" fmla="*/ 948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657" y="10800"/>
                </a:moveTo>
                <a:cubicBezTo>
                  <a:pt x="2657" y="15297"/>
                  <a:pt x="6303" y="18943"/>
                  <a:pt x="10800" y="18943"/>
                </a:cubicBezTo>
                <a:cubicBezTo>
                  <a:pt x="15297" y="18943"/>
                  <a:pt x="18943" y="15297"/>
                  <a:pt x="18943" y="10800"/>
                </a:cubicBezTo>
                <a:cubicBezTo>
                  <a:pt x="18943" y="6303"/>
                  <a:pt x="15297" y="2657"/>
                  <a:pt x="10800" y="2657"/>
                </a:cubicBezTo>
                <a:cubicBezTo>
                  <a:pt x="6303" y="2657"/>
                  <a:pt x="2657" y="6303"/>
                  <a:pt x="2657" y="10800"/>
                </a:cubicBezTo>
                <a:close/>
              </a:path>
            </a:pathLst>
          </a:custGeom>
          <a:solidFill>
            <a:srgbClr val="0000FF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1163" name="AutoShape 38"/>
          <p:cNvSpPr>
            <a:spLocks noChangeArrowheads="1"/>
          </p:cNvSpPr>
          <p:nvPr/>
        </p:nvSpPr>
        <p:spPr bwMode="auto">
          <a:xfrm>
            <a:off x="684213" y="2430463"/>
            <a:ext cx="647700" cy="649287"/>
          </a:xfrm>
          <a:custGeom>
            <a:avLst/>
            <a:gdLst>
              <a:gd name="T0" fmla="*/ 323850 w 21600"/>
              <a:gd name="T1" fmla="*/ 0 h 21600"/>
              <a:gd name="T2" fmla="*/ 94846 w 21600"/>
              <a:gd name="T3" fmla="*/ 95078 h 21600"/>
              <a:gd name="T4" fmla="*/ 0 w 21600"/>
              <a:gd name="T5" fmla="*/ 324644 h 21600"/>
              <a:gd name="T6" fmla="*/ 94846 w 21600"/>
              <a:gd name="T7" fmla="*/ 554209 h 21600"/>
              <a:gd name="T8" fmla="*/ 323850 w 21600"/>
              <a:gd name="T9" fmla="*/ 649287 h 21600"/>
              <a:gd name="T10" fmla="*/ 552854 w 21600"/>
              <a:gd name="T11" fmla="*/ 554209 h 21600"/>
              <a:gd name="T12" fmla="*/ 647700 w 21600"/>
              <a:gd name="T13" fmla="*/ 324644 h 21600"/>
              <a:gd name="T14" fmla="*/ 552854 w 21600"/>
              <a:gd name="T15" fmla="*/ 9507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91164" name="Picture 39" descr="MCM-A202_Low해상도"/>
          <p:cNvPicPr>
            <a:picLocks noChangeAspect="1" noChangeArrowheads="1"/>
          </p:cNvPicPr>
          <p:nvPr/>
        </p:nvPicPr>
        <p:blipFill>
          <a:blip r:embed="rId4">
            <a:lum bright="10000" contrast="20000"/>
          </a:blip>
          <a:srcRect/>
          <a:stretch>
            <a:fillRect/>
          </a:stretch>
        </p:blipFill>
        <p:spPr bwMode="auto">
          <a:xfrm>
            <a:off x="1460500" y="2887663"/>
            <a:ext cx="6556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2665" name="Line 41"/>
          <p:cNvSpPr>
            <a:spLocks noChangeShapeType="1"/>
          </p:cNvSpPr>
          <p:nvPr/>
        </p:nvSpPr>
        <p:spPr bwMode="auto">
          <a:xfrm>
            <a:off x="5421313" y="2516188"/>
            <a:ext cx="22320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91167" name="Picture 42" descr="PLUS2실외기그림자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07075" y="2133600"/>
            <a:ext cx="4968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68" name="Picture 43" descr="4way_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2400" y="2206625"/>
            <a:ext cx="792163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69" name="Picture 44" descr="4way_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08875" y="2206625"/>
            <a:ext cx="792163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2669" name="Line 45"/>
          <p:cNvSpPr>
            <a:spLocks noChangeShapeType="1"/>
          </p:cNvSpPr>
          <p:nvPr/>
        </p:nvSpPr>
        <p:spPr bwMode="auto">
          <a:xfrm flipV="1">
            <a:off x="3121025" y="5808663"/>
            <a:ext cx="2516188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91171" name="AutoShape 46"/>
          <p:cNvSpPr>
            <a:spLocks noChangeArrowheads="1"/>
          </p:cNvSpPr>
          <p:nvPr/>
        </p:nvSpPr>
        <p:spPr bwMode="auto">
          <a:xfrm rot="-5400000">
            <a:off x="2653506" y="5309395"/>
            <a:ext cx="142875" cy="1008062"/>
          </a:xfrm>
          <a:prstGeom prst="can">
            <a:avLst>
              <a:gd name="adj" fmla="val 43313"/>
            </a:avLst>
          </a:prstGeom>
          <a:solidFill>
            <a:srgbClr val="808080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2671" name="Line 47"/>
          <p:cNvSpPr>
            <a:spLocks noChangeShapeType="1"/>
          </p:cNvSpPr>
          <p:nvPr/>
        </p:nvSpPr>
        <p:spPr bwMode="auto">
          <a:xfrm flipV="1">
            <a:off x="2112963" y="5813425"/>
            <a:ext cx="136525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2672" name="Line 48"/>
          <p:cNvSpPr>
            <a:spLocks noChangeShapeType="1"/>
          </p:cNvSpPr>
          <p:nvPr/>
        </p:nvSpPr>
        <p:spPr bwMode="auto">
          <a:xfrm flipV="1">
            <a:off x="5637213" y="2322513"/>
            <a:ext cx="0" cy="747712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2673" name="Line 49"/>
          <p:cNvSpPr>
            <a:spLocks noChangeShapeType="1"/>
          </p:cNvSpPr>
          <p:nvPr/>
        </p:nvSpPr>
        <p:spPr bwMode="auto">
          <a:xfrm flipH="1" flipV="1">
            <a:off x="5421313" y="2324100"/>
            <a:ext cx="2159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91175" name="Picture 50" descr="DVMP2중계기_최종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05188" y="4624388"/>
            <a:ext cx="20161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2675" name="Line 51"/>
          <p:cNvSpPr>
            <a:spLocks noChangeShapeType="1"/>
          </p:cNvSpPr>
          <p:nvPr/>
        </p:nvSpPr>
        <p:spPr bwMode="auto">
          <a:xfrm>
            <a:off x="5421313" y="5035550"/>
            <a:ext cx="22320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91177" name="Picture 52" descr="PLUS2실외기그림자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07075" y="4652963"/>
            <a:ext cx="49688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78" name="Picture 53" descr="4way_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2400" y="4725988"/>
            <a:ext cx="792163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79" name="Picture 54" descr="4way_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08875" y="4725988"/>
            <a:ext cx="792163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2679" name="Line 55"/>
          <p:cNvSpPr>
            <a:spLocks noChangeShapeType="1"/>
          </p:cNvSpPr>
          <p:nvPr/>
        </p:nvSpPr>
        <p:spPr bwMode="auto">
          <a:xfrm flipV="1">
            <a:off x="5637213" y="4841875"/>
            <a:ext cx="0" cy="963613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2680" name="Line 56"/>
          <p:cNvSpPr>
            <a:spLocks noChangeShapeType="1"/>
          </p:cNvSpPr>
          <p:nvPr/>
        </p:nvSpPr>
        <p:spPr bwMode="auto">
          <a:xfrm flipH="1" flipV="1">
            <a:off x="5421313" y="4843463"/>
            <a:ext cx="2159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2681" name="Rectangle 57"/>
          <p:cNvSpPr>
            <a:spLocks noChangeArrowheads="1"/>
          </p:cNvSpPr>
          <p:nvPr/>
        </p:nvSpPr>
        <p:spPr bwMode="auto">
          <a:xfrm>
            <a:off x="6500813" y="1671638"/>
            <a:ext cx="792162" cy="533400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1183" name="Rectangle 58"/>
          <p:cNvSpPr>
            <a:spLocks noChangeArrowheads="1"/>
          </p:cNvSpPr>
          <p:nvPr/>
        </p:nvSpPr>
        <p:spPr bwMode="auto">
          <a:xfrm>
            <a:off x="6500813" y="1663700"/>
            <a:ext cx="782637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0</a:t>
            </a:r>
          </a:p>
        </p:txBody>
      </p:sp>
      <p:sp>
        <p:nvSpPr>
          <p:cNvPr id="91184" name="Rectangle 59"/>
          <p:cNvSpPr>
            <a:spLocks noChangeArrowheads="1"/>
          </p:cNvSpPr>
          <p:nvPr/>
        </p:nvSpPr>
        <p:spPr bwMode="auto">
          <a:xfrm>
            <a:off x="6500813" y="1806575"/>
            <a:ext cx="808037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0</a:t>
            </a:r>
          </a:p>
        </p:txBody>
      </p:sp>
      <p:sp>
        <p:nvSpPr>
          <p:cNvPr id="282684" name="Rectangle 60"/>
          <p:cNvSpPr>
            <a:spLocks noChangeArrowheads="1"/>
          </p:cNvSpPr>
          <p:nvPr/>
        </p:nvSpPr>
        <p:spPr bwMode="auto">
          <a:xfrm>
            <a:off x="7508875" y="1671638"/>
            <a:ext cx="792163" cy="533400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1186" name="Rectangle 61"/>
          <p:cNvSpPr>
            <a:spLocks noChangeArrowheads="1"/>
          </p:cNvSpPr>
          <p:nvPr/>
        </p:nvSpPr>
        <p:spPr bwMode="auto">
          <a:xfrm>
            <a:off x="7508875" y="1663700"/>
            <a:ext cx="782638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0</a:t>
            </a:r>
          </a:p>
        </p:txBody>
      </p:sp>
      <p:sp>
        <p:nvSpPr>
          <p:cNvPr id="91187" name="Rectangle 62"/>
          <p:cNvSpPr>
            <a:spLocks noChangeArrowheads="1"/>
          </p:cNvSpPr>
          <p:nvPr/>
        </p:nvSpPr>
        <p:spPr bwMode="auto">
          <a:xfrm>
            <a:off x="7508875" y="1806575"/>
            <a:ext cx="808038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</a:t>
            </a:r>
          </a:p>
        </p:txBody>
      </p:sp>
      <p:sp>
        <p:nvSpPr>
          <p:cNvPr id="91188" name="Oval 63"/>
          <p:cNvSpPr>
            <a:spLocks noChangeArrowheads="1"/>
          </p:cNvSpPr>
          <p:nvPr/>
        </p:nvSpPr>
        <p:spPr bwMode="auto">
          <a:xfrm>
            <a:off x="1595438" y="2998788"/>
            <a:ext cx="71437" cy="71437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1189" name="Oval 64"/>
          <p:cNvSpPr>
            <a:spLocks noChangeArrowheads="1"/>
          </p:cNvSpPr>
          <p:nvPr/>
        </p:nvSpPr>
        <p:spPr bwMode="auto">
          <a:xfrm>
            <a:off x="1706563" y="2998788"/>
            <a:ext cx="71437" cy="71437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282689" name="Picture 6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77050" y="2997200"/>
            <a:ext cx="1439863" cy="881063"/>
          </a:xfrm>
          <a:prstGeom prst="rect">
            <a:avLst/>
          </a:prstGeom>
          <a:noFill/>
          <a:effectLst>
            <a:outerShdw dist="35921" dir="2700000" algn="ctr" rotWithShape="0">
              <a:schemeClr val="tx2"/>
            </a:outerShdw>
          </a:effectLst>
        </p:spPr>
      </p:pic>
      <p:sp>
        <p:nvSpPr>
          <p:cNvPr id="91191" name="Freeform 66"/>
          <p:cNvSpPr>
            <a:spLocks/>
          </p:cNvSpPr>
          <p:nvPr/>
        </p:nvSpPr>
        <p:spPr bwMode="auto">
          <a:xfrm>
            <a:off x="1835150" y="2205038"/>
            <a:ext cx="5689600" cy="1597025"/>
          </a:xfrm>
          <a:custGeom>
            <a:avLst/>
            <a:gdLst>
              <a:gd name="T0" fmla="*/ 3584 w 3584"/>
              <a:gd name="T1" fmla="*/ 0 h 1006"/>
              <a:gd name="T2" fmla="*/ 1951 w 3584"/>
              <a:gd name="T3" fmla="*/ 908 h 1006"/>
              <a:gd name="T4" fmla="*/ 0 w 3584"/>
              <a:gd name="T5" fmla="*/ 590 h 1006"/>
              <a:gd name="T6" fmla="*/ 0 60000 65536"/>
              <a:gd name="T7" fmla="*/ 0 60000 65536"/>
              <a:gd name="T8" fmla="*/ 0 60000 65536"/>
              <a:gd name="T9" fmla="*/ 0 w 3584"/>
              <a:gd name="T10" fmla="*/ 0 h 1006"/>
              <a:gd name="T11" fmla="*/ 3584 w 3584"/>
              <a:gd name="T12" fmla="*/ 1006 h 10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84" h="1006">
                <a:moveTo>
                  <a:pt x="3584" y="0"/>
                </a:moveTo>
                <a:cubicBezTo>
                  <a:pt x="3066" y="405"/>
                  <a:pt x="2548" y="810"/>
                  <a:pt x="1951" y="908"/>
                </a:cubicBezTo>
                <a:cubicBezTo>
                  <a:pt x="1354" y="1006"/>
                  <a:pt x="677" y="798"/>
                  <a:pt x="0" y="59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58075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8208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</a:t>
            </a:r>
            <a:r>
              <a:rPr lang="ru-RU" altLang="ko-KR" sz="3600" b="1">
                <a:solidFill>
                  <a:schemeClr val="tx2"/>
                </a:solidFill>
                <a:latin typeface="Arial Unicode MS" pitchFamily="34" charset="-128"/>
              </a:rPr>
              <a:t>Центральный пульт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(MCM-A202A)</a:t>
            </a:r>
          </a:p>
        </p:txBody>
      </p:sp>
      <p:sp>
        <p:nvSpPr>
          <p:cNvPr id="91208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2640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 Unicode MS" pitchFamily="34" charset="-128"/>
              </a:rPr>
              <a:t>Предупреждение</a:t>
            </a:r>
            <a:endParaRPr lang="en-US" altLang="ko-KR" sz="2400" b="1">
              <a:latin typeface="Arial Unicode MS" pitchFamily="34" charset="-128"/>
            </a:endParaRPr>
          </a:p>
        </p:txBody>
      </p:sp>
      <p:sp>
        <p:nvSpPr>
          <p:cNvPr id="91209" name="Text Box 52"/>
          <p:cNvSpPr txBox="1">
            <a:spLocks noChangeArrowheads="1"/>
          </p:cNvSpPr>
          <p:nvPr/>
        </p:nvSpPr>
        <p:spPr bwMode="auto">
          <a:xfrm rot="-1878808">
            <a:off x="1862138" y="2417763"/>
            <a:ext cx="1635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2400">
                <a:solidFill>
                  <a:srgbClr val="FF0000"/>
                </a:solidFill>
                <a:latin typeface="Arial Unicode MS" pitchFamily="34" charset="-128"/>
              </a:rPr>
              <a:t>НАВОДКА</a:t>
            </a:r>
            <a:endParaRPr lang="en-US" altLang="ko-KR" sz="2400">
              <a:solidFill>
                <a:srgbClr val="FF0000"/>
              </a:solidFill>
              <a:latin typeface="Arial Unicode MS" pitchFamily="34" charset="-128"/>
            </a:endParaRPr>
          </a:p>
        </p:txBody>
      </p:sp>
      <p:sp>
        <p:nvSpPr>
          <p:cNvPr id="91210" name="Text Box 18"/>
          <p:cNvSpPr txBox="1">
            <a:spLocks noChangeArrowheads="1"/>
          </p:cNvSpPr>
          <p:nvPr/>
        </p:nvSpPr>
        <p:spPr bwMode="auto">
          <a:xfrm>
            <a:off x="3103563" y="1762125"/>
            <a:ext cx="1260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000">
                <a:latin typeface="Arial Unicode MS" pitchFamily="34" charset="-128"/>
              </a:rPr>
              <a:t>4 жильный кабель</a:t>
            </a:r>
            <a:endParaRPr lang="en-US" altLang="ko-KR" sz="1000">
              <a:latin typeface="Arial Unicode MS" pitchFamily="34" charset="-128"/>
            </a:endParaRPr>
          </a:p>
        </p:txBody>
      </p:sp>
      <p:sp>
        <p:nvSpPr>
          <p:cNvPr id="91211" name="Text Box 20"/>
          <p:cNvSpPr txBox="1">
            <a:spLocks noChangeArrowheads="1"/>
          </p:cNvSpPr>
          <p:nvPr/>
        </p:nvSpPr>
        <p:spPr bwMode="auto">
          <a:xfrm>
            <a:off x="2132013" y="4978400"/>
            <a:ext cx="1260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000">
                <a:latin typeface="Arial Unicode MS" pitchFamily="34" charset="-128"/>
              </a:rPr>
              <a:t>2 жильный кабель</a:t>
            </a:r>
            <a:endParaRPr lang="en-US" altLang="ko-KR" sz="1000">
              <a:latin typeface="Arial Unicode MS" pitchFamily="34" charset="-128"/>
            </a:endParaRPr>
          </a:p>
        </p:txBody>
      </p:sp>
      <p:sp>
        <p:nvSpPr>
          <p:cNvPr id="91212" name="Text Box 21"/>
          <p:cNvSpPr txBox="1">
            <a:spLocks noChangeArrowheads="1"/>
          </p:cNvSpPr>
          <p:nvPr/>
        </p:nvSpPr>
        <p:spPr bwMode="auto">
          <a:xfrm>
            <a:off x="2171700" y="5984875"/>
            <a:ext cx="1260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000">
                <a:latin typeface="Arial Unicode MS" pitchFamily="34" charset="-128"/>
              </a:rPr>
              <a:t>2 жильный кабель</a:t>
            </a:r>
            <a:endParaRPr lang="en-US" altLang="ko-KR" sz="1000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Line 2"/>
          <p:cNvSpPr>
            <a:spLocks noChangeShapeType="1"/>
          </p:cNvSpPr>
          <p:nvPr/>
        </p:nvSpPr>
        <p:spPr bwMode="auto">
          <a:xfrm flipH="1">
            <a:off x="5148263" y="3989388"/>
            <a:ext cx="1439862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2163" name="Line 3"/>
          <p:cNvSpPr>
            <a:spLocks noChangeShapeType="1"/>
          </p:cNvSpPr>
          <p:nvPr/>
        </p:nvSpPr>
        <p:spPr bwMode="auto">
          <a:xfrm flipH="1">
            <a:off x="5148263" y="4060825"/>
            <a:ext cx="1439862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92164" name="Group 4"/>
          <p:cNvGrpSpPr>
            <a:grpSpLocks/>
          </p:cNvGrpSpPr>
          <p:nvPr/>
        </p:nvGrpSpPr>
        <p:grpSpPr bwMode="auto">
          <a:xfrm>
            <a:off x="6516688" y="3835400"/>
            <a:ext cx="615950" cy="361950"/>
            <a:chOff x="3898" y="1932"/>
            <a:chExt cx="388" cy="228"/>
          </a:xfrm>
        </p:grpSpPr>
        <p:sp>
          <p:nvSpPr>
            <p:cNvPr id="92178" name="Oval 5"/>
            <p:cNvSpPr>
              <a:spLocks noChangeArrowheads="1"/>
            </p:cNvSpPr>
            <p:nvPr/>
          </p:nvSpPr>
          <p:spPr bwMode="auto">
            <a:xfrm>
              <a:off x="3898" y="1933"/>
              <a:ext cx="227" cy="227"/>
            </a:xfrm>
            <a:prstGeom prst="ellipse">
              <a:avLst/>
            </a:prstGeom>
            <a:solidFill>
              <a:schemeClr val="tx2"/>
            </a:solidFill>
            <a:ln w="2857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92179" name="Rectangle 6"/>
            <p:cNvSpPr>
              <a:spLocks noChangeArrowheads="1"/>
            </p:cNvSpPr>
            <p:nvPr/>
          </p:nvSpPr>
          <p:spPr bwMode="auto">
            <a:xfrm>
              <a:off x="4014" y="1932"/>
              <a:ext cx="181" cy="228"/>
            </a:xfrm>
            <a:prstGeom prst="rect">
              <a:avLst/>
            </a:prstGeom>
            <a:solidFill>
              <a:schemeClr val="tx2"/>
            </a:solidFill>
            <a:ln w="2857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92180" name="Rectangle 7"/>
            <p:cNvSpPr>
              <a:spLocks noChangeArrowheads="1"/>
            </p:cNvSpPr>
            <p:nvPr/>
          </p:nvSpPr>
          <p:spPr bwMode="auto">
            <a:xfrm>
              <a:off x="4195" y="1979"/>
              <a:ext cx="91" cy="45"/>
            </a:xfrm>
            <a:prstGeom prst="rect">
              <a:avLst/>
            </a:prstGeom>
            <a:solidFill>
              <a:schemeClr val="tx2"/>
            </a:solidFill>
            <a:ln w="2857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sp>
          <p:nvSpPr>
            <p:cNvPr id="92181" name="Rectangle 8"/>
            <p:cNvSpPr>
              <a:spLocks noChangeArrowheads="1"/>
            </p:cNvSpPr>
            <p:nvPr/>
          </p:nvSpPr>
          <p:spPr bwMode="auto">
            <a:xfrm>
              <a:off x="4195" y="2070"/>
              <a:ext cx="91" cy="45"/>
            </a:xfrm>
            <a:prstGeom prst="rect">
              <a:avLst/>
            </a:prstGeom>
            <a:solidFill>
              <a:schemeClr val="tx2"/>
            </a:solidFill>
            <a:ln w="2857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</p:grpSp>
      <p:sp>
        <p:nvSpPr>
          <p:cNvPr id="92165" name="Text Box 9"/>
          <p:cNvSpPr txBox="1">
            <a:spLocks noChangeArrowheads="1"/>
          </p:cNvSpPr>
          <p:nvPr/>
        </p:nvSpPr>
        <p:spPr bwMode="auto">
          <a:xfrm>
            <a:off x="755650" y="1541463"/>
            <a:ext cx="6553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-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Для перезапуска нет необходимости сбрасывать питание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.</a:t>
            </a:r>
          </a:p>
        </p:txBody>
      </p:sp>
      <p:sp>
        <p:nvSpPr>
          <p:cNvPr id="92166" name="Text Box 12"/>
          <p:cNvSpPr txBox="1">
            <a:spLocks noChangeArrowheads="1"/>
          </p:cNvSpPr>
          <p:nvPr/>
        </p:nvSpPr>
        <p:spPr bwMode="auto">
          <a:xfrm>
            <a:off x="755650" y="1852613"/>
            <a:ext cx="79200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-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Нажать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LED 11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и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LED 15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вместе и удерживать в течение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5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секунд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.</a:t>
            </a:r>
          </a:p>
        </p:txBody>
      </p:sp>
      <p:grpSp>
        <p:nvGrpSpPr>
          <p:cNvPr id="92167" name="Group 13"/>
          <p:cNvGrpSpPr>
            <a:grpSpLocks/>
          </p:cNvGrpSpPr>
          <p:nvPr/>
        </p:nvGrpSpPr>
        <p:grpSpPr bwMode="auto">
          <a:xfrm>
            <a:off x="2339975" y="2333625"/>
            <a:ext cx="2851150" cy="3133725"/>
            <a:chOff x="1474" y="1344"/>
            <a:chExt cx="1796" cy="1974"/>
          </a:xfrm>
        </p:grpSpPr>
        <p:pic>
          <p:nvPicPr>
            <p:cNvPr id="92175" name="Picture 14" descr="MCM-A202_Low해상도"/>
            <p:cNvPicPr>
              <a:picLocks noChangeAspect="1" noChangeArrowheads="1"/>
            </p:cNvPicPr>
            <p:nvPr/>
          </p:nvPicPr>
          <p:blipFill>
            <a:blip r:embed="rId2">
              <a:lum bright="10000" contrast="20000"/>
            </a:blip>
            <a:srcRect/>
            <a:stretch>
              <a:fillRect/>
            </a:stretch>
          </p:blipFill>
          <p:spPr bwMode="auto">
            <a:xfrm>
              <a:off x="1474" y="1344"/>
              <a:ext cx="1796" cy="1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176" name="Picture 15" descr="손 그림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3186926">
              <a:off x="2668" y="2606"/>
              <a:ext cx="177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177" name="Picture 16" descr="손 그림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3186926">
              <a:off x="2670" y="2938"/>
              <a:ext cx="180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168" name="Text Box 17"/>
          <p:cNvSpPr txBox="1">
            <a:spLocks noChangeArrowheads="1"/>
          </p:cNvSpPr>
          <p:nvPr/>
        </p:nvSpPr>
        <p:spPr bwMode="auto">
          <a:xfrm>
            <a:off x="755650" y="5540375"/>
            <a:ext cx="5942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-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Индикатор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 All ON </a:t>
            </a:r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начинает мигать, указывая перезагрузку</a:t>
            </a:r>
            <a:r>
              <a:rPr lang="en-US" altLang="ko-KR" sz="1600" b="1">
                <a:solidFill>
                  <a:schemeClr val="tx2"/>
                </a:solidFill>
                <a:latin typeface="Arial Unicode MS" pitchFamily="34" charset="-128"/>
              </a:rPr>
              <a:t>.</a:t>
            </a:r>
          </a:p>
        </p:txBody>
      </p:sp>
      <p:sp>
        <p:nvSpPr>
          <p:cNvPr id="92169" name="AutoShape 18"/>
          <p:cNvSpPr>
            <a:spLocks noChangeArrowheads="1"/>
          </p:cNvSpPr>
          <p:nvPr/>
        </p:nvSpPr>
        <p:spPr bwMode="auto">
          <a:xfrm>
            <a:off x="5508625" y="3484563"/>
            <a:ext cx="1079500" cy="1081087"/>
          </a:xfrm>
          <a:custGeom>
            <a:avLst/>
            <a:gdLst>
              <a:gd name="T0" fmla="*/ 539750 w 21600"/>
              <a:gd name="T1" fmla="*/ 0 h 21600"/>
              <a:gd name="T2" fmla="*/ 158077 w 21600"/>
              <a:gd name="T3" fmla="*/ 158309 h 21600"/>
              <a:gd name="T4" fmla="*/ 0 w 21600"/>
              <a:gd name="T5" fmla="*/ 540544 h 21600"/>
              <a:gd name="T6" fmla="*/ 158077 w 21600"/>
              <a:gd name="T7" fmla="*/ 922778 h 21600"/>
              <a:gd name="T8" fmla="*/ 539750 w 21600"/>
              <a:gd name="T9" fmla="*/ 1081087 h 21600"/>
              <a:gd name="T10" fmla="*/ 921423 w 21600"/>
              <a:gd name="T11" fmla="*/ 922778 h 21600"/>
              <a:gd name="T12" fmla="*/ 1079500 w 21600"/>
              <a:gd name="T13" fmla="*/ 540544 h 21600"/>
              <a:gd name="T14" fmla="*/ 921423 w 21600"/>
              <a:gd name="T15" fmla="*/ 15830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2170" name="Text Box 19"/>
          <p:cNvSpPr txBox="1">
            <a:spLocks noChangeArrowheads="1"/>
          </p:cNvSpPr>
          <p:nvPr/>
        </p:nvSpPr>
        <p:spPr bwMode="auto">
          <a:xfrm>
            <a:off x="5508625" y="4205288"/>
            <a:ext cx="1190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b="1">
                <a:solidFill>
                  <a:schemeClr val="tx2"/>
                </a:solidFill>
                <a:latin typeface="Arial Unicode MS" pitchFamily="34" charset="-128"/>
              </a:rPr>
              <a:t>Plug OUT/IN</a:t>
            </a:r>
          </a:p>
        </p:txBody>
      </p:sp>
      <p:sp>
        <p:nvSpPr>
          <p:cNvPr id="92171" name="AutoShape 20"/>
          <p:cNvSpPr>
            <a:spLocks noChangeArrowheads="1"/>
          </p:cNvSpPr>
          <p:nvPr/>
        </p:nvSpPr>
        <p:spPr bwMode="auto">
          <a:xfrm>
            <a:off x="3635375" y="2476500"/>
            <a:ext cx="360363" cy="360363"/>
          </a:xfrm>
          <a:prstGeom prst="star16">
            <a:avLst>
              <a:gd name="adj" fmla="val 37500"/>
            </a:avLst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latinLnBrk="0"/>
            <a:endParaRPr kumimoji="0" lang="ko-KR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258075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8208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02. </a:t>
            </a:r>
            <a:r>
              <a:rPr lang="ru-RU" altLang="ko-KR" sz="3600" b="1">
                <a:solidFill>
                  <a:schemeClr val="tx2"/>
                </a:solidFill>
                <a:latin typeface="Arial Unicode MS" pitchFamily="34" charset="-128"/>
              </a:rPr>
              <a:t>Центральный пульт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(MCM-A202A)</a:t>
            </a:r>
          </a:p>
        </p:txBody>
      </p:sp>
      <p:sp>
        <p:nvSpPr>
          <p:cNvPr id="92184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1827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 Unicode MS" pitchFamily="34" charset="-128"/>
              </a:rPr>
              <a:t>П</a:t>
            </a:r>
            <a:r>
              <a:rPr lang="ru-RU" altLang="ko-KR" sz="2400" b="1">
                <a:latin typeface="Arial" pitchFamily="34" charset="0"/>
              </a:rPr>
              <a:t>ерезапуск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84213" y="4740275"/>
            <a:ext cx="4221162" cy="5175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1) </a:t>
            </a:r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Подача питания</a:t>
            </a:r>
            <a:endParaRPr kumimoji="0" lang="en-US" altLang="ko-KR" b="1">
              <a:solidFill>
                <a:schemeClr val="tx2"/>
              </a:solidFill>
              <a:latin typeface="Arial Unicode MS" pitchFamily="34" charset="-128"/>
            </a:endParaRPr>
          </a:p>
          <a:p>
            <a:pPr algn="l" latinLnBrk="0"/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   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- </a:t>
            </a:r>
            <a:r>
              <a:rPr kumimoji="0" lang="ru-RU" altLang="ko-KR">
                <a:solidFill>
                  <a:schemeClr val="tx2"/>
                </a:solidFill>
                <a:latin typeface="Arial Unicode MS" pitchFamily="34" charset="-128"/>
              </a:rPr>
              <a:t>С левого сегмента начинается индикация </a:t>
            </a:r>
            <a:r>
              <a:rPr kumimoji="0" lang="en-US" altLang="ko-KR">
                <a:solidFill>
                  <a:schemeClr val="tx2"/>
                </a:solidFill>
                <a:latin typeface="Arial Unicode MS" pitchFamily="34" charset="-128"/>
              </a:rPr>
              <a:t> </a:t>
            </a:r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“8”</a:t>
            </a:r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1160463" y="5540375"/>
            <a:ext cx="1066800" cy="473075"/>
            <a:chOff x="731" y="3490"/>
            <a:chExt cx="672" cy="298"/>
          </a:xfrm>
        </p:grpSpPr>
        <p:pic>
          <p:nvPicPr>
            <p:cNvPr id="10267" name="Picture 4" descr="n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4" y="3490"/>
              <a:ext cx="329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8" name="Picture 5" descr="8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31" y="3494"/>
              <a:ext cx="317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244" name="Group 6"/>
          <p:cNvGrpSpPr>
            <a:grpSpLocks/>
          </p:cNvGrpSpPr>
          <p:nvPr/>
        </p:nvGrpSpPr>
        <p:grpSpPr bwMode="auto">
          <a:xfrm>
            <a:off x="2649538" y="5553075"/>
            <a:ext cx="1046162" cy="468313"/>
            <a:chOff x="1669" y="3498"/>
            <a:chExt cx="659" cy="295"/>
          </a:xfrm>
        </p:grpSpPr>
        <p:pic>
          <p:nvPicPr>
            <p:cNvPr id="10265" name="Picture 7" descr="88se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69" y="3498"/>
              <a:ext cx="317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6" name="Picture 8" descr="n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99" y="3498"/>
              <a:ext cx="329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245" name="Group 9"/>
          <p:cNvGrpSpPr>
            <a:grpSpLocks/>
          </p:cNvGrpSpPr>
          <p:nvPr/>
        </p:nvGrpSpPr>
        <p:grpSpPr bwMode="auto">
          <a:xfrm>
            <a:off x="4130675" y="5537200"/>
            <a:ext cx="1033463" cy="479425"/>
            <a:chOff x="2602" y="3488"/>
            <a:chExt cx="651" cy="302"/>
          </a:xfrm>
        </p:grpSpPr>
        <p:pic>
          <p:nvPicPr>
            <p:cNvPr id="10263" name="Picture 10" descr="88se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02" y="3488"/>
              <a:ext cx="317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4" name="Picture 11" descr="8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36" y="3496"/>
              <a:ext cx="317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246" name="Group 12"/>
          <p:cNvGrpSpPr>
            <a:grpSpLocks/>
          </p:cNvGrpSpPr>
          <p:nvPr/>
        </p:nvGrpSpPr>
        <p:grpSpPr bwMode="auto">
          <a:xfrm>
            <a:off x="5697538" y="5526088"/>
            <a:ext cx="1036637" cy="473075"/>
            <a:chOff x="3589" y="3481"/>
            <a:chExt cx="653" cy="298"/>
          </a:xfrm>
        </p:grpSpPr>
        <p:pic>
          <p:nvPicPr>
            <p:cNvPr id="10261" name="Picture 13" descr="88se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89" y="3485"/>
              <a:ext cx="317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2" name="Picture 14" descr="88se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25" y="3481"/>
              <a:ext cx="317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47" name="Line 15"/>
          <p:cNvSpPr>
            <a:spLocks noChangeShapeType="1"/>
          </p:cNvSpPr>
          <p:nvPr/>
        </p:nvSpPr>
        <p:spPr bwMode="auto">
          <a:xfrm>
            <a:off x="5240338" y="5748338"/>
            <a:ext cx="360362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248" name="Line 16"/>
          <p:cNvSpPr>
            <a:spLocks noChangeShapeType="1"/>
          </p:cNvSpPr>
          <p:nvPr/>
        </p:nvSpPr>
        <p:spPr bwMode="auto">
          <a:xfrm>
            <a:off x="2268538" y="5748338"/>
            <a:ext cx="360362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249" name="Line 17"/>
          <p:cNvSpPr>
            <a:spLocks noChangeShapeType="1"/>
          </p:cNvSpPr>
          <p:nvPr/>
        </p:nvSpPr>
        <p:spPr bwMode="auto">
          <a:xfrm>
            <a:off x="3722688" y="5761038"/>
            <a:ext cx="360362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250" name="Rectangle 18"/>
          <p:cNvSpPr>
            <a:spLocks noChangeArrowheads="1"/>
          </p:cNvSpPr>
          <p:nvPr/>
        </p:nvSpPr>
        <p:spPr bwMode="auto">
          <a:xfrm>
            <a:off x="3065463" y="2278063"/>
            <a:ext cx="3143250" cy="576262"/>
          </a:xfrm>
          <a:prstGeom prst="rect">
            <a:avLst/>
          </a:prstGeom>
          <a:solidFill>
            <a:srgbClr val="F8F8F8"/>
          </a:solidFill>
          <a:ln w="1905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latinLnBrk="0"/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2) </a:t>
            </a:r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Предварительный опрос</a:t>
            </a:r>
            <a:endParaRPr kumimoji="0"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10251" name="Rectangle 19"/>
          <p:cNvSpPr>
            <a:spLocks noChangeArrowheads="1"/>
          </p:cNvSpPr>
          <p:nvPr/>
        </p:nvSpPr>
        <p:spPr bwMode="auto">
          <a:xfrm>
            <a:off x="2493963" y="3211513"/>
            <a:ext cx="4083050" cy="506412"/>
          </a:xfrm>
          <a:prstGeom prst="rect">
            <a:avLst/>
          </a:prstGeom>
          <a:solidFill>
            <a:srgbClr val="F8F8F8"/>
          </a:solidFill>
          <a:ln w="1905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latinLnBrk="0"/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3) </a:t>
            </a:r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Опрос подключенных внутренних блоков</a:t>
            </a:r>
            <a:endParaRPr kumimoji="0"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10252" name="Rectangle 20"/>
          <p:cNvSpPr>
            <a:spLocks noChangeArrowheads="1"/>
          </p:cNvSpPr>
          <p:nvPr/>
        </p:nvSpPr>
        <p:spPr bwMode="auto">
          <a:xfrm>
            <a:off x="3346450" y="4075113"/>
            <a:ext cx="2520950" cy="506412"/>
          </a:xfrm>
          <a:prstGeom prst="rect">
            <a:avLst/>
          </a:prstGeom>
          <a:solidFill>
            <a:srgbClr val="F8F8F8"/>
          </a:solidFill>
          <a:ln w="1905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latinLnBrk="0"/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4) </a:t>
            </a:r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Рабочий режим</a:t>
            </a:r>
            <a:endParaRPr kumimoji="0"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10253" name="Text Box 21"/>
          <p:cNvSpPr txBox="1">
            <a:spLocks noChangeArrowheads="1"/>
          </p:cNvSpPr>
          <p:nvPr/>
        </p:nvSpPr>
        <p:spPr bwMode="auto">
          <a:xfrm>
            <a:off x="1085850" y="5257800"/>
            <a:ext cx="957263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&lt;</a:t>
            </a:r>
            <a:r>
              <a:rPr kumimoji="0" lang="ru-RU" altLang="ko-KR" sz="1200" b="1">
                <a:solidFill>
                  <a:schemeClr val="tx2"/>
                </a:solidFill>
                <a:latin typeface="Arial Unicode MS" pitchFamily="34" charset="-128"/>
              </a:rPr>
              <a:t>Пример</a:t>
            </a:r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&gt; </a:t>
            </a:r>
          </a:p>
        </p:txBody>
      </p:sp>
      <p:sp>
        <p:nvSpPr>
          <p:cNvPr id="126998" name="AutoShape 22"/>
          <p:cNvSpPr>
            <a:spLocks noChangeArrowheads="1"/>
          </p:cNvSpPr>
          <p:nvPr/>
        </p:nvSpPr>
        <p:spPr bwMode="auto">
          <a:xfrm>
            <a:off x="4291013" y="1989138"/>
            <a:ext cx="504825" cy="288925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accent1">
                  <a:gamma/>
                  <a:shade val="54118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118"/>
                  <a:invGamma/>
                </a:schemeClr>
              </a:gs>
            </a:gsLst>
            <a:lin ang="5400000" scaled="1"/>
          </a:gradFill>
          <a:ln w="190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0255" name="AutoShape 23"/>
          <p:cNvSpPr>
            <a:spLocks noChangeArrowheads="1"/>
          </p:cNvSpPr>
          <p:nvPr/>
        </p:nvSpPr>
        <p:spPr bwMode="auto">
          <a:xfrm>
            <a:off x="3584575" y="1604963"/>
            <a:ext cx="2016125" cy="360362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1905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b="1">
                <a:solidFill>
                  <a:schemeClr val="tx2"/>
                </a:solidFill>
                <a:latin typeface="Arial Unicode MS" pitchFamily="34" charset="-128"/>
              </a:rPr>
              <a:t>1) </a:t>
            </a:r>
            <a:r>
              <a:rPr kumimoji="0" lang="ru-RU" altLang="ko-KR" b="1">
                <a:solidFill>
                  <a:schemeClr val="tx2"/>
                </a:solidFill>
                <a:latin typeface="Arial Unicode MS" pitchFamily="34" charset="-128"/>
              </a:rPr>
              <a:t>Подача питания</a:t>
            </a:r>
            <a:endParaRPr kumimoji="0" lang="en-US" altLang="ko-KR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127000" name="AutoShape 24"/>
          <p:cNvSpPr>
            <a:spLocks noChangeArrowheads="1"/>
          </p:cNvSpPr>
          <p:nvPr/>
        </p:nvSpPr>
        <p:spPr bwMode="auto">
          <a:xfrm>
            <a:off x="4291013" y="2886075"/>
            <a:ext cx="504825" cy="288925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accent1">
                  <a:gamma/>
                  <a:shade val="54118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118"/>
                  <a:invGamma/>
                </a:schemeClr>
              </a:gs>
            </a:gsLst>
            <a:lin ang="5400000" scaled="1"/>
          </a:gradFill>
          <a:ln w="190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27001" name="AutoShape 25"/>
          <p:cNvSpPr>
            <a:spLocks noChangeArrowheads="1"/>
          </p:cNvSpPr>
          <p:nvPr/>
        </p:nvSpPr>
        <p:spPr bwMode="auto">
          <a:xfrm>
            <a:off x="4306888" y="3762375"/>
            <a:ext cx="504825" cy="288925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accent1">
                  <a:gamma/>
                  <a:shade val="54118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118"/>
                  <a:invGamma/>
                </a:schemeClr>
              </a:gs>
            </a:gsLst>
            <a:lin ang="5400000" scaled="1"/>
          </a:gradFill>
          <a:ln w="190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10258" name="Text Box 28"/>
          <p:cNvSpPr txBox="1">
            <a:spLocks noChangeArrowheads="1"/>
          </p:cNvSpPr>
          <p:nvPr/>
        </p:nvSpPr>
        <p:spPr bwMode="auto">
          <a:xfrm>
            <a:off x="636588" y="993775"/>
            <a:ext cx="59801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Индикатор (</a:t>
            </a:r>
            <a:r>
              <a:rPr lang="ru-RU" altLang="ko-KR" sz="1800" b="1">
                <a:solidFill>
                  <a:schemeClr val="tx2"/>
                </a:solidFill>
                <a:latin typeface="Arial" pitchFamily="34" charset="0"/>
              </a:rPr>
              <a:t>главная</a:t>
            </a:r>
            <a:r>
              <a:rPr lang="ru-RU" altLang="ko-KR" sz="1800" b="1">
                <a:solidFill>
                  <a:schemeClr val="tx2"/>
                </a:solidFill>
                <a:latin typeface="Arial Unicode MS" pitchFamily="34" charset="-128"/>
              </a:rPr>
              <a:t> плата управления)</a:t>
            </a:r>
            <a:endParaRPr lang="en-US" altLang="ko-KR" sz="18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10259" name="Rectangle 32"/>
          <p:cNvSpPr>
            <a:spLocks noChangeArrowheads="1"/>
          </p:cNvSpPr>
          <p:nvPr/>
        </p:nvSpPr>
        <p:spPr bwMode="auto">
          <a:xfrm>
            <a:off x="438150" y="1081088"/>
            <a:ext cx="2159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36891" name="Text Box 27"/>
          <p:cNvSpPr txBox="1">
            <a:spLocks noChangeArrowheads="1"/>
          </p:cNvSpPr>
          <p:nvPr/>
        </p:nvSpPr>
        <p:spPr bwMode="auto">
          <a:xfrm>
            <a:off x="152400" y="73025"/>
            <a:ext cx="5972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latin typeface="Arial Unicode MS" pitchFamily="34" charset="-128"/>
              </a:rPr>
              <a:t>0</a:t>
            </a:r>
            <a:r>
              <a:rPr lang="ru-RU" altLang="ko-KR" sz="3600" b="1">
                <a:latin typeface="Arial Unicode MS" pitchFamily="34" charset="-128"/>
              </a:rPr>
              <a:t>2</a:t>
            </a:r>
            <a:r>
              <a:rPr lang="en-US" altLang="ko-KR" sz="3600" b="1">
                <a:latin typeface="Arial Unicode MS" pitchFamily="34" charset="-128"/>
              </a:rPr>
              <a:t>. </a:t>
            </a:r>
            <a:r>
              <a:rPr lang="ru-RU" altLang="ko-KR" sz="3600" b="1">
                <a:latin typeface="Arial Unicode MS" pitchFamily="34" charset="-128"/>
              </a:rPr>
              <a:t>Плата наружного блока</a:t>
            </a:r>
            <a:endParaRPr lang="en-US" altLang="ko-KR" sz="36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Text Box 2"/>
          <p:cNvSpPr txBox="1">
            <a:spLocks noChangeArrowheads="1"/>
          </p:cNvSpPr>
          <p:nvPr/>
        </p:nvSpPr>
        <p:spPr bwMode="auto">
          <a:xfrm>
            <a:off x="152400" y="73025"/>
            <a:ext cx="492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3600" b="1">
                <a:latin typeface="Arial Unicode MS" pitchFamily="34" charset="-128"/>
              </a:rPr>
              <a:t>Практические занятия</a:t>
            </a:r>
            <a:endParaRPr lang="en-US" altLang="ko-KR" sz="3600" b="1">
              <a:latin typeface="Arial Unicode MS" pitchFamily="34" charset="-128"/>
            </a:endParaRPr>
          </a:p>
        </p:txBody>
      </p:sp>
      <p:sp>
        <p:nvSpPr>
          <p:cNvPr id="541702" name="Text Box 6"/>
          <p:cNvSpPr txBox="1">
            <a:spLocks noChangeArrowheads="1"/>
          </p:cNvSpPr>
          <p:nvPr/>
        </p:nvSpPr>
        <p:spPr bwMode="auto">
          <a:xfrm>
            <a:off x="396875" y="981075"/>
            <a:ext cx="721677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>
              <a:buFontTx/>
              <a:buAutoNum type="arabicPeriod"/>
            </a:pP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Подключить модуль интерфейса к центральному пульту</a:t>
            </a:r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   ※ </a:t>
            </a: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Проверка</a:t>
            </a:r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    1) </a:t>
            </a:r>
            <a:r>
              <a:rPr lang="ru-RU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Сигнальная линия 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R1,</a:t>
            </a:r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R2</a:t>
            </a:r>
          </a:p>
          <a:p>
            <a:pPr marL="342900" indent="-342900" algn="l"/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    2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) </a:t>
            </a:r>
            <a:r>
              <a:rPr lang="ru-RU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Индикация</a:t>
            </a:r>
            <a:endParaRPr lang="en-US" altLang="ko-KR" sz="2000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    3) </a:t>
            </a:r>
            <a:r>
              <a:rPr lang="ru-RU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Установка адресов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RMC(1), RMC(2).</a:t>
            </a:r>
          </a:p>
          <a:p>
            <a:pPr marL="342900" indent="-342900" algn="l"/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2. </a:t>
            </a: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Создать систему :</a:t>
            </a:r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pic>
        <p:nvPicPr>
          <p:cNvPr id="93188" name="Picture 8" descr="DVMP2실외기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63" y="3300413"/>
            <a:ext cx="1016000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9" name="Picture 17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263" y="5029200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0" name="Text Box 18"/>
          <p:cNvSpPr txBox="1">
            <a:spLocks noChangeArrowheads="1"/>
          </p:cNvSpPr>
          <p:nvPr/>
        </p:nvSpPr>
        <p:spPr bwMode="auto">
          <a:xfrm>
            <a:off x="395288" y="5607050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0</a:t>
            </a:r>
          </a:p>
        </p:txBody>
      </p:sp>
      <p:pic>
        <p:nvPicPr>
          <p:cNvPr id="93191" name="Picture 19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5029200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2" name="Picture 20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5029200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3" name="Picture 21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5029200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1719" name="Line 23"/>
          <p:cNvSpPr>
            <a:spLocks noChangeShapeType="1"/>
          </p:cNvSpPr>
          <p:nvPr/>
        </p:nvSpPr>
        <p:spPr bwMode="auto">
          <a:xfrm>
            <a:off x="825500" y="4668838"/>
            <a:ext cx="0" cy="431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1720" name="Line 24"/>
          <p:cNvSpPr>
            <a:spLocks noChangeShapeType="1"/>
          </p:cNvSpPr>
          <p:nvPr/>
        </p:nvSpPr>
        <p:spPr bwMode="auto">
          <a:xfrm flipH="1">
            <a:off x="825500" y="4957763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1721" name="Line 25"/>
          <p:cNvSpPr>
            <a:spLocks noChangeShapeType="1"/>
          </p:cNvSpPr>
          <p:nvPr/>
        </p:nvSpPr>
        <p:spPr bwMode="auto">
          <a:xfrm>
            <a:off x="898525" y="4957763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1722" name="Line 26"/>
          <p:cNvSpPr>
            <a:spLocks noChangeShapeType="1"/>
          </p:cNvSpPr>
          <p:nvPr/>
        </p:nvSpPr>
        <p:spPr bwMode="auto">
          <a:xfrm flipH="1" flipV="1">
            <a:off x="1690688" y="4957763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1723" name="Line 27"/>
          <p:cNvSpPr>
            <a:spLocks noChangeShapeType="1"/>
          </p:cNvSpPr>
          <p:nvPr/>
        </p:nvSpPr>
        <p:spPr bwMode="auto">
          <a:xfrm flipH="1">
            <a:off x="1760538" y="4957763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1724" name="Line 28"/>
          <p:cNvSpPr>
            <a:spLocks noChangeShapeType="1"/>
          </p:cNvSpPr>
          <p:nvPr/>
        </p:nvSpPr>
        <p:spPr bwMode="auto">
          <a:xfrm>
            <a:off x="1833563" y="4957763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1725" name="Line 29"/>
          <p:cNvSpPr>
            <a:spLocks noChangeShapeType="1"/>
          </p:cNvSpPr>
          <p:nvPr/>
        </p:nvSpPr>
        <p:spPr bwMode="auto">
          <a:xfrm flipH="1" flipV="1">
            <a:off x="2554288" y="4957763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1726" name="Line 30"/>
          <p:cNvSpPr>
            <a:spLocks noChangeShapeType="1"/>
          </p:cNvSpPr>
          <p:nvPr/>
        </p:nvSpPr>
        <p:spPr bwMode="auto">
          <a:xfrm flipH="1">
            <a:off x="2627313" y="4957763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1727" name="Line 31"/>
          <p:cNvSpPr>
            <a:spLocks noChangeShapeType="1"/>
          </p:cNvSpPr>
          <p:nvPr/>
        </p:nvSpPr>
        <p:spPr bwMode="auto">
          <a:xfrm>
            <a:off x="2700338" y="4957763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41728" name="Line 32"/>
          <p:cNvSpPr>
            <a:spLocks noChangeShapeType="1"/>
          </p:cNvSpPr>
          <p:nvPr/>
        </p:nvSpPr>
        <p:spPr bwMode="auto">
          <a:xfrm flipH="1" flipV="1">
            <a:off x="3492500" y="4957763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93204" name="Text Box 41"/>
          <p:cNvSpPr txBox="1">
            <a:spLocks noChangeArrowheads="1"/>
          </p:cNvSpPr>
          <p:nvPr/>
        </p:nvSpPr>
        <p:spPr bwMode="auto">
          <a:xfrm>
            <a:off x="1292225" y="5607050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</a:t>
            </a:r>
          </a:p>
        </p:txBody>
      </p:sp>
      <p:sp>
        <p:nvSpPr>
          <p:cNvPr id="93205" name="Text Box 42"/>
          <p:cNvSpPr txBox="1">
            <a:spLocks noChangeArrowheads="1"/>
          </p:cNvSpPr>
          <p:nvPr/>
        </p:nvSpPr>
        <p:spPr bwMode="auto">
          <a:xfrm>
            <a:off x="2239963" y="5607050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2</a:t>
            </a:r>
          </a:p>
        </p:txBody>
      </p:sp>
      <p:sp>
        <p:nvSpPr>
          <p:cNvPr id="93206" name="Text Box 43"/>
          <p:cNvSpPr txBox="1">
            <a:spLocks noChangeArrowheads="1"/>
          </p:cNvSpPr>
          <p:nvPr/>
        </p:nvSpPr>
        <p:spPr bwMode="auto">
          <a:xfrm>
            <a:off x="3176588" y="5607050"/>
            <a:ext cx="781050" cy="4762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3</a:t>
            </a:r>
          </a:p>
        </p:txBody>
      </p:sp>
      <p:pic>
        <p:nvPicPr>
          <p:cNvPr id="93207" name="Picture 52" descr="MCM-A202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3933825"/>
            <a:ext cx="1944687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208" name="Picture 55" descr="MCM-A202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3960813"/>
            <a:ext cx="1944688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1753" name="Rectangle 57"/>
          <p:cNvSpPr>
            <a:spLocks noChangeArrowheads="1"/>
          </p:cNvSpPr>
          <p:nvPr/>
        </p:nvSpPr>
        <p:spPr bwMode="auto">
          <a:xfrm>
            <a:off x="4318000" y="3487738"/>
            <a:ext cx="15763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ko-KR">
                <a:latin typeface="Arial Unicode MS" pitchFamily="34" charset="-128"/>
              </a:rPr>
              <a:t> </a:t>
            </a:r>
            <a:r>
              <a:rPr lang="ru-RU" altLang="ko-KR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Управление:</a:t>
            </a:r>
            <a:r>
              <a:rPr lang="en-US" altLang="ko-KR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0,1</a:t>
            </a:r>
          </a:p>
          <a:p>
            <a:pPr algn="l"/>
            <a:r>
              <a:rPr lang="ru-RU" altLang="ko-KR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кнопками:</a:t>
            </a:r>
            <a:r>
              <a:rPr lang="en-US" altLang="ko-KR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0,1 </a:t>
            </a:r>
          </a:p>
        </p:txBody>
      </p:sp>
      <p:sp>
        <p:nvSpPr>
          <p:cNvPr id="541754" name="Rectangle 58"/>
          <p:cNvSpPr>
            <a:spLocks noChangeArrowheads="1"/>
          </p:cNvSpPr>
          <p:nvPr/>
        </p:nvSpPr>
        <p:spPr bwMode="auto">
          <a:xfrm>
            <a:off x="6421438" y="3479800"/>
            <a:ext cx="15763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ko-KR">
                <a:latin typeface="Arial Unicode MS" pitchFamily="34" charset="-128"/>
              </a:rPr>
              <a:t> </a:t>
            </a:r>
            <a:r>
              <a:rPr lang="ru-RU" altLang="ko-KR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Управление:</a:t>
            </a:r>
            <a:r>
              <a:rPr lang="en-US" altLang="ko-KR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2,3</a:t>
            </a:r>
          </a:p>
          <a:p>
            <a:pPr algn="l"/>
            <a:r>
              <a:rPr lang="en-US" altLang="ko-KR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</a:t>
            </a:r>
            <a:r>
              <a:rPr lang="ru-RU" altLang="ko-KR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кнопкой </a:t>
            </a:r>
            <a:r>
              <a:rPr lang="en-US" altLang="ko-KR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기능제어기 Botton PC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600200"/>
            <a:ext cx="3143250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4227513" y="5345113"/>
            <a:ext cx="765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latin typeface="Arial Unicode MS" pitchFamily="34" charset="-128"/>
              </a:rPr>
              <a:t>Адрес</a:t>
            </a:r>
            <a:endParaRPr lang="en-US" altLang="ko-KR" sz="1600" b="1">
              <a:latin typeface="Arial Unicode MS" pitchFamily="34" charset="-128"/>
            </a:endParaRP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5795963" y="1995488"/>
            <a:ext cx="2822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2000">
                <a:latin typeface="Arial Unicode MS" pitchFamily="34" charset="-128"/>
              </a:rPr>
              <a:t>Переключатель опций</a:t>
            </a:r>
            <a:endParaRPr lang="en-US" altLang="ko-KR" sz="2000">
              <a:latin typeface="Arial Unicode MS" pitchFamily="34" charset="-128"/>
            </a:endParaRPr>
          </a:p>
        </p:txBody>
      </p:sp>
      <p:graphicFrame>
        <p:nvGraphicFramePr>
          <p:cNvPr id="94264" name="Group 56"/>
          <p:cNvGraphicFramePr>
            <a:graphicFrameLocks noGrp="1"/>
          </p:cNvGraphicFramePr>
          <p:nvPr/>
        </p:nvGraphicFramePr>
        <p:xfrm>
          <a:off x="4643438" y="2841625"/>
          <a:ext cx="3816350" cy="1914526"/>
        </p:xfrm>
        <a:graphic>
          <a:graphicData uri="http://schemas.openxmlformats.org/drawingml/2006/table">
            <a:tbl>
              <a:tblPr/>
              <a:tblGrid>
                <a:gridCol w="581025"/>
                <a:gridCol w="1460500"/>
                <a:gridCol w="1774825"/>
              </a:tblGrid>
              <a:tr h="3206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No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Функции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OFF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Охлаждение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Охл./Обогрев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Резерв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Резерв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ºC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ºF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Резерв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Резерв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4241" name="Picture 35" descr="K3 OFF K4 OF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600200"/>
            <a:ext cx="11096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42" name="Text Box 36"/>
          <p:cNvSpPr txBox="1">
            <a:spLocks noChangeArrowheads="1"/>
          </p:cNvSpPr>
          <p:nvPr/>
        </p:nvSpPr>
        <p:spPr bwMode="auto">
          <a:xfrm>
            <a:off x="4227513" y="5635625"/>
            <a:ext cx="3055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latin typeface="Arial Unicode MS" pitchFamily="34" charset="-128"/>
              </a:rPr>
              <a:t>Связь с центральный пультом</a:t>
            </a:r>
            <a:endParaRPr lang="en-US" altLang="ko-KR" sz="1600" b="1">
              <a:latin typeface="Arial Unicode MS" pitchFamily="34" charset="-128"/>
            </a:endParaRPr>
          </a:p>
        </p:txBody>
      </p:sp>
      <p:sp>
        <p:nvSpPr>
          <p:cNvPr id="94243" name="Text Box 37"/>
          <p:cNvSpPr txBox="1">
            <a:spLocks noChangeArrowheads="1"/>
          </p:cNvSpPr>
          <p:nvPr/>
        </p:nvSpPr>
        <p:spPr bwMode="auto">
          <a:xfrm>
            <a:off x="4227513" y="5922963"/>
            <a:ext cx="2598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latin typeface="Arial Unicode MS" pitchFamily="34" charset="-128"/>
              </a:rPr>
              <a:t>Питание</a:t>
            </a:r>
            <a:r>
              <a:rPr lang="en-US" altLang="ko-KR" sz="1600" b="1">
                <a:latin typeface="Arial Unicode MS" pitchFamily="34" charset="-128"/>
              </a:rPr>
              <a:t> (12VDC, 100mA)</a:t>
            </a:r>
          </a:p>
        </p:txBody>
      </p:sp>
      <p:sp>
        <p:nvSpPr>
          <p:cNvPr id="94244" name="Rectangle 38"/>
          <p:cNvSpPr>
            <a:spLocks noChangeArrowheads="1"/>
          </p:cNvSpPr>
          <p:nvPr/>
        </p:nvSpPr>
        <p:spPr bwMode="auto">
          <a:xfrm>
            <a:off x="1943100" y="4408488"/>
            <a:ext cx="684213" cy="6477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4245" name="Rectangle 39"/>
          <p:cNvSpPr>
            <a:spLocks noChangeArrowheads="1"/>
          </p:cNvSpPr>
          <p:nvPr/>
        </p:nvSpPr>
        <p:spPr bwMode="auto">
          <a:xfrm>
            <a:off x="2671763" y="4408488"/>
            <a:ext cx="676275" cy="6477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4246" name="Line 40"/>
          <p:cNvSpPr>
            <a:spLocks noChangeShapeType="1"/>
          </p:cNvSpPr>
          <p:nvPr/>
        </p:nvSpPr>
        <p:spPr bwMode="auto">
          <a:xfrm flipV="1">
            <a:off x="2987675" y="5056188"/>
            <a:ext cx="0" cy="7921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4247" name="Line 41"/>
          <p:cNvSpPr>
            <a:spLocks noChangeShapeType="1"/>
          </p:cNvSpPr>
          <p:nvPr/>
        </p:nvSpPr>
        <p:spPr bwMode="auto">
          <a:xfrm flipV="1">
            <a:off x="2987675" y="5827713"/>
            <a:ext cx="12969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4248" name="Line 42"/>
          <p:cNvSpPr>
            <a:spLocks noChangeShapeType="1"/>
          </p:cNvSpPr>
          <p:nvPr/>
        </p:nvSpPr>
        <p:spPr bwMode="auto">
          <a:xfrm flipV="1">
            <a:off x="2339975" y="5056188"/>
            <a:ext cx="0" cy="10810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4249" name="Line 43"/>
          <p:cNvSpPr>
            <a:spLocks noChangeShapeType="1"/>
          </p:cNvSpPr>
          <p:nvPr/>
        </p:nvSpPr>
        <p:spPr bwMode="auto">
          <a:xfrm flipV="1">
            <a:off x="2339975" y="6115050"/>
            <a:ext cx="19446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4250" name="Rectangle 44"/>
          <p:cNvSpPr>
            <a:spLocks noChangeArrowheads="1"/>
          </p:cNvSpPr>
          <p:nvPr/>
        </p:nvSpPr>
        <p:spPr bwMode="auto">
          <a:xfrm>
            <a:off x="2124075" y="2392363"/>
            <a:ext cx="431800" cy="503237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4251" name="Rectangle 45"/>
          <p:cNvSpPr>
            <a:spLocks noChangeArrowheads="1"/>
          </p:cNvSpPr>
          <p:nvPr/>
        </p:nvSpPr>
        <p:spPr bwMode="auto">
          <a:xfrm>
            <a:off x="3708400" y="2463800"/>
            <a:ext cx="503238" cy="50482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4252" name="Line 46"/>
          <p:cNvSpPr>
            <a:spLocks noChangeShapeType="1"/>
          </p:cNvSpPr>
          <p:nvPr/>
        </p:nvSpPr>
        <p:spPr bwMode="auto">
          <a:xfrm flipV="1">
            <a:off x="3995738" y="2968625"/>
            <a:ext cx="0" cy="25923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4253" name="Line 47"/>
          <p:cNvSpPr>
            <a:spLocks noChangeShapeType="1"/>
          </p:cNvSpPr>
          <p:nvPr/>
        </p:nvSpPr>
        <p:spPr bwMode="auto">
          <a:xfrm flipV="1">
            <a:off x="3995738" y="5540375"/>
            <a:ext cx="2873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4254" name="Line 48"/>
          <p:cNvSpPr>
            <a:spLocks noChangeShapeType="1"/>
          </p:cNvSpPr>
          <p:nvPr/>
        </p:nvSpPr>
        <p:spPr bwMode="auto">
          <a:xfrm flipV="1">
            <a:off x="2339975" y="2105025"/>
            <a:ext cx="0" cy="2873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4255" name="Line 49"/>
          <p:cNvSpPr>
            <a:spLocks noChangeShapeType="1"/>
          </p:cNvSpPr>
          <p:nvPr/>
        </p:nvSpPr>
        <p:spPr bwMode="auto">
          <a:xfrm flipV="1">
            <a:off x="2339975" y="2105025"/>
            <a:ext cx="22336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4726" name="Text Box 54"/>
          <p:cNvSpPr txBox="1">
            <a:spLocks noChangeArrowheads="1"/>
          </p:cNvSpPr>
          <p:nvPr/>
        </p:nvSpPr>
        <p:spPr bwMode="auto">
          <a:xfrm>
            <a:off x="152400" y="73025"/>
            <a:ext cx="80914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03. </a:t>
            </a:r>
            <a:r>
              <a:rPr lang="ru-RU" altLang="ko-KR" sz="3200" b="1">
                <a:solidFill>
                  <a:schemeClr val="tx2"/>
                </a:solidFill>
                <a:latin typeface="Arial Unicode MS" pitchFamily="34" charset="-128"/>
              </a:rPr>
              <a:t>Функциональный пульт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(MCM-A100)</a:t>
            </a:r>
          </a:p>
        </p:txBody>
      </p:sp>
      <p:sp>
        <p:nvSpPr>
          <p:cNvPr id="94260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4356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 Unicode MS" pitchFamily="34" charset="-128"/>
              </a:rPr>
              <a:t>Элементы платы управления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AutoShape 2"/>
          <p:cNvSpPr>
            <a:spLocks noChangeArrowheads="1"/>
          </p:cNvSpPr>
          <p:nvPr/>
        </p:nvSpPr>
        <p:spPr bwMode="auto">
          <a:xfrm>
            <a:off x="4241800" y="4408488"/>
            <a:ext cx="1366838" cy="576262"/>
          </a:xfrm>
          <a:prstGeom prst="star16">
            <a:avLst>
              <a:gd name="adj" fmla="val 37500"/>
            </a:avLst>
          </a:prstGeom>
          <a:solidFill>
            <a:srgbClr val="FF0000">
              <a:alpha val="30196"/>
            </a:srgbClr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5235" name="Rectangle 5"/>
          <p:cNvSpPr>
            <a:spLocks noChangeArrowheads="1"/>
          </p:cNvSpPr>
          <p:nvPr/>
        </p:nvSpPr>
        <p:spPr bwMode="auto">
          <a:xfrm>
            <a:off x="611188" y="1993900"/>
            <a:ext cx="1312862" cy="18002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5236" name="Text Box 6"/>
          <p:cNvSpPr txBox="1">
            <a:spLocks noChangeArrowheads="1"/>
          </p:cNvSpPr>
          <p:nvPr/>
        </p:nvSpPr>
        <p:spPr bwMode="auto">
          <a:xfrm>
            <a:off x="617538" y="1993900"/>
            <a:ext cx="14224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ko-KR">
                <a:latin typeface="Arial Unicode MS" pitchFamily="34" charset="-128"/>
              </a:rPr>
              <a:t>Питание</a:t>
            </a:r>
            <a:endParaRPr lang="en-US" altLang="ko-KR">
              <a:latin typeface="Arial Unicode MS" pitchFamily="34" charset="-128"/>
            </a:endParaRPr>
          </a:p>
          <a:p>
            <a:pPr algn="l"/>
            <a:r>
              <a:rPr lang="en-US" altLang="ko-KR">
                <a:latin typeface="Arial Unicode MS" pitchFamily="34" charset="-128"/>
              </a:rPr>
              <a:t>9VDC~12VDC</a:t>
            </a:r>
          </a:p>
          <a:p>
            <a:pPr algn="l"/>
            <a:r>
              <a:rPr lang="en-US" altLang="ko-KR">
                <a:latin typeface="Arial Unicode MS" pitchFamily="34" charset="-128"/>
              </a:rPr>
              <a:t>100mA</a:t>
            </a:r>
          </a:p>
        </p:txBody>
      </p:sp>
      <p:sp>
        <p:nvSpPr>
          <p:cNvPr id="95237" name="Text Box 7"/>
          <p:cNvSpPr txBox="1">
            <a:spLocks noChangeArrowheads="1"/>
          </p:cNvSpPr>
          <p:nvPr/>
        </p:nvSpPr>
        <p:spPr bwMode="auto">
          <a:xfrm>
            <a:off x="2627313" y="1490663"/>
            <a:ext cx="2660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800" b="1">
                <a:latin typeface="Arial Unicode MS" pitchFamily="34" charset="-128"/>
              </a:rPr>
              <a:t>Функциональный пульт</a:t>
            </a:r>
            <a:endParaRPr lang="en-US" altLang="ko-KR" sz="1800" b="1">
              <a:latin typeface="Arial Unicode MS" pitchFamily="34" charset="-128"/>
            </a:endParaRPr>
          </a:p>
        </p:txBody>
      </p:sp>
      <p:sp>
        <p:nvSpPr>
          <p:cNvPr id="95238" name="Text Box 8"/>
          <p:cNvSpPr txBox="1">
            <a:spLocks noChangeArrowheads="1"/>
          </p:cNvSpPr>
          <p:nvPr/>
        </p:nvSpPr>
        <p:spPr bwMode="auto">
          <a:xfrm>
            <a:off x="5580063" y="1484313"/>
            <a:ext cx="22907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800" b="1">
                <a:latin typeface="Arial Unicode MS" pitchFamily="34" charset="-128"/>
              </a:rPr>
              <a:t>Центральный пульт</a:t>
            </a:r>
            <a:endParaRPr lang="en-US" altLang="ko-KR" sz="1800" b="1">
              <a:latin typeface="Arial Unicode MS" pitchFamily="34" charset="-128"/>
            </a:endParaRPr>
          </a:p>
        </p:txBody>
      </p:sp>
      <p:pic>
        <p:nvPicPr>
          <p:cNvPr id="95239" name="Picture 9" descr="MCM-A202 뒷면사진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0838" y="1851025"/>
            <a:ext cx="2528887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0" name="AutoShape 10"/>
          <p:cNvSpPr>
            <a:spLocks noChangeArrowheads="1"/>
          </p:cNvSpPr>
          <p:nvPr/>
        </p:nvSpPr>
        <p:spPr bwMode="auto">
          <a:xfrm>
            <a:off x="7740650" y="3290888"/>
            <a:ext cx="901700" cy="360362"/>
          </a:xfrm>
          <a:prstGeom prst="bevel">
            <a:avLst>
              <a:gd name="adj" fmla="val 484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r>
              <a:rPr kumimoji="0" lang="en-US" altLang="ko-KR" b="1">
                <a:solidFill>
                  <a:schemeClr val="bg1"/>
                </a:solidFill>
                <a:latin typeface="Arial Unicode MS" pitchFamily="34" charset="-128"/>
              </a:rPr>
              <a:t>220VAC</a:t>
            </a:r>
          </a:p>
        </p:txBody>
      </p:sp>
      <p:sp>
        <p:nvSpPr>
          <p:cNvPr id="95241" name="Line 11"/>
          <p:cNvSpPr>
            <a:spLocks noChangeShapeType="1"/>
          </p:cNvSpPr>
          <p:nvPr/>
        </p:nvSpPr>
        <p:spPr bwMode="auto">
          <a:xfrm flipV="1">
            <a:off x="6007100" y="3938588"/>
            <a:ext cx="0" cy="10795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2" name="Line 12"/>
          <p:cNvSpPr>
            <a:spLocks noChangeShapeType="1"/>
          </p:cNvSpPr>
          <p:nvPr/>
        </p:nvSpPr>
        <p:spPr bwMode="auto">
          <a:xfrm flipV="1">
            <a:off x="6197600" y="3938588"/>
            <a:ext cx="0" cy="9366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95243" name="Group 13"/>
          <p:cNvGrpSpPr>
            <a:grpSpLocks/>
          </p:cNvGrpSpPr>
          <p:nvPr/>
        </p:nvGrpSpPr>
        <p:grpSpPr bwMode="auto">
          <a:xfrm>
            <a:off x="5915025" y="3651250"/>
            <a:ext cx="182563" cy="287338"/>
            <a:chOff x="2562" y="2387"/>
            <a:chExt cx="181" cy="299"/>
          </a:xfrm>
        </p:grpSpPr>
        <p:sp>
          <p:nvSpPr>
            <p:cNvPr id="95292" name="Rectangle 14"/>
            <p:cNvSpPr>
              <a:spLocks noChangeArrowheads="1"/>
            </p:cNvSpPr>
            <p:nvPr/>
          </p:nvSpPr>
          <p:spPr bwMode="auto">
            <a:xfrm>
              <a:off x="2608" y="2550"/>
              <a:ext cx="91" cy="136"/>
            </a:xfrm>
            <a:prstGeom prst="rect">
              <a:avLst/>
            </a:prstGeom>
            <a:solidFill>
              <a:srgbClr val="0000FF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grpSp>
          <p:nvGrpSpPr>
            <p:cNvPr id="95293" name="Group 15"/>
            <p:cNvGrpSpPr>
              <a:grpSpLocks/>
            </p:cNvGrpSpPr>
            <p:nvPr/>
          </p:nvGrpSpPr>
          <p:grpSpPr bwMode="auto">
            <a:xfrm>
              <a:off x="2562" y="2387"/>
              <a:ext cx="181" cy="182"/>
              <a:chOff x="2336" y="2296"/>
              <a:chExt cx="226" cy="227"/>
            </a:xfrm>
          </p:grpSpPr>
          <p:sp>
            <p:nvSpPr>
              <p:cNvPr id="95294" name="Oval 16"/>
              <p:cNvSpPr>
                <a:spLocks noChangeArrowheads="1"/>
              </p:cNvSpPr>
              <p:nvPr/>
            </p:nvSpPr>
            <p:spPr bwMode="auto">
              <a:xfrm>
                <a:off x="2336" y="2296"/>
                <a:ext cx="226" cy="227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latinLnBrk="0"/>
                <a:r>
                  <a:rPr kumimoji="0" lang="en-US" altLang="ko-KR" sz="1200" b="1">
                    <a:latin typeface="Arial Unicode MS" pitchFamily="34" charset="-128"/>
                  </a:rPr>
                  <a:t>`</a:t>
                </a:r>
              </a:p>
            </p:txBody>
          </p:sp>
          <p:sp>
            <p:nvSpPr>
              <p:cNvPr id="95295" name="Oval 17"/>
              <p:cNvSpPr>
                <a:spLocks noChangeArrowheads="1"/>
              </p:cNvSpPr>
              <p:nvPr/>
            </p:nvSpPr>
            <p:spPr bwMode="auto">
              <a:xfrm>
                <a:off x="2381" y="2341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</p:grpSp>
      </p:grpSp>
      <p:grpSp>
        <p:nvGrpSpPr>
          <p:cNvPr id="95244" name="Group 18"/>
          <p:cNvGrpSpPr>
            <a:grpSpLocks/>
          </p:cNvGrpSpPr>
          <p:nvPr/>
        </p:nvGrpSpPr>
        <p:grpSpPr bwMode="auto">
          <a:xfrm>
            <a:off x="6108700" y="3651250"/>
            <a:ext cx="182563" cy="287338"/>
            <a:chOff x="2562" y="2387"/>
            <a:chExt cx="181" cy="299"/>
          </a:xfrm>
        </p:grpSpPr>
        <p:sp>
          <p:nvSpPr>
            <p:cNvPr id="95288" name="Rectangle 19"/>
            <p:cNvSpPr>
              <a:spLocks noChangeArrowheads="1"/>
            </p:cNvSpPr>
            <p:nvPr/>
          </p:nvSpPr>
          <p:spPr bwMode="auto">
            <a:xfrm>
              <a:off x="2608" y="2550"/>
              <a:ext cx="91" cy="136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grpSp>
          <p:nvGrpSpPr>
            <p:cNvPr id="95289" name="Group 20"/>
            <p:cNvGrpSpPr>
              <a:grpSpLocks/>
            </p:cNvGrpSpPr>
            <p:nvPr/>
          </p:nvGrpSpPr>
          <p:grpSpPr bwMode="auto">
            <a:xfrm>
              <a:off x="2562" y="2387"/>
              <a:ext cx="181" cy="182"/>
              <a:chOff x="2336" y="2296"/>
              <a:chExt cx="226" cy="227"/>
            </a:xfrm>
          </p:grpSpPr>
          <p:sp>
            <p:nvSpPr>
              <p:cNvPr id="95290" name="Oval 21"/>
              <p:cNvSpPr>
                <a:spLocks noChangeArrowheads="1"/>
              </p:cNvSpPr>
              <p:nvPr/>
            </p:nvSpPr>
            <p:spPr bwMode="auto">
              <a:xfrm>
                <a:off x="2336" y="2296"/>
                <a:ext cx="226" cy="227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  <p:sp>
            <p:nvSpPr>
              <p:cNvPr id="95291" name="Oval 22"/>
              <p:cNvSpPr>
                <a:spLocks noChangeArrowheads="1"/>
              </p:cNvSpPr>
              <p:nvPr/>
            </p:nvSpPr>
            <p:spPr bwMode="auto">
              <a:xfrm>
                <a:off x="2381" y="2341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</p:grpSp>
      </p:grpSp>
      <p:sp>
        <p:nvSpPr>
          <p:cNvPr id="95245" name="Line 23"/>
          <p:cNvSpPr>
            <a:spLocks noChangeShapeType="1"/>
          </p:cNvSpPr>
          <p:nvPr/>
        </p:nvSpPr>
        <p:spPr bwMode="auto">
          <a:xfrm flipV="1">
            <a:off x="4043363" y="4875213"/>
            <a:ext cx="21605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6" name="Line 24"/>
          <p:cNvSpPr>
            <a:spLocks noChangeShapeType="1"/>
          </p:cNvSpPr>
          <p:nvPr/>
        </p:nvSpPr>
        <p:spPr bwMode="auto">
          <a:xfrm>
            <a:off x="3779838" y="5018088"/>
            <a:ext cx="22320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7" name="Freeform 25"/>
          <p:cNvSpPr>
            <a:spLocks/>
          </p:cNvSpPr>
          <p:nvPr/>
        </p:nvSpPr>
        <p:spPr bwMode="auto">
          <a:xfrm>
            <a:off x="5508625" y="3363913"/>
            <a:ext cx="1800225" cy="142875"/>
          </a:xfrm>
          <a:custGeom>
            <a:avLst/>
            <a:gdLst>
              <a:gd name="T0" fmla="*/ 226 w 1360"/>
              <a:gd name="T1" fmla="*/ 90 h 90"/>
              <a:gd name="T2" fmla="*/ 0 w 1360"/>
              <a:gd name="T3" fmla="*/ 0 h 90"/>
              <a:gd name="T4" fmla="*/ 1360 w 1360"/>
              <a:gd name="T5" fmla="*/ 0 h 90"/>
              <a:gd name="T6" fmla="*/ 952 w 1360"/>
              <a:gd name="T7" fmla="*/ 90 h 90"/>
              <a:gd name="T8" fmla="*/ 226 w 1360"/>
              <a:gd name="T9" fmla="*/ 90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60"/>
              <a:gd name="T16" fmla="*/ 0 h 90"/>
              <a:gd name="T17" fmla="*/ 1360 w 1360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60" h="90">
                <a:moveTo>
                  <a:pt x="226" y="90"/>
                </a:moveTo>
                <a:lnTo>
                  <a:pt x="0" y="0"/>
                </a:lnTo>
                <a:lnTo>
                  <a:pt x="1360" y="0"/>
                </a:lnTo>
                <a:lnTo>
                  <a:pt x="952" y="90"/>
                </a:lnTo>
                <a:lnTo>
                  <a:pt x="226" y="90"/>
                </a:lnTo>
                <a:close/>
              </a:path>
            </a:pathLst>
          </a:custGeom>
          <a:gradFill rotWithShape="1">
            <a:gsLst>
              <a:gs pos="0">
                <a:srgbClr val="969696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19050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95248" name="Picture 26" descr="기능제어기 Botton PC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0150" y="1922463"/>
            <a:ext cx="235743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9" name="Line 27"/>
          <p:cNvSpPr>
            <a:spLocks noChangeShapeType="1"/>
          </p:cNvSpPr>
          <p:nvPr/>
        </p:nvSpPr>
        <p:spPr bwMode="auto">
          <a:xfrm flipV="1">
            <a:off x="3800475" y="4541838"/>
            <a:ext cx="0" cy="4746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50" name="Line 28"/>
          <p:cNvSpPr>
            <a:spLocks noChangeShapeType="1"/>
          </p:cNvSpPr>
          <p:nvPr/>
        </p:nvSpPr>
        <p:spPr bwMode="auto">
          <a:xfrm flipV="1">
            <a:off x="4057650" y="4541838"/>
            <a:ext cx="0" cy="33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95251" name="Group 29"/>
          <p:cNvGrpSpPr>
            <a:grpSpLocks/>
          </p:cNvGrpSpPr>
          <p:nvPr/>
        </p:nvGrpSpPr>
        <p:grpSpPr bwMode="auto">
          <a:xfrm>
            <a:off x="3708400" y="4254500"/>
            <a:ext cx="182563" cy="287338"/>
            <a:chOff x="2562" y="2387"/>
            <a:chExt cx="181" cy="299"/>
          </a:xfrm>
        </p:grpSpPr>
        <p:sp>
          <p:nvSpPr>
            <p:cNvPr id="95284" name="Rectangle 30"/>
            <p:cNvSpPr>
              <a:spLocks noChangeArrowheads="1"/>
            </p:cNvSpPr>
            <p:nvPr/>
          </p:nvSpPr>
          <p:spPr bwMode="auto">
            <a:xfrm>
              <a:off x="2608" y="2550"/>
              <a:ext cx="91" cy="136"/>
            </a:xfrm>
            <a:prstGeom prst="rect">
              <a:avLst/>
            </a:prstGeom>
            <a:solidFill>
              <a:srgbClr val="0000FF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grpSp>
          <p:nvGrpSpPr>
            <p:cNvPr id="95285" name="Group 31"/>
            <p:cNvGrpSpPr>
              <a:grpSpLocks/>
            </p:cNvGrpSpPr>
            <p:nvPr/>
          </p:nvGrpSpPr>
          <p:grpSpPr bwMode="auto">
            <a:xfrm>
              <a:off x="2562" y="2387"/>
              <a:ext cx="181" cy="182"/>
              <a:chOff x="2336" y="2296"/>
              <a:chExt cx="226" cy="227"/>
            </a:xfrm>
          </p:grpSpPr>
          <p:sp>
            <p:nvSpPr>
              <p:cNvPr id="95286" name="Oval 32"/>
              <p:cNvSpPr>
                <a:spLocks noChangeArrowheads="1"/>
              </p:cNvSpPr>
              <p:nvPr/>
            </p:nvSpPr>
            <p:spPr bwMode="auto">
              <a:xfrm>
                <a:off x="2336" y="2296"/>
                <a:ext cx="226" cy="227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latinLnBrk="0"/>
                <a:r>
                  <a:rPr kumimoji="0" lang="en-US" altLang="ko-KR" sz="1200" b="1">
                    <a:latin typeface="Arial Unicode MS" pitchFamily="34" charset="-128"/>
                  </a:rPr>
                  <a:t>`</a:t>
                </a:r>
              </a:p>
            </p:txBody>
          </p:sp>
          <p:sp>
            <p:nvSpPr>
              <p:cNvPr id="95287" name="Oval 33"/>
              <p:cNvSpPr>
                <a:spLocks noChangeArrowheads="1"/>
              </p:cNvSpPr>
              <p:nvPr/>
            </p:nvSpPr>
            <p:spPr bwMode="auto">
              <a:xfrm>
                <a:off x="2381" y="2341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</p:grpSp>
      </p:grpSp>
      <p:grpSp>
        <p:nvGrpSpPr>
          <p:cNvPr id="95252" name="Group 34"/>
          <p:cNvGrpSpPr>
            <a:grpSpLocks/>
          </p:cNvGrpSpPr>
          <p:nvPr/>
        </p:nvGrpSpPr>
        <p:grpSpPr bwMode="auto">
          <a:xfrm>
            <a:off x="3968750" y="4254500"/>
            <a:ext cx="182563" cy="287338"/>
            <a:chOff x="2562" y="2387"/>
            <a:chExt cx="181" cy="299"/>
          </a:xfrm>
        </p:grpSpPr>
        <p:sp>
          <p:nvSpPr>
            <p:cNvPr id="95280" name="Rectangle 35"/>
            <p:cNvSpPr>
              <a:spLocks noChangeArrowheads="1"/>
            </p:cNvSpPr>
            <p:nvPr/>
          </p:nvSpPr>
          <p:spPr bwMode="auto">
            <a:xfrm>
              <a:off x="2608" y="2550"/>
              <a:ext cx="91" cy="136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grpSp>
          <p:nvGrpSpPr>
            <p:cNvPr id="95281" name="Group 36"/>
            <p:cNvGrpSpPr>
              <a:grpSpLocks/>
            </p:cNvGrpSpPr>
            <p:nvPr/>
          </p:nvGrpSpPr>
          <p:grpSpPr bwMode="auto">
            <a:xfrm>
              <a:off x="2562" y="2387"/>
              <a:ext cx="181" cy="182"/>
              <a:chOff x="2336" y="2296"/>
              <a:chExt cx="226" cy="227"/>
            </a:xfrm>
          </p:grpSpPr>
          <p:sp>
            <p:nvSpPr>
              <p:cNvPr id="95282" name="Oval 37"/>
              <p:cNvSpPr>
                <a:spLocks noChangeArrowheads="1"/>
              </p:cNvSpPr>
              <p:nvPr/>
            </p:nvSpPr>
            <p:spPr bwMode="auto">
              <a:xfrm>
                <a:off x="2336" y="2296"/>
                <a:ext cx="226" cy="227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  <p:sp>
            <p:nvSpPr>
              <p:cNvPr id="95283" name="Oval 38"/>
              <p:cNvSpPr>
                <a:spLocks noChangeArrowheads="1"/>
              </p:cNvSpPr>
              <p:nvPr/>
            </p:nvSpPr>
            <p:spPr bwMode="auto">
              <a:xfrm>
                <a:off x="2381" y="2341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</p:grpSp>
      </p:grpSp>
      <p:pic>
        <p:nvPicPr>
          <p:cNvPr id="95253" name="Picture 3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3550" y="2322513"/>
            <a:ext cx="1765300" cy="10223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95254" name="Line 40"/>
          <p:cNvSpPr>
            <a:spLocks noChangeShapeType="1"/>
          </p:cNvSpPr>
          <p:nvPr/>
        </p:nvSpPr>
        <p:spPr bwMode="auto">
          <a:xfrm flipV="1">
            <a:off x="3271838" y="4537075"/>
            <a:ext cx="0" cy="3365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55" name="Line 41"/>
          <p:cNvSpPr>
            <a:spLocks noChangeShapeType="1"/>
          </p:cNvSpPr>
          <p:nvPr/>
        </p:nvSpPr>
        <p:spPr bwMode="auto">
          <a:xfrm flipV="1">
            <a:off x="3529013" y="4537075"/>
            <a:ext cx="0" cy="482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95256" name="Group 42"/>
          <p:cNvGrpSpPr>
            <a:grpSpLocks/>
          </p:cNvGrpSpPr>
          <p:nvPr/>
        </p:nvGrpSpPr>
        <p:grpSpPr bwMode="auto">
          <a:xfrm>
            <a:off x="3179763" y="4249738"/>
            <a:ext cx="182562" cy="287337"/>
            <a:chOff x="2562" y="2387"/>
            <a:chExt cx="181" cy="299"/>
          </a:xfrm>
        </p:grpSpPr>
        <p:sp>
          <p:nvSpPr>
            <p:cNvPr id="95276" name="Rectangle 43"/>
            <p:cNvSpPr>
              <a:spLocks noChangeArrowheads="1"/>
            </p:cNvSpPr>
            <p:nvPr/>
          </p:nvSpPr>
          <p:spPr bwMode="auto">
            <a:xfrm>
              <a:off x="2608" y="2550"/>
              <a:ext cx="91" cy="136"/>
            </a:xfrm>
            <a:prstGeom prst="rect">
              <a:avLst/>
            </a:prstGeom>
            <a:solidFill>
              <a:srgbClr val="0000FF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grpSp>
          <p:nvGrpSpPr>
            <p:cNvPr id="95277" name="Group 44"/>
            <p:cNvGrpSpPr>
              <a:grpSpLocks/>
            </p:cNvGrpSpPr>
            <p:nvPr/>
          </p:nvGrpSpPr>
          <p:grpSpPr bwMode="auto">
            <a:xfrm>
              <a:off x="2562" y="2387"/>
              <a:ext cx="181" cy="182"/>
              <a:chOff x="2336" y="2296"/>
              <a:chExt cx="226" cy="227"/>
            </a:xfrm>
          </p:grpSpPr>
          <p:sp>
            <p:nvSpPr>
              <p:cNvPr id="95278" name="Oval 45"/>
              <p:cNvSpPr>
                <a:spLocks noChangeArrowheads="1"/>
              </p:cNvSpPr>
              <p:nvPr/>
            </p:nvSpPr>
            <p:spPr bwMode="auto">
              <a:xfrm>
                <a:off x="2336" y="2296"/>
                <a:ext cx="226" cy="227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latinLnBrk="0"/>
                <a:r>
                  <a:rPr kumimoji="0" lang="en-US" altLang="ko-KR" sz="1200" b="1">
                    <a:latin typeface="Arial Unicode MS" pitchFamily="34" charset="-128"/>
                  </a:rPr>
                  <a:t>`</a:t>
                </a:r>
              </a:p>
            </p:txBody>
          </p:sp>
          <p:sp>
            <p:nvSpPr>
              <p:cNvPr id="95279" name="Oval 46"/>
              <p:cNvSpPr>
                <a:spLocks noChangeArrowheads="1"/>
              </p:cNvSpPr>
              <p:nvPr/>
            </p:nvSpPr>
            <p:spPr bwMode="auto">
              <a:xfrm>
                <a:off x="2381" y="2341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</p:grpSp>
      </p:grpSp>
      <p:grpSp>
        <p:nvGrpSpPr>
          <p:cNvPr id="95257" name="Group 47"/>
          <p:cNvGrpSpPr>
            <a:grpSpLocks/>
          </p:cNvGrpSpPr>
          <p:nvPr/>
        </p:nvGrpSpPr>
        <p:grpSpPr bwMode="auto">
          <a:xfrm>
            <a:off x="3440113" y="4249738"/>
            <a:ext cx="182562" cy="287337"/>
            <a:chOff x="2562" y="2387"/>
            <a:chExt cx="181" cy="299"/>
          </a:xfrm>
        </p:grpSpPr>
        <p:sp>
          <p:nvSpPr>
            <p:cNvPr id="95272" name="Rectangle 48"/>
            <p:cNvSpPr>
              <a:spLocks noChangeArrowheads="1"/>
            </p:cNvSpPr>
            <p:nvPr/>
          </p:nvSpPr>
          <p:spPr bwMode="auto">
            <a:xfrm>
              <a:off x="2608" y="2550"/>
              <a:ext cx="91" cy="136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grpSp>
          <p:nvGrpSpPr>
            <p:cNvPr id="95273" name="Group 49"/>
            <p:cNvGrpSpPr>
              <a:grpSpLocks/>
            </p:cNvGrpSpPr>
            <p:nvPr/>
          </p:nvGrpSpPr>
          <p:grpSpPr bwMode="auto">
            <a:xfrm>
              <a:off x="2562" y="2387"/>
              <a:ext cx="181" cy="182"/>
              <a:chOff x="2336" y="2296"/>
              <a:chExt cx="226" cy="227"/>
            </a:xfrm>
          </p:grpSpPr>
          <p:sp>
            <p:nvSpPr>
              <p:cNvPr id="95274" name="Oval 50"/>
              <p:cNvSpPr>
                <a:spLocks noChangeArrowheads="1"/>
              </p:cNvSpPr>
              <p:nvPr/>
            </p:nvSpPr>
            <p:spPr bwMode="auto">
              <a:xfrm>
                <a:off x="2336" y="2296"/>
                <a:ext cx="226" cy="227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  <p:sp>
            <p:nvSpPr>
              <p:cNvPr id="95275" name="Oval 51"/>
              <p:cNvSpPr>
                <a:spLocks noChangeArrowheads="1"/>
              </p:cNvSpPr>
              <p:nvPr/>
            </p:nvSpPr>
            <p:spPr bwMode="auto">
              <a:xfrm>
                <a:off x="2381" y="2341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ko-KR" altLang="en-US" sz="1800">
                  <a:latin typeface="Arial Unicode MS" pitchFamily="34" charset="-128"/>
                </a:endParaRPr>
              </a:p>
            </p:txBody>
          </p:sp>
        </p:grpSp>
      </p:grpSp>
      <p:sp>
        <p:nvSpPr>
          <p:cNvPr id="95258" name="Line 52"/>
          <p:cNvSpPr>
            <a:spLocks noChangeShapeType="1"/>
          </p:cNvSpPr>
          <p:nvPr/>
        </p:nvSpPr>
        <p:spPr bwMode="auto">
          <a:xfrm>
            <a:off x="1331913" y="4875213"/>
            <a:ext cx="19431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59" name="Line 53"/>
          <p:cNvSpPr>
            <a:spLocks noChangeShapeType="1"/>
          </p:cNvSpPr>
          <p:nvPr/>
        </p:nvSpPr>
        <p:spPr bwMode="auto">
          <a:xfrm flipV="1">
            <a:off x="1187450" y="5018088"/>
            <a:ext cx="23510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60" name="Line 54"/>
          <p:cNvSpPr>
            <a:spLocks noChangeShapeType="1"/>
          </p:cNvSpPr>
          <p:nvPr/>
        </p:nvSpPr>
        <p:spPr bwMode="auto">
          <a:xfrm flipV="1">
            <a:off x="1331913" y="3794125"/>
            <a:ext cx="0" cy="10810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61" name="Line 55"/>
          <p:cNvSpPr>
            <a:spLocks noChangeShapeType="1"/>
          </p:cNvSpPr>
          <p:nvPr/>
        </p:nvSpPr>
        <p:spPr bwMode="auto">
          <a:xfrm flipV="1">
            <a:off x="1187450" y="3794125"/>
            <a:ext cx="0" cy="12239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62" name="Text Box 56"/>
          <p:cNvSpPr txBox="1">
            <a:spLocks noChangeArrowheads="1"/>
          </p:cNvSpPr>
          <p:nvPr/>
        </p:nvSpPr>
        <p:spPr bwMode="auto">
          <a:xfrm>
            <a:off x="1619250" y="4483100"/>
            <a:ext cx="1485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800" b="1">
                <a:latin typeface="Arial Unicode MS" pitchFamily="34" charset="-128"/>
              </a:rPr>
              <a:t>Неполярная</a:t>
            </a:r>
            <a:endParaRPr lang="en-US" altLang="ko-KR" sz="1800" b="1">
              <a:latin typeface="Arial Unicode MS" pitchFamily="34" charset="-128"/>
            </a:endParaRPr>
          </a:p>
        </p:txBody>
      </p:sp>
      <p:sp>
        <p:nvSpPr>
          <p:cNvPr id="95263" name="Text Box 57"/>
          <p:cNvSpPr txBox="1">
            <a:spLocks noChangeArrowheads="1"/>
          </p:cNvSpPr>
          <p:nvPr/>
        </p:nvSpPr>
        <p:spPr bwMode="auto">
          <a:xfrm>
            <a:off x="4356100" y="4514850"/>
            <a:ext cx="1235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800" b="1">
                <a:latin typeface="Arial Unicode MS" pitchFamily="34" charset="-128"/>
              </a:rPr>
              <a:t>Полярная</a:t>
            </a:r>
            <a:endParaRPr lang="en-US" altLang="ko-KR" sz="1800" b="1">
              <a:latin typeface="Arial Unicode MS" pitchFamily="34" charset="-128"/>
            </a:endParaRPr>
          </a:p>
        </p:txBody>
      </p:sp>
      <p:pic>
        <p:nvPicPr>
          <p:cNvPr id="95264" name="Picture 58" descr="MCM-A202_Low해상도"/>
          <p:cNvPicPr>
            <a:picLocks noChangeAspect="1" noChangeArrowheads="1"/>
          </p:cNvPicPr>
          <p:nvPr/>
        </p:nvPicPr>
        <p:blipFill>
          <a:blip r:embed="rId5">
            <a:lum bright="10000" contrast="10000"/>
          </a:blip>
          <a:srcRect/>
          <a:stretch>
            <a:fillRect/>
          </a:stretch>
        </p:blipFill>
        <p:spPr bwMode="auto">
          <a:xfrm>
            <a:off x="6300788" y="5202238"/>
            <a:ext cx="944562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5265" name="Group 59"/>
          <p:cNvGrpSpPr>
            <a:grpSpLocks noChangeAspect="1"/>
          </p:cNvGrpSpPr>
          <p:nvPr/>
        </p:nvGrpSpPr>
        <p:grpSpPr bwMode="auto">
          <a:xfrm>
            <a:off x="3059113" y="5157788"/>
            <a:ext cx="1152525" cy="1150937"/>
            <a:chOff x="2925" y="1389"/>
            <a:chExt cx="1133" cy="1131"/>
          </a:xfrm>
        </p:grpSpPr>
        <p:pic>
          <p:nvPicPr>
            <p:cNvPr id="95270" name="Picture 60" descr="영문 기능제어기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25" y="1389"/>
              <a:ext cx="1133" cy="1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5271" name="Picture 61" descr="트래킹중 ON시"/>
            <p:cNvPicPr preferRelativeResize="0"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131" y="1565"/>
              <a:ext cx="719" cy="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5266" name="Picture 62" descr="아답터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8500" y="2781300"/>
            <a:ext cx="1150938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4726" name="Text Box 54"/>
          <p:cNvSpPr txBox="1">
            <a:spLocks noChangeArrowheads="1"/>
          </p:cNvSpPr>
          <p:nvPr/>
        </p:nvSpPr>
        <p:spPr bwMode="auto">
          <a:xfrm>
            <a:off x="152400" y="73025"/>
            <a:ext cx="80914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03. </a:t>
            </a:r>
            <a:r>
              <a:rPr lang="ru-RU" altLang="ko-KR" sz="3200" b="1">
                <a:solidFill>
                  <a:schemeClr val="tx2"/>
                </a:solidFill>
                <a:latin typeface="Arial Unicode MS" pitchFamily="34" charset="-128"/>
              </a:rPr>
              <a:t>Функциональный пульт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(MCM-A100)</a:t>
            </a:r>
          </a:p>
        </p:txBody>
      </p:sp>
      <p:sp>
        <p:nvSpPr>
          <p:cNvPr id="95298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1290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 Unicode MS" pitchFamily="34" charset="-128"/>
              </a:rPr>
              <a:t>Монтаж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1246188" y="3336925"/>
            <a:ext cx="1720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latin typeface="Arial Unicode MS" pitchFamily="34" charset="-128"/>
              </a:rPr>
              <a:t>Подача питания</a:t>
            </a:r>
            <a:endParaRPr lang="en-US" altLang="ko-KR" sz="1600" b="1">
              <a:latin typeface="Arial Unicode MS" pitchFamily="34" charset="-128"/>
            </a:endParaRP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3346450" y="3357563"/>
            <a:ext cx="2376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ko-KR" sz="1600" b="1">
                <a:latin typeface="Arial Unicode MS" pitchFamily="34" charset="-128"/>
              </a:rPr>
              <a:t>Работа</a:t>
            </a:r>
            <a:endParaRPr lang="en-US" altLang="ko-KR" sz="1600" b="1">
              <a:latin typeface="Arial Unicode MS" pitchFamily="34" charset="-128"/>
            </a:endParaRPr>
          </a:p>
        </p:txBody>
      </p:sp>
      <p:grpSp>
        <p:nvGrpSpPr>
          <p:cNvPr id="96260" name="Group 4"/>
          <p:cNvGrpSpPr>
            <a:grpSpLocks/>
          </p:cNvGrpSpPr>
          <p:nvPr/>
        </p:nvGrpSpPr>
        <p:grpSpPr bwMode="auto">
          <a:xfrm>
            <a:off x="827088" y="1562100"/>
            <a:ext cx="1798637" cy="1795463"/>
            <a:chOff x="1429" y="1162"/>
            <a:chExt cx="1133" cy="1131"/>
          </a:xfrm>
        </p:grpSpPr>
        <p:pic>
          <p:nvPicPr>
            <p:cNvPr id="96281" name="Picture 5" descr="영문 기능제어기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29" y="1162"/>
              <a:ext cx="1133" cy="1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282" name="Picture 6" descr="전원투입시 LC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39" y="1332"/>
              <a:ext cx="718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6261" name="Group 9"/>
          <p:cNvGrpSpPr>
            <a:grpSpLocks/>
          </p:cNvGrpSpPr>
          <p:nvPr/>
        </p:nvGrpSpPr>
        <p:grpSpPr bwMode="auto">
          <a:xfrm>
            <a:off x="3562350" y="1557338"/>
            <a:ext cx="1798638" cy="1795462"/>
            <a:chOff x="2925" y="1389"/>
            <a:chExt cx="1133" cy="1131"/>
          </a:xfrm>
        </p:grpSpPr>
        <p:pic>
          <p:nvPicPr>
            <p:cNvPr id="96279" name="Picture 10" descr="영문 기능제어기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25" y="1389"/>
              <a:ext cx="1133" cy="1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280" name="Picture 11" descr="트래킹중 ON시"/>
            <p:cNvPicPr preferRelativeResize="0"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31" y="1565"/>
              <a:ext cx="719" cy="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6262" name="Group 12"/>
          <p:cNvGrpSpPr>
            <a:grpSpLocks/>
          </p:cNvGrpSpPr>
          <p:nvPr/>
        </p:nvGrpSpPr>
        <p:grpSpPr bwMode="auto">
          <a:xfrm>
            <a:off x="6411913" y="1562100"/>
            <a:ext cx="1798637" cy="1795463"/>
            <a:chOff x="748" y="2478"/>
            <a:chExt cx="1133" cy="1131"/>
          </a:xfrm>
        </p:grpSpPr>
        <p:pic>
          <p:nvPicPr>
            <p:cNvPr id="96277" name="Picture 13" descr="영문 기능제어기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48" y="2478"/>
              <a:ext cx="1133" cy="1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278" name="Picture 14" descr="에러발생"/>
            <p:cNvPicPr preferRelativeResize="0"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48" y="2651"/>
              <a:ext cx="719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6263" name="Text Box 15"/>
          <p:cNvSpPr txBox="1">
            <a:spLocks noChangeArrowheads="1"/>
          </p:cNvSpPr>
          <p:nvPr/>
        </p:nvSpPr>
        <p:spPr bwMode="auto">
          <a:xfrm>
            <a:off x="6199188" y="3362325"/>
            <a:ext cx="2349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600" b="1">
                <a:latin typeface="Arial Unicode MS" pitchFamily="34" charset="-128"/>
              </a:rPr>
              <a:t>Проверка кода ошибки</a:t>
            </a:r>
            <a:endParaRPr lang="en-US" altLang="ko-KR" sz="1600" b="1">
              <a:latin typeface="Arial Unicode MS" pitchFamily="34" charset="-128"/>
            </a:endParaRPr>
          </a:p>
        </p:txBody>
      </p:sp>
      <p:sp>
        <p:nvSpPr>
          <p:cNvPr id="96264" name="Line 16"/>
          <p:cNvSpPr>
            <a:spLocks noChangeShapeType="1"/>
          </p:cNvSpPr>
          <p:nvPr/>
        </p:nvSpPr>
        <p:spPr bwMode="auto">
          <a:xfrm>
            <a:off x="3635375" y="5340350"/>
            <a:ext cx="11525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96265" name="Text Box 17"/>
          <p:cNvSpPr txBox="1">
            <a:spLocks noChangeArrowheads="1"/>
          </p:cNvSpPr>
          <p:nvPr/>
        </p:nvSpPr>
        <p:spPr bwMode="auto">
          <a:xfrm>
            <a:off x="3392488" y="5440363"/>
            <a:ext cx="16732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ko-KR" sz="1600" b="1">
                <a:latin typeface="Arial Unicode MS" pitchFamily="34" charset="-128"/>
              </a:rPr>
              <a:t>Попеременное мигание</a:t>
            </a:r>
            <a:endParaRPr lang="en-US" altLang="ko-KR" sz="1600" b="1">
              <a:latin typeface="Arial Unicode MS" pitchFamily="34" charset="-128"/>
            </a:endParaRPr>
          </a:p>
        </p:txBody>
      </p:sp>
      <p:sp>
        <p:nvSpPr>
          <p:cNvPr id="96266" name="Text Box 18"/>
          <p:cNvSpPr txBox="1">
            <a:spLocks noChangeArrowheads="1"/>
          </p:cNvSpPr>
          <p:nvPr/>
        </p:nvSpPr>
        <p:spPr bwMode="auto">
          <a:xfrm>
            <a:off x="827088" y="4100513"/>
            <a:ext cx="21510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ko-KR" sz="1600" b="1">
                <a:latin typeface="Arial Unicode MS" pitchFamily="34" charset="-128"/>
              </a:rPr>
              <a:t>Прим:</a:t>
            </a:r>
            <a:r>
              <a:rPr lang="en-US" altLang="ko-KR" sz="1600" b="1">
                <a:latin typeface="Arial Unicode MS" pitchFamily="34" charset="-128"/>
              </a:rPr>
              <a:t> </a:t>
            </a:r>
            <a:r>
              <a:rPr lang="ru-RU" altLang="ko-KR" sz="1600" b="1">
                <a:latin typeface="Arial Unicode MS" pitchFamily="34" charset="-128"/>
              </a:rPr>
              <a:t>Ошибка связи</a:t>
            </a:r>
            <a:endParaRPr lang="en-US" altLang="ko-KR" sz="1600" b="1">
              <a:latin typeface="Arial Unicode MS" pitchFamily="34" charset="-128"/>
            </a:endParaRPr>
          </a:p>
        </p:txBody>
      </p:sp>
      <p:grpSp>
        <p:nvGrpSpPr>
          <p:cNvPr id="96267" name="Group 19"/>
          <p:cNvGrpSpPr>
            <a:grpSpLocks/>
          </p:cNvGrpSpPr>
          <p:nvPr/>
        </p:nvGrpSpPr>
        <p:grpSpPr bwMode="auto">
          <a:xfrm>
            <a:off x="1619250" y="4508500"/>
            <a:ext cx="1798638" cy="1795463"/>
            <a:chOff x="3380" y="3067"/>
            <a:chExt cx="1133" cy="1131"/>
          </a:xfrm>
        </p:grpSpPr>
        <p:pic>
          <p:nvPicPr>
            <p:cNvPr id="96275" name="Picture 20" descr="영문 기능제어기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80" y="3067"/>
              <a:ext cx="1133" cy="1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276" name="Picture 21" descr="Error Er"/>
            <p:cNvPicPr preferRelativeResize="0"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586" y="3239"/>
              <a:ext cx="719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6268" name="Group 22"/>
          <p:cNvGrpSpPr>
            <a:grpSpLocks/>
          </p:cNvGrpSpPr>
          <p:nvPr/>
        </p:nvGrpSpPr>
        <p:grpSpPr bwMode="auto">
          <a:xfrm>
            <a:off x="5003800" y="4508500"/>
            <a:ext cx="1798638" cy="1795463"/>
            <a:chOff x="657" y="3067"/>
            <a:chExt cx="1133" cy="1131"/>
          </a:xfrm>
        </p:grpSpPr>
        <p:pic>
          <p:nvPicPr>
            <p:cNvPr id="96273" name="Picture 23" descr="영문 기능제어기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57" y="3067"/>
              <a:ext cx="1133" cy="1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274" name="Picture 24" descr="Error Eb"/>
            <p:cNvPicPr preferRelativeResize="0"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64" y="3244"/>
              <a:ext cx="719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6269" name="AutoShape 25"/>
          <p:cNvSpPr>
            <a:spLocks noChangeArrowheads="1"/>
          </p:cNvSpPr>
          <p:nvPr/>
        </p:nvSpPr>
        <p:spPr bwMode="auto">
          <a:xfrm>
            <a:off x="6934200" y="2693988"/>
            <a:ext cx="504825" cy="431800"/>
          </a:xfrm>
          <a:prstGeom prst="star16">
            <a:avLst>
              <a:gd name="adj" fmla="val 375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284726" name="Text Box 54"/>
          <p:cNvSpPr txBox="1">
            <a:spLocks noChangeArrowheads="1"/>
          </p:cNvSpPr>
          <p:nvPr/>
        </p:nvSpPr>
        <p:spPr bwMode="auto">
          <a:xfrm>
            <a:off x="152400" y="73025"/>
            <a:ext cx="80914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03. </a:t>
            </a:r>
            <a:r>
              <a:rPr lang="ru-RU" altLang="ko-KR" sz="3200" b="1">
                <a:solidFill>
                  <a:schemeClr val="tx2"/>
                </a:solidFill>
                <a:latin typeface="Arial Unicode MS" pitchFamily="34" charset="-128"/>
              </a:rPr>
              <a:t>Функциональный пульт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(MCM-A100)</a:t>
            </a:r>
          </a:p>
        </p:txBody>
      </p:sp>
      <p:sp>
        <p:nvSpPr>
          <p:cNvPr id="96285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2517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 Unicode MS" pitchFamily="34" charset="-128"/>
              </a:rPr>
              <a:t>Порядок </a:t>
            </a:r>
            <a:r>
              <a:rPr lang="ru-RU" altLang="ko-KR" sz="2400" b="1">
                <a:latin typeface="Arial" pitchFamily="34" charset="0"/>
              </a:rPr>
              <a:t>работы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MCM-A202_Low해상도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6149975" y="2806700"/>
            <a:ext cx="727075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3" descr="MCM-A202_Low해상도"/>
          <p:cNvPicPr preferRelativeResize="0">
            <a:picLocks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8027988" y="2806700"/>
            <a:ext cx="727075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 descr="MCM-A202_Low해상도"/>
          <p:cNvPicPr preferRelativeResize="0">
            <a:picLocks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7092950" y="2806700"/>
            <a:ext cx="727075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8773" name="Line 5"/>
          <p:cNvSpPr>
            <a:spLocks noChangeShapeType="1"/>
          </p:cNvSpPr>
          <p:nvPr/>
        </p:nvSpPr>
        <p:spPr bwMode="auto">
          <a:xfrm flipV="1">
            <a:off x="2339975" y="2489200"/>
            <a:ext cx="4176713" cy="31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774" name="Line 6"/>
          <p:cNvSpPr>
            <a:spLocks noChangeShapeType="1"/>
          </p:cNvSpPr>
          <p:nvPr/>
        </p:nvSpPr>
        <p:spPr bwMode="auto">
          <a:xfrm>
            <a:off x="5148263" y="2055813"/>
            <a:ext cx="2303462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775" name="Line 7"/>
          <p:cNvSpPr>
            <a:spLocks noChangeShapeType="1"/>
          </p:cNvSpPr>
          <p:nvPr/>
        </p:nvSpPr>
        <p:spPr bwMode="auto">
          <a:xfrm>
            <a:off x="5076825" y="1766888"/>
            <a:ext cx="3311525" cy="15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776" name="Line 8"/>
          <p:cNvSpPr>
            <a:spLocks noChangeShapeType="1"/>
          </p:cNvSpPr>
          <p:nvPr/>
        </p:nvSpPr>
        <p:spPr bwMode="auto">
          <a:xfrm>
            <a:off x="6516688" y="2487613"/>
            <a:ext cx="0" cy="3587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777" name="Line 9"/>
          <p:cNvSpPr>
            <a:spLocks noChangeShapeType="1"/>
          </p:cNvSpPr>
          <p:nvPr/>
        </p:nvSpPr>
        <p:spPr bwMode="auto">
          <a:xfrm>
            <a:off x="7451725" y="2055813"/>
            <a:ext cx="0" cy="7905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778" name="Line 10"/>
          <p:cNvSpPr>
            <a:spLocks noChangeShapeType="1"/>
          </p:cNvSpPr>
          <p:nvPr/>
        </p:nvSpPr>
        <p:spPr bwMode="auto">
          <a:xfrm>
            <a:off x="8388350" y="1768475"/>
            <a:ext cx="0" cy="107791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779" name="Line 11"/>
          <p:cNvSpPr>
            <a:spLocks noChangeShapeType="1"/>
          </p:cNvSpPr>
          <p:nvPr/>
        </p:nvSpPr>
        <p:spPr bwMode="auto">
          <a:xfrm>
            <a:off x="5435600" y="3319463"/>
            <a:ext cx="0" cy="89535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780" name="Line 12"/>
          <p:cNvSpPr>
            <a:spLocks noChangeShapeType="1"/>
          </p:cNvSpPr>
          <p:nvPr/>
        </p:nvSpPr>
        <p:spPr bwMode="auto">
          <a:xfrm>
            <a:off x="827088" y="4646613"/>
            <a:ext cx="0" cy="86518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97293" name="Picture 13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8146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4" name="Picture 14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0475" y="28146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5" name="Picture 15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7100" y="28146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6" name="Picture 16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3725" y="28146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7" name="Picture 17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5388" y="28146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8" name="Picture 18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14337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9" name="Picture 19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414337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00" name="Picture 20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414337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01" name="Picture 21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8763" y="414337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02" name="Picture 22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5388" y="4143375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03" name="Picture 23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543718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04" name="Picture 24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0475" y="543718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05" name="Picture 25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7100" y="543718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06" name="Picture 26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3725" y="543718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07" name="Picture 27" descr="4way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5388" y="543718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8796" name="Line 28"/>
          <p:cNvSpPr>
            <a:spLocks noChangeShapeType="1"/>
          </p:cNvSpPr>
          <p:nvPr/>
        </p:nvSpPr>
        <p:spPr bwMode="auto">
          <a:xfrm>
            <a:off x="827088" y="2454275"/>
            <a:ext cx="0" cy="431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97309" name="Line 29"/>
          <p:cNvSpPr>
            <a:spLocks noChangeShapeType="1"/>
          </p:cNvSpPr>
          <p:nvPr/>
        </p:nvSpPr>
        <p:spPr bwMode="auto">
          <a:xfrm flipH="1">
            <a:off x="827088" y="2743200"/>
            <a:ext cx="73025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88798" name="Line 30"/>
          <p:cNvSpPr>
            <a:spLocks noChangeShapeType="1"/>
          </p:cNvSpPr>
          <p:nvPr/>
        </p:nvSpPr>
        <p:spPr bwMode="auto">
          <a:xfrm>
            <a:off x="900113" y="2743200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799" name="Line 31"/>
          <p:cNvSpPr>
            <a:spLocks noChangeShapeType="1"/>
          </p:cNvSpPr>
          <p:nvPr/>
        </p:nvSpPr>
        <p:spPr bwMode="auto">
          <a:xfrm flipH="1" flipV="1">
            <a:off x="1692275" y="27432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00" name="Line 32"/>
          <p:cNvSpPr>
            <a:spLocks noChangeShapeType="1"/>
          </p:cNvSpPr>
          <p:nvPr/>
        </p:nvSpPr>
        <p:spPr bwMode="auto">
          <a:xfrm flipH="1">
            <a:off x="1762125" y="27432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01" name="Line 33"/>
          <p:cNvSpPr>
            <a:spLocks noChangeShapeType="1"/>
          </p:cNvSpPr>
          <p:nvPr/>
        </p:nvSpPr>
        <p:spPr bwMode="auto">
          <a:xfrm>
            <a:off x="1835150" y="2743200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02" name="Line 34"/>
          <p:cNvSpPr>
            <a:spLocks noChangeShapeType="1"/>
          </p:cNvSpPr>
          <p:nvPr/>
        </p:nvSpPr>
        <p:spPr bwMode="auto">
          <a:xfrm flipH="1" flipV="1">
            <a:off x="2555875" y="27432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03" name="Line 35"/>
          <p:cNvSpPr>
            <a:spLocks noChangeShapeType="1"/>
          </p:cNvSpPr>
          <p:nvPr/>
        </p:nvSpPr>
        <p:spPr bwMode="auto">
          <a:xfrm flipH="1">
            <a:off x="2628900" y="27432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04" name="Line 36"/>
          <p:cNvSpPr>
            <a:spLocks noChangeShapeType="1"/>
          </p:cNvSpPr>
          <p:nvPr/>
        </p:nvSpPr>
        <p:spPr bwMode="auto">
          <a:xfrm>
            <a:off x="2701925" y="2743200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05" name="Line 37"/>
          <p:cNvSpPr>
            <a:spLocks noChangeShapeType="1"/>
          </p:cNvSpPr>
          <p:nvPr/>
        </p:nvSpPr>
        <p:spPr bwMode="auto">
          <a:xfrm flipH="1" flipV="1">
            <a:off x="3494088" y="27432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06" name="Line 38"/>
          <p:cNvSpPr>
            <a:spLocks noChangeShapeType="1"/>
          </p:cNvSpPr>
          <p:nvPr/>
        </p:nvSpPr>
        <p:spPr bwMode="auto">
          <a:xfrm flipH="1">
            <a:off x="3562350" y="27432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07" name="Line 39"/>
          <p:cNvSpPr>
            <a:spLocks noChangeShapeType="1"/>
          </p:cNvSpPr>
          <p:nvPr/>
        </p:nvSpPr>
        <p:spPr bwMode="auto">
          <a:xfrm>
            <a:off x="3635375" y="2743200"/>
            <a:ext cx="5762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08" name="Line 40"/>
          <p:cNvSpPr>
            <a:spLocks noChangeShapeType="1"/>
          </p:cNvSpPr>
          <p:nvPr/>
        </p:nvSpPr>
        <p:spPr bwMode="auto">
          <a:xfrm flipH="1" flipV="1">
            <a:off x="5364163" y="27432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09" name="Line 41"/>
          <p:cNvSpPr>
            <a:spLocks noChangeShapeType="1"/>
          </p:cNvSpPr>
          <p:nvPr/>
        </p:nvSpPr>
        <p:spPr bwMode="auto">
          <a:xfrm>
            <a:off x="4211638" y="2743200"/>
            <a:ext cx="5048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10" name="Line 42"/>
          <p:cNvSpPr>
            <a:spLocks noChangeShapeType="1"/>
          </p:cNvSpPr>
          <p:nvPr/>
        </p:nvSpPr>
        <p:spPr bwMode="auto">
          <a:xfrm>
            <a:off x="4716463" y="2743200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11" name="Line 43"/>
          <p:cNvSpPr>
            <a:spLocks noChangeShapeType="1"/>
          </p:cNvSpPr>
          <p:nvPr/>
        </p:nvSpPr>
        <p:spPr bwMode="auto">
          <a:xfrm flipH="1">
            <a:off x="4497388" y="40719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12" name="Line 44"/>
          <p:cNvSpPr>
            <a:spLocks noChangeShapeType="1"/>
          </p:cNvSpPr>
          <p:nvPr/>
        </p:nvSpPr>
        <p:spPr bwMode="auto">
          <a:xfrm>
            <a:off x="4570413" y="4071938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13" name="Line 45"/>
          <p:cNvSpPr>
            <a:spLocks noChangeShapeType="1"/>
          </p:cNvSpPr>
          <p:nvPr/>
        </p:nvSpPr>
        <p:spPr bwMode="auto">
          <a:xfrm flipH="1" flipV="1">
            <a:off x="5362575" y="40719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14" name="Line 46"/>
          <p:cNvSpPr>
            <a:spLocks noChangeShapeType="1"/>
          </p:cNvSpPr>
          <p:nvPr/>
        </p:nvSpPr>
        <p:spPr bwMode="auto">
          <a:xfrm flipH="1">
            <a:off x="3562350" y="40719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15" name="Line 47"/>
          <p:cNvSpPr>
            <a:spLocks noChangeShapeType="1"/>
          </p:cNvSpPr>
          <p:nvPr/>
        </p:nvSpPr>
        <p:spPr bwMode="auto">
          <a:xfrm>
            <a:off x="3635375" y="4071938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16" name="Line 48"/>
          <p:cNvSpPr>
            <a:spLocks noChangeShapeType="1"/>
          </p:cNvSpPr>
          <p:nvPr/>
        </p:nvSpPr>
        <p:spPr bwMode="auto">
          <a:xfrm flipH="1" flipV="1">
            <a:off x="4427538" y="40719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17" name="Line 49"/>
          <p:cNvSpPr>
            <a:spLocks noChangeShapeType="1"/>
          </p:cNvSpPr>
          <p:nvPr/>
        </p:nvSpPr>
        <p:spPr bwMode="auto">
          <a:xfrm flipH="1">
            <a:off x="2625725" y="40719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18" name="Line 50"/>
          <p:cNvSpPr>
            <a:spLocks noChangeShapeType="1"/>
          </p:cNvSpPr>
          <p:nvPr/>
        </p:nvSpPr>
        <p:spPr bwMode="auto">
          <a:xfrm>
            <a:off x="2698750" y="4071938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19" name="Line 51"/>
          <p:cNvSpPr>
            <a:spLocks noChangeShapeType="1"/>
          </p:cNvSpPr>
          <p:nvPr/>
        </p:nvSpPr>
        <p:spPr bwMode="auto">
          <a:xfrm flipH="1" flipV="1">
            <a:off x="3490913" y="40719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20" name="Line 52"/>
          <p:cNvSpPr>
            <a:spLocks noChangeShapeType="1"/>
          </p:cNvSpPr>
          <p:nvPr/>
        </p:nvSpPr>
        <p:spPr bwMode="auto">
          <a:xfrm flipH="1">
            <a:off x="827088" y="40719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21" name="Line 53"/>
          <p:cNvSpPr>
            <a:spLocks noChangeShapeType="1"/>
          </p:cNvSpPr>
          <p:nvPr/>
        </p:nvSpPr>
        <p:spPr bwMode="auto">
          <a:xfrm>
            <a:off x="2052638" y="4071938"/>
            <a:ext cx="50165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22" name="Line 54"/>
          <p:cNvSpPr>
            <a:spLocks noChangeShapeType="1"/>
          </p:cNvSpPr>
          <p:nvPr/>
        </p:nvSpPr>
        <p:spPr bwMode="auto">
          <a:xfrm flipH="1" flipV="1">
            <a:off x="2554288" y="40719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23" name="Line 55"/>
          <p:cNvSpPr>
            <a:spLocks noChangeShapeType="1"/>
          </p:cNvSpPr>
          <p:nvPr/>
        </p:nvSpPr>
        <p:spPr bwMode="auto">
          <a:xfrm>
            <a:off x="1547813" y="4071938"/>
            <a:ext cx="5048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24" name="Line 56"/>
          <p:cNvSpPr>
            <a:spLocks noChangeShapeType="1"/>
          </p:cNvSpPr>
          <p:nvPr/>
        </p:nvSpPr>
        <p:spPr bwMode="auto">
          <a:xfrm>
            <a:off x="900113" y="4071938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97337" name="Line 57"/>
          <p:cNvSpPr>
            <a:spLocks noChangeShapeType="1"/>
          </p:cNvSpPr>
          <p:nvPr/>
        </p:nvSpPr>
        <p:spPr bwMode="auto">
          <a:xfrm flipH="1">
            <a:off x="827088" y="5367338"/>
            <a:ext cx="73025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88826" name="Line 58"/>
          <p:cNvSpPr>
            <a:spLocks noChangeShapeType="1"/>
          </p:cNvSpPr>
          <p:nvPr/>
        </p:nvSpPr>
        <p:spPr bwMode="auto">
          <a:xfrm>
            <a:off x="900113" y="5367338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27" name="Line 59"/>
          <p:cNvSpPr>
            <a:spLocks noChangeShapeType="1"/>
          </p:cNvSpPr>
          <p:nvPr/>
        </p:nvSpPr>
        <p:spPr bwMode="auto">
          <a:xfrm flipH="1" flipV="1">
            <a:off x="1692275" y="53673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28" name="Line 60"/>
          <p:cNvSpPr>
            <a:spLocks noChangeShapeType="1"/>
          </p:cNvSpPr>
          <p:nvPr/>
        </p:nvSpPr>
        <p:spPr bwMode="auto">
          <a:xfrm flipH="1">
            <a:off x="1762125" y="53673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29" name="Line 61"/>
          <p:cNvSpPr>
            <a:spLocks noChangeShapeType="1"/>
          </p:cNvSpPr>
          <p:nvPr/>
        </p:nvSpPr>
        <p:spPr bwMode="auto">
          <a:xfrm>
            <a:off x="1835150" y="5367338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30" name="Line 62"/>
          <p:cNvSpPr>
            <a:spLocks noChangeShapeType="1"/>
          </p:cNvSpPr>
          <p:nvPr/>
        </p:nvSpPr>
        <p:spPr bwMode="auto">
          <a:xfrm flipH="1" flipV="1">
            <a:off x="2555875" y="53673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31" name="Line 63"/>
          <p:cNvSpPr>
            <a:spLocks noChangeShapeType="1"/>
          </p:cNvSpPr>
          <p:nvPr/>
        </p:nvSpPr>
        <p:spPr bwMode="auto">
          <a:xfrm flipH="1">
            <a:off x="2628900" y="53673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32" name="Line 64"/>
          <p:cNvSpPr>
            <a:spLocks noChangeShapeType="1"/>
          </p:cNvSpPr>
          <p:nvPr/>
        </p:nvSpPr>
        <p:spPr bwMode="auto">
          <a:xfrm>
            <a:off x="2701925" y="5367338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33" name="Line 65"/>
          <p:cNvSpPr>
            <a:spLocks noChangeShapeType="1"/>
          </p:cNvSpPr>
          <p:nvPr/>
        </p:nvSpPr>
        <p:spPr bwMode="auto">
          <a:xfrm flipH="1" flipV="1">
            <a:off x="3494088" y="53673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34" name="Line 66"/>
          <p:cNvSpPr>
            <a:spLocks noChangeShapeType="1"/>
          </p:cNvSpPr>
          <p:nvPr/>
        </p:nvSpPr>
        <p:spPr bwMode="auto">
          <a:xfrm flipH="1">
            <a:off x="3562350" y="53673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35" name="Line 67"/>
          <p:cNvSpPr>
            <a:spLocks noChangeShapeType="1"/>
          </p:cNvSpPr>
          <p:nvPr/>
        </p:nvSpPr>
        <p:spPr bwMode="auto">
          <a:xfrm>
            <a:off x="3635375" y="5367338"/>
            <a:ext cx="5762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36" name="Line 68"/>
          <p:cNvSpPr>
            <a:spLocks noChangeShapeType="1"/>
          </p:cNvSpPr>
          <p:nvPr/>
        </p:nvSpPr>
        <p:spPr bwMode="auto">
          <a:xfrm flipH="1" flipV="1">
            <a:off x="5364163" y="5367338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37" name="Line 69"/>
          <p:cNvSpPr>
            <a:spLocks noChangeShapeType="1"/>
          </p:cNvSpPr>
          <p:nvPr/>
        </p:nvSpPr>
        <p:spPr bwMode="auto">
          <a:xfrm>
            <a:off x="4211638" y="5367338"/>
            <a:ext cx="5048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38" name="Line 70"/>
          <p:cNvSpPr>
            <a:spLocks noChangeShapeType="1"/>
          </p:cNvSpPr>
          <p:nvPr/>
        </p:nvSpPr>
        <p:spPr bwMode="auto">
          <a:xfrm>
            <a:off x="4716463" y="5367338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39" name="Line 71"/>
          <p:cNvSpPr>
            <a:spLocks noChangeShapeType="1"/>
          </p:cNvSpPr>
          <p:nvPr/>
        </p:nvSpPr>
        <p:spPr bwMode="auto">
          <a:xfrm>
            <a:off x="1187450" y="1766888"/>
            <a:ext cx="1439863" cy="31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40" name="Line 72"/>
          <p:cNvSpPr>
            <a:spLocks noChangeShapeType="1"/>
          </p:cNvSpPr>
          <p:nvPr/>
        </p:nvSpPr>
        <p:spPr bwMode="auto">
          <a:xfrm>
            <a:off x="2339975" y="2057400"/>
            <a:ext cx="28733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41" name="Line 73"/>
          <p:cNvSpPr>
            <a:spLocks noChangeShapeType="1"/>
          </p:cNvSpPr>
          <p:nvPr/>
        </p:nvSpPr>
        <p:spPr bwMode="auto">
          <a:xfrm>
            <a:off x="2339975" y="2057400"/>
            <a:ext cx="0" cy="43021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97354" name="Picture 74" descr="DVMP2중계기_최종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7313" y="1503363"/>
            <a:ext cx="25923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8843" name="Line 75"/>
          <p:cNvSpPr>
            <a:spLocks noChangeShapeType="1"/>
          </p:cNvSpPr>
          <p:nvPr/>
        </p:nvSpPr>
        <p:spPr bwMode="auto">
          <a:xfrm>
            <a:off x="6516688" y="3567113"/>
            <a:ext cx="0" cy="936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44" name="Line 76"/>
          <p:cNvSpPr>
            <a:spLocks noChangeShapeType="1"/>
          </p:cNvSpPr>
          <p:nvPr/>
        </p:nvSpPr>
        <p:spPr bwMode="auto">
          <a:xfrm flipH="1">
            <a:off x="7451725" y="3567113"/>
            <a:ext cx="7938" cy="936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8845" name="Line 77"/>
          <p:cNvSpPr>
            <a:spLocks noChangeShapeType="1"/>
          </p:cNvSpPr>
          <p:nvPr/>
        </p:nvSpPr>
        <p:spPr bwMode="auto">
          <a:xfrm flipH="1">
            <a:off x="8388350" y="3567113"/>
            <a:ext cx="6350" cy="936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97358" name="Text Box 78"/>
          <p:cNvSpPr txBox="1">
            <a:spLocks noChangeArrowheads="1"/>
          </p:cNvSpPr>
          <p:nvPr/>
        </p:nvSpPr>
        <p:spPr bwMode="auto">
          <a:xfrm>
            <a:off x="6154738" y="3640138"/>
            <a:ext cx="723900" cy="303212"/>
          </a:xfrm>
          <a:prstGeom prst="rect">
            <a:avLst/>
          </a:prstGeom>
          <a:solidFill>
            <a:schemeClr val="bg1">
              <a:alpha val="70195"/>
            </a:schemeClr>
          </a:solidFill>
          <a:ln w="28575" algn="ctr">
            <a:solidFill>
              <a:schemeClr val="fol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ea typeface="굴림" pitchFamily="34" charset="-127"/>
              </a:rPr>
              <a:t>K4=ON</a:t>
            </a:r>
          </a:p>
        </p:txBody>
      </p:sp>
      <p:sp>
        <p:nvSpPr>
          <p:cNvPr id="97359" name="Text Box 79"/>
          <p:cNvSpPr txBox="1">
            <a:spLocks noChangeArrowheads="1"/>
          </p:cNvSpPr>
          <p:nvPr/>
        </p:nvSpPr>
        <p:spPr bwMode="auto">
          <a:xfrm>
            <a:off x="7089775" y="3640138"/>
            <a:ext cx="723900" cy="303212"/>
          </a:xfrm>
          <a:prstGeom prst="rect">
            <a:avLst/>
          </a:prstGeom>
          <a:solidFill>
            <a:schemeClr val="bg1">
              <a:alpha val="70195"/>
            </a:schemeClr>
          </a:solidFill>
          <a:ln w="28575" algn="ctr">
            <a:solidFill>
              <a:schemeClr val="fol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ea typeface="굴림" pitchFamily="34" charset="-127"/>
              </a:rPr>
              <a:t>K4=ON</a:t>
            </a:r>
          </a:p>
        </p:txBody>
      </p:sp>
      <p:sp>
        <p:nvSpPr>
          <p:cNvPr id="97360" name="Text Box 80"/>
          <p:cNvSpPr txBox="1">
            <a:spLocks noChangeArrowheads="1"/>
          </p:cNvSpPr>
          <p:nvPr/>
        </p:nvSpPr>
        <p:spPr bwMode="auto">
          <a:xfrm>
            <a:off x="8024813" y="3640138"/>
            <a:ext cx="723900" cy="303212"/>
          </a:xfrm>
          <a:prstGeom prst="rect">
            <a:avLst/>
          </a:prstGeom>
          <a:solidFill>
            <a:schemeClr val="bg1">
              <a:alpha val="70195"/>
            </a:schemeClr>
          </a:solidFill>
          <a:ln w="28575" algn="ctr">
            <a:solidFill>
              <a:schemeClr val="fol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ea typeface="굴림" pitchFamily="34" charset="-127"/>
              </a:rPr>
              <a:t>K4=ON</a:t>
            </a:r>
          </a:p>
        </p:txBody>
      </p:sp>
      <p:pic>
        <p:nvPicPr>
          <p:cNvPr id="97361" name="Picture 81" descr="DVMP2실외기_3"/>
          <p:cNvPicPr>
            <a:picLocks noChangeAspect="1" noChangeArrowheads="1"/>
          </p:cNvPicPr>
          <p:nvPr/>
        </p:nvPicPr>
        <p:blipFill>
          <a:blip r:embed="rId5">
            <a:lum bright="-10000" contrast="10000"/>
          </a:blip>
          <a:srcRect/>
          <a:stretch>
            <a:fillRect/>
          </a:stretch>
        </p:blipFill>
        <p:spPr bwMode="auto">
          <a:xfrm>
            <a:off x="627063" y="1557338"/>
            <a:ext cx="560387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62" name="Picture 84" descr="MCM-A100_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4888" y="4292600"/>
            <a:ext cx="8572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63" name="Picture 85" descr="MCM-A100_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7863" y="4292600"/>
            <a:ext cx="8572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64" name="Picture 86" descr="MCM-A100_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2900" y="4292600"/>
            <a:ext cx="8572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365" name="Text Box 87"/>
          <p:cNvSpPr txBox="1">
            <a:spLocks noChangeArrowheads="1"/>
          </p:cNvSpPr>
          <p:nvPr/>
        </p:nvSpPr>
        <p:spPr bwMode="auto">
          <a:xfrm>
            <a:off x="381000" y="3357563"/>
            <a:ext cx="758825" cy="476250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MAIN   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RMC(1)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RMC(2) : 0</a:t>
            </a:r>
          </a:p>
        </p:txBody>
      </p:sp>
      <p:sp>
        <p:nvSpPr>
          <p:cNvPr id="97366" name="Text Box 88"/>
          <p:cNvSpPr txBox="1">
            <a:spLocks noChangeArrowheads="1"/>
          </p:cNvSpPr>
          <p:nvPr/>
        </p:nvSpPr>
        <p:spPr bwMode="auto">
          <a:xfrm>
            <a:off x="1317625" y="3376613"/>
            <a:ext cx="758825" cy="476250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MAIN    : 1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RMC(1)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RMC(2) : 1</a:t>
            </a:r>
          </a:p>
        </p:txBody>
      </p:sp>
      <p:sp>
        <p:nvSpPr>
          <p:cNvPr id="97367" name="Text Box 89"/>
          <p:cNvSpPr txBox="1">
            <a:spLocks noChangeArrowheads="1"/>
          </p:cNvSpPr>
          <p:nvPr/>
        </p:nvSpPr>
        <p:spPr bwMode="auto">
          <a:xfrm>
            <a:off x="2243138" y="3367088"/>
            <a:ext cx="758825" cy="476250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MAIN    : 2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RMC(1)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RMC(2) : 2</a:t>
            </a:r>
          </a:p>
        </p:txBody>
      </p:sp>
      <p:sp>
        <p:nvSpPr>
          <p:cNvPr id="97368" name="Text Box 90"/>
          <p:cNvSpPr txBox="1">
            <a:spLocks noChangeArrowheads="1"/>
          </p:cNvSpPr>
          <p:nvPr/>
        </p:nvSpPr>
        <p:spPr bwMode="auto">
          <a:xfrm>
            <a:off x="3178175" y="3357563"/>
            <a:ext cx="758825" cy="476250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MAIN    : 3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RMC(1)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RMC(2) : 3</a:t>
            </a:r>
          </a:p>
        </p:txBody>
      </p:sp>
      <p:sp>
        <p:nvSpPr>
          <p:cNvPr id="97369" name="Text Box 91"/>
          <p:cNvSpPr txBox="1">
            <a:spLocks noChangeArrowheads="1"/>
          </p:cNvSpPr>
          <p:nvPr/>
        </p:nvSpPr>
        <p:spPr bwMode="auto">
          <a:xfrm>
            <a:off x="5051425" y="3357563"/>
            <a:ext cx="758825" cy="476250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MAIN    : 15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RMC(1)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RMC(2) : 15</a:t>
            </a:r>
          </a:p>
        </p:txBody>
      </p:sp>
      <p:sp>
        <p:nvSpPr>
          <p:cNvPr id="97370" name="Text Box 92"/>
          <p:cNvSpPr txBox="1">
            <a:spLocks noChangeArrowheads="1"/>
          </p:cNvSpPr>
          <p:nvPr/>
        </p:nvSpPr>
        <p:spPr bwMode="auto">
          <a:xfrm>
            <a:off x="352425" y="4724400"/>
            <a:ext cx="800100" cy="476250"/>
          </a:xfrm>
          <a:prstGeom prst="rect">
            <a:avLst/>
          </a:prstGeom>
          <a:solidFill>
            <a:srgbClr val="FFFF00">
              <a:alpha val="50195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MAIN    : 31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RMC(1) : 1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RMC(2) : 15</a:t>
            </a:r>
          </a:p>
        </p:txBody>
      </p:sp>
      <p:sp>
        <p:nvSpPr>
          <p:cNvPr id="97371" name="Text Box 93"/>
          <p:cNvSpPr txBox="1">
            <a:spLocks noChangeArrowheads="1"/>
          </p:cNvSpPr>
          <p:nvPr/>
        </p:nvSpPr>
        <p:spPr bwMode="auto">
          <a:xfrm>
            <a:off x="2152650" y="4724400"/>
            <a:ext cx="800100" cy="476250"/>
          </a:xfrm>
          <a:prstGeom prst="rect">
            <a:avLst/>
          </a:prstGeom>
          <a:solidFill>
            <a:srgbClr val="FFFF00">
              <a:alpha val="50195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MAIN    : 19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RMC(1) : 1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RMC(2) : 3</a:t>
            </a:r>
          </a:p>
        </p:txBody>
      </p:sp>
      <p:sp>
        <p:nvSpPr>
          <p:cNvPr id="97372" name="Text Box 94"/>
          <p:cNvSpPr txBox="1">
            <a:spLocks noChangeArrowheads="1"/>
          </p:cNvSpPr>
          <p:nvPr/>
        </p:nvSpPr>
        <p:spPr bwMode="auto">
          <a:xfrm>
            <a:off x="3160713" y="4724400"/>
            <a:ext cx="800100" cy="476250"/>
          </a:xfrm>
          <a:prstGeom prst="rect">
            <a:avLst/>
          </a:prstGeom>
          <a:solidFill>
            <a:srgbClr val="FFFF00">
              <a:alpha val="50195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MAIN    : 18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RMC(1) : 1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RMC(2) : 2</a:t>
            </a:r>
          </a:p>
        </p:txBody>
      </p:sp>
      <p:sp>
        <p:nvSpPr>
          <p:cNvPr id="97373" name="Text Box 95"/>
          <p:cNvSpPr txBox="1">
            <a:spLocks noChangeArrowheads="1"/>
          </p:cNvSpPr>
          <p:nvPr/>
        </p:nvSpPr>
        <p:spPr bwMode="auto">
          <a:xfrm>
            <a:off x="4097338" y="4724400"/>
            <a:ext cx="800100" cy="476250"/>
          </a:xfrm>
          <a:prstGeom prst="rect">
            <a:avLst/>
          </a:prstGeom>
          <a:solidFill>
            <a:srgbClr val="FFFF00">
              <a:alpha val="50195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MAIN    : 17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RMC(1) : 1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RMC(2) : 1</a:t>
            </a:r>
          </a:p>
        </p:txBody>
      </p:sp>
      <p:sp>
        <p:nvSpPr>
          <p:cNvPr id="97374" name="Text Box 96"/>
          <p:cNvSpPr txBox="1">
            <a:spLocks noChangeArrowheads="1"/>
          </p:cNvSpPr>
          <p:nvPr/>
        </p:nvSpPr>
        <p:spPr bwMode="auto">
          <a:xfrm>
            <a:off x="5033963" y="4724400"/>
            <a:ext cx="800100" cy="476250"/>
          </a:xfrm>
          <a:prstGeom prst="rect">
            <a:avLst/>
          </a:prstGeom>
          <a:solidFill>
            <a:srgbClr val="FFFF00">
              <a:alpha val="50195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MAIN    : 16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RMC(1) : 1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RMC(2) : 0</a:t>
            </a:r>
          </a:p>
        </p:txBody>
      </p:sp>
      <p:sp>
        <p:nvSpPr>
          <p:cNvPr id="97375" name="Text Box 97"/>
          <p:cNvSpPr txBox="1">
            <a:spLocks noChangeArrowheads="1"/>
          </p:cNvSpPr>
          <p:nvPr/>
        </p:nvSpPr>
        <p:spPr bwMode="auto">
          <a:xfrm>
            <a:off x="366713" y="6018213"/>
            <a:ext cx="771525" cy="476250"/>
          </a:xfrm>
          <a:prstGeom prst="rect">
            <a:avLst/>
          </a:prstGeom>
          <a:solidFill>
            <a:srgbClr val="00FF00">
              <a:alpha val="50195"/>
            </a:srgbClr>
          </a:solidFill>
          <a:ln w="28575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MAIN    : 32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RMC(1) : 2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RMC(2) : 0</a:t>
            </a:r>
          </a:p>
        </p:txBody>
      </p:sp>
      <p:sp>
        <p:nvSpPr>
          <p:cNvPr id="97376" name="Text Box 98"/>
          <p:cNvSpPr txBox="1">
            <a:spLocks noChangeArrowheads="1"/>
          </p:cNvSpPr>
          <p:nvPr/>
        </p:nvSpPr>
        <p:spPr bwMode="auto">
          <a:xfrm>
            <a:off x="1303338" y="6018213"/>
            <a:ext cx="771525" cy="476250"/>
          </a:xfrm>
          <a:prstGeom prst="rect">
            <a:avLst/>
          </a:prstGeom>
          <a:solidFill>
            <a:srgbClr val="00FF00">
              <a:alpha val="50195"/>
            </a:srgbClr>
          </a:solidFill>
          <a:ln w="28575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MAIN    : 33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RMC(1) : 2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RMC(2) : 1</a:t>
            </a:r>
          </a:p>
        </p:txBody>
      </p:sp>
      <p:sp>
        <p:nvSpPr>
          <p:cNvPr id="97377" name="Text Box 99"/>
          <p:cNvSpPr txBox="1">
            <a:spLocks noChangeArrowheads="1"/>
          </p:cNvSpPr>
          <p:nvPr/>
        </p:nvSpPr>
        <p:spPr bwMode="auto">
          <a:xfrm>
            <a:off x="2239963" y="6018213"/>
            <a:ext cx="771525" cy="476250"/>
          </a:xfrm>
          <a:prstGeom prst="rect">
            <a:avLst/>
          </a:prstGeom>
          <a:solidFill>
            <a:srgbClr val="00FF00">
              <a:alpha val="50195"/>
            </a:srgbClr>
          </a:solidFill>
          <a:ln w="28575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MAIN    : 34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RMC(1) : 2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RMC(2) : 2</a:t>
            </a:r>
          </a:p>
        </p:txBody>
      </p:sp>
      <p:sp>
        <p:nvSpPr>
          <p:cNvPr id="97378" name="Text Box 100"/>
          <p:cNvSpPr txBox="1">
            <a:spLocks noChangeArrowheads="1"/>
          </p:cNvSpPr>
          <p:nvPr/>
        </p:nvSpPr>
        <p:spPr bwMode="auto">
          <a:xfrm>
            <a:off x="3176588" y="6018213"/>
            <a:ext cx="771525" cy="476250"/>
          </a:xfrm>
          <a:prstGeom prst="rect">
            <a:avLst/>
          </a:prstGeom>
          <a:solidFill>
            <a:srgbClr val="00FF00">
              <a:alpha val="50195"/>
            </a:srgbClr>
          </a:solidFill>
          <a:ln w="28575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MAIN    : 35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RMC(1) : 2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RMC(2) : 3</a:t>
            </a:r>
          </a:p>
        </p:txBody>
      </p:sp>
      <p:sp>
        <p:nvSpPr>
          <p:cNvPr id="97379" name="Text Box 101"/>
          <p:cNvSpPr txBox="1">
            <a:spLocks noChangeArrowheads="1"/>
          </p:cNvSpPr>
          <p:nvPr/>
        </p:nvSpPr>
        <p:spPr bwMode="auto">
          <a:xfrm>
            <a:off x="5048250" y="6018213"/>
            <a:ext cx="771525" cy="476250"/>
          </a:xfrm>
          <a:prstGeom prst="rect">
            <a:avLst/>
          </a:prstGeom>
          <a:solidFill>
            <a:srgbClr val="00FF00">
              <a:alpha val="50195"/>
            </a:srgbClr>
          </a:solidFill>
          <a:ln w="28575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MAIN    : 47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RMC(1) : 2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ea typeface="굴림" pitchFamily="34" charset="-127"/>
              </a:rPr>
              <a:t>RMC(2) : 15</a:t>
            </a:r>
          </a:p>
        </p:txBody>
      </p:sp>
      <p:sp>
        <p:nvSpPr>
          <p:cNvPr id="97380" name="Rectangle 102"/>
          <p:cNvSpPr>
            <a:spLocks noChangeArrowheads="1"/>
          </p:cNvSpPr>
          <p:nvPr/>
        </p:nvSpPr>
        <p:spPr bwMode="auto">
          <a:xfrm>
            <a:off x="395288" y="2852738"/>
            <a:ext cx="5472112" cy="50482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381" name="Rectangle 103"/>
          <p:cNvSpPr>
            <a:spLocks noChangeArrowheads="1"/>
          </p:cNvSpPr>
          <p:nvPr/>
        </p:nvSpPr>
        <p:spPr bwMode="auto">
          <a:xfrm>
            <a:off x="395288" y="4176713"/>
            <a:ext cx="5472112" cy="50482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382" name="Rectangle 104"/>
          <p:cNvSpPr>
            <a:spLocks noChangeArrowheads="1"/>
          </p:cNvSpPr>
          <p:nvPr/>
        </p:nvSpPr>
        <p:spPr bwMode="auto">
          <a:xfrm>
            <a:off x="395288" y="5473700"/>
            <a:ext cx="5472112" cy="50482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383" name="Freeform 105"/>
          <p:cNvSpPr>
            <a:spLocks/>
          </p:cNvSpPr>
          <p:nvPr/>
        </p:nvSpPr>
        <p:spPr bwMode="auto">
          <a:xfrm>
            <a:off x="5867400" y="3068638"/>
            <a:ext cx="649288" cy="1584325"/>
          </a:xfrm>
          <a:custGeom>
            <a:avLst/>
            <a:gdLst>
              <a:gd name="T0" fmla="*/ 409 w 409"/>
              <a:gd name="T1" fmla="*/ 1028 h 1028"/>
              <a:gd name="T2" fmla="*/ 273 w 409"/>
              <a:gd name="T3" fmla="*/ 166 h 1028"/>
              <a:gd name="T4" fmla="*/ 0 w 409"/>
              <a:gd name="T5" fmla="*/ 30 h 1028"/>
              <a:gd name="T6" fmla="*/ 0 60000 65536"/>
              <a:gd name="T7" fmla="*/ 0 60000 65536"/>
              <a:gd name="T8" fmla="*/ 0 60000 65536"/>
              <a:gd name="T9" fmla="*/ 0 w 409"/>
              <a:gd name="T10" fmla="*/ 0 h 1028"/>
              <a:gd name="T11" fmla="*/ 409 w 409"/>
              <a:gd name="T12" fmla="*/ 1028 h 10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9" h="1028">
                <a:moveTo>
                  <a:pt x="409" y="1028"/>
                </a:moveTo>
                <a:cubicBezTo>
                  <a:pt x="375" y="680"/>
                  <a:pt x="341" y="332"/>
                  <a:pt x="273" y="166"/>
                </a:cubicBezTo>
                <a:cubicBezTo>
                  <a:pt x="205" y="0"/>
                  <a:pt x="102" y="15"/>
                  <a:pt x="0" y="30"/>
                </a:cubicBezTo>
              </a:path>
            </a:pathLst>
          </a:cu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384" name="Freeform 106"/>
          <p:cNvSpPr>
            <a:spLocks/>
          </p:cNvSpPr>
          <p:nvPr/>
        </p:nvSpPr>
        <p:spPr bwMode="auto">
          <a:xfrm rot="1968682" flipV="1">
            <a:off x="5940425" y="4437063"/>
            <a:ext cx="1511300" cy="576262"/>
          </a:xfrm>
          <a:custGeom>
            <a:avLst/>
            <a:gdLst>
              <a:gd name="T0" fmla="*/ 952 w 952"/>
              <a:gd name="T1" fmla="*/ 181 h 181"/>
              <a:gd name="T2" fmla="*/ 680 w 952"/>
              <a:gd name="T3" fmla="*/ 45 h 181"/>
              <a:gd name="T4" fmla="*/ 0 w 952"/>
              <a:gd name="T5" fmla="*/ 0 h 181"/>
              <a:gd name="T6" fmla="*/ 0 60000 65536"/>
              <a:gd name="T7" fmla="*/ 0 60000 65536"/>
              <a:gd name="T8" fmla="*/ 0 60000 65536"/>
              <a:gd name="T9" fmla="*/ 0 w 952"/>
              <a:gd name="T10" fmla="*/ 0 h 181"/>
              <a:gd name="T11" fmla="*/ 952 w 952"/>
              <a:gd name="T12" fmla="*/ 181 h 1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52" h="181">
                <a:moveTo>
                  <a:pt x="952" y="181"/>
                </a:moveTo>
                <a:cubicBezTo>
                  <a:pt x="895" y="128"/>
                  <a:pt x="839" y="75"/>
                  <a:pt x="680" y="45"/>
                </a:cubicBezTo>
                <a:cubicBezTo>
                  <a:pt x="521" y="15"/>
                  <a:pt x="260" y="7"/>
                  <a:pt x="0" y="0"/>
                </a:cubicBezTo>
              </a:path>
            </a:pathLst>
          </a:cu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385" name="Oval 107"/>
          <p:cNvSpPr>
            <a:spLocks noChangeArrowheads="1"/>
          </p:cNvSpPr>
          <p:nvPr/>
        </p:nvSpPr>
        <p:spPr bwMode="auto">
          <a:xfrm>
            <a:off x="6400800" y="4624388"/>
            <a:ext cx="215900" cy="215900"/>
          </a:xfrm>
          <a:prstGeom prst="ellipse">
            <a:avLst/>
          </a:prstGeom>
          <a:solidFill>
            <a:srgbClr val="FF0000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386" name="Oval 108"/>
          <p:cNvSpPr>
            <a:spLocks noChangeArrowheads="1"/>
          </p:cNvSpPr>
          <p:nvPr/>
        </p:nvSpPr>
        <p:spPr bwMode="auto">
          <a:xfrm>
            <a:off x="7351713" y="4624388"/>
            <a:ext cx="215900" cy="215900"/>
          </a:xfrm>
          <a:prstGeom prst="ellipse">
            <a:avLst/>
          </a:prstGeom>
          <a:solidFill>
            <a:srgbClr val="FF0000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387" name="Oval 109"/>
          <p:cNvSpPr>
            <a:spLocks noChangeArrowheads="1"/>
          </p:cNvSpPr>
          <p:nvPr/>
        </p:nvSpPr>
        <p:spPr bwMode="auto">
          <a:xfrm>
            <a:off x="8316913" y="4624388"/>
            <a:ext cx="215900" cy="215900"/>
          </a:xfrm>
          <a:prstGeom prst="ellipse">
            <a:avLst/>
          </a:prstGeom>
          <a:solidFill>
            <a:srgbClr val="FF0000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388" name="Freeform 110"/>
          <p:cNvSpPr>
            <a:spLocks/>
          </p:cNvSpPr>
          <p:nvPr/>
        </p:nvSpPr>
        <p:spPr bwMode="auto">
          <a:xfrm>
            <a:off x="5940425" y="4724400"/>
            <a:ext cx="2447925" cy="1009650"/>
          </a:xfrm>
          <a:custGeom>
            <a:avLst/>
            <a:gdLst>
              <a:gd name="T0" fmla="*/ 1542 w 1542"/>
              <a:gd name="T1" fmla="*/ 0 h 703"/>
              <a:gd name="T2" fmla="*/ 1043 w 1542"/>
              <a:gd name="T3" fmla="*/ 590 h 703"/>
              <a:gd name="T4" fmla="*/ 0 w 1542"/>
              <a:gd name="T5" fmla="*/ 681 h 703"/>
              <a:gd name="T6" fmla="*/ 0 60000 65536"/>
              <a:gd name="T7" fmla="*/ 0 60000 65536"/>
              <a:gd name="T8" fmla="*/ 0 60000 65536"/>
              <a:gd name="T9" fmla="*/ 0 w 1542"/>
              <a:gd name="T10" fmla="*/ 0 h 703"/>
              <a:gd name="T11" fmla="*/ 1542 w 1542"/>
              <a:gd name="T12" fmla="*/ 703 h 7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42" h="703">
                <a:moveTo>
                  <a:pt x="1542" y="0"/>
                </a:moveTo>
                <a:cubicBezTo>
                  <a:pt x="1421" y="238"/>
                  <a:pt x="1300" y="477"/>
                  <a:pt x="1043" y="590"/>
                </a:cubicBezTo>
                <a:cubicBezTo>
                  <a:pt x="786" y="703"/>
                  <a:pt x="393" y="692"/>
                  <a:pt x="0" y="681"/>
                </a:cubicBezTo>
              </a:path>
            </a:pathLst>
          </a:cu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84726" name="Text Box 54"/>
          <p:cNvSpPr txBox="1">
            <a:spLocks noChangeArrowheads="1"/>
          </p:cNvSpPr>
          <p:nvPr/>
        </p:nvSpPr>
        <p:spPr bwMode="auto">
          <a:xfrm>
            <a:off x="152400" y="73025"/>
            <a:ext cx="80914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03. </a:t>
            </a:r>
            <a:r>
              <a:rPr lang="ru-RU" altLang="ko-KR" sz="3200" b="1">
                <a:solidFill>
                  <a:schemeClr val="tx2"/>
                </a:solidFill>
                <a:latin typeface="Arial Unicode MS" pitchFamily="34" charset="-128"/>
              </a:rPr>
              <a:t>Функциональный пульт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(MCM-A100)</a:t>
            </a:r>
          </a:p>
        </p:txBody>
      </p:sp>
      <p:sp>
        <p:nvSpPr>
          <p:cNvPr id="97394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3043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" pitchFamily="34" charset="0"/>
              </a:rPr>
              <a:t>Пример управления</a:t>
            </a:r>
            <a:endParaRPr lang="en-US" altLang="ko-KR" sz="2400" b="1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MCM-A202_Low해상도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7019925" y="2349500"/>
            <a:ext cx="1296988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9795" name="Line 3"/>
          <p:cNvSpPr>
            <a:spLocks noChangeShapeType="1"/>
          </p:cNvSpPr>
          <p:nvPr/>
        </p:nvSpPr>
        <p:spPr bwMode="auto">
          <a:xfrm>
            <a:off x="1403350" y="1624013"/>
            <a:ext cx="1422400" cy="47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796" name="Line 4"/>
          <p:cNvSpPr>
            <a:spLocks noChangeShapeType="1"/>
          </p:cNvSpPr>
          <p:nvPr/>
        </p:nvSpPr>
        <p:spPr bwMode="auto">
          <a:xfrm flipV="1">
            <a:off x="2538413" y="2492375"/>
            <a:ext cx="3402012" cy="31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797" name="Line 5"/>
          <p:cNvSpPr>
            <a:spLocks noChangeShapeType="1"/>
          </p:cNvSpPr>
          <p:nvPr/>
        </p:nvSpPr>
        <p:spPr bwMode="auto">
          <a:xfrm>
            <a:off x="2538413" y="1847850"/>
            <a:ext cx="28733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798" name="Line 6"/>
          <p:cNvSpPr>
            <a:spLocks noChangeShapeType="1"/>
          </p:cNvSpPr>
          <p:nvPr/>
        </p:nvSpPr>
        <p:spPr bwMode="auto">
          <a:xfrm>
            <a:off x="2538413" y="1847850"/>
            <a:ext cx="0" cy="6477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799" name="Line 7"/>
          <p:cNvSpPr>
            <a:spLocks noChangeShapeType="1"/>
          </p:cNvSpPr>
          <p:nvPr/>
        </p:nvSpPr>
        <p:spPr bwMode="auto">
          <a:xfrm>
            <a:off x="5724525" y="1919288"/>
            <a:ext cx="215900" cy="15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00" name="Line 8"/>
          <p:cNvSpPr>
            <a:spLocks noChangeShapeType="1"/>
          </p:cNvSpPr>
          <p:nvPr/>
        </p:nvSpPr>
        <p:spPr bwMode="auto">
          <a:xfrm>
            <a:off x="5724525" y="1628775"/>
            <a:ext cx="1925638" cy="31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289801" name="Picture 9" descr="DVMP2중계기_최종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1412875"/>
            <a:ext cx="29543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</p:pic>
      <p:sp>
        <p:nvSpPr>
          <p:cNvPr id="289802" name="Line 10"/>
          <p:cNvSpPr>
            <a:spLocks noChangeShapeType="1"/>
          </p:cNvSpPr>
          <p:nvPr/>
        </p:nvSpPr>
        <p:spPr bwMode="auto">
          <a:xfrm>
            <a:off x="5940425" y="1776413"/>
            <a:ext cx="0" cy="1444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03" name="Line 11"/>
          <p:cNvSpPr>
            <a:spLocks noChangeShapeType="1"/>
          </p:cNvSpPr>
          <p:nvPr/>
        </p:nvSpPr>
        <p:spPr bwMode="auto">
          <a:xfrm>
            <a:off x="5940425" y="2065338"/>
            <a:ext cx="0" cy="431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04" name="Line 12"/>
          <p:cNvSpPr>
            <a:spLocks noChangeShapeType="1"/>
          </p:cNvSpPr>
          <p:nvPr/>
        </p:nvSpPr>
        <p:spPr bwMode="auto">
          <a:xfrm>
            <a:off x="7650163" y="1631950"/>
            <a:ext cx="0" cy="7207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05" name="Line 13"/>
          <p:cNvSpPr>
            <a:spLocks noChangeShapeType="1"/>
          </p:cNvSpPr>
          <p:nvPr/>
        </p:nvSpPr>
        <p:spPr bwMode="auto">
          <a:xfrm>
            <a:off x="5724525" y="1920875"/>
            <a:ext cx="215900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06" name="Line 14"/>
          <p:cNvSpPr>
            <a:spLocks noChangeShapeType="1"/>
          </p:cNvSpPr>
          <p:nvPr/>
        </p:nvSpPr>
        <p:spPr bwMode="auto">
          <a:xfrm>
            <a:off x="5724525" y="1631950"/>
            <a:ext cx="215900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07" name="Line 15"/>
          <p:cNvSpPr>
            <a:spLocks noChangeShapeType="1"/>
          </p:cNvSpPr>
          <p:nvPr/>
        </p:nvSpPr>
        <p:spPr bwMode="auto">
          <a:xfrm>
            <a:off x="5634038" y="3360738"/>
            <a:ext cx="0" cy="93503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08" name="Line 16"/>
          <p:cNvSpPr>
            <a:spLocks noChangeShapeType="1"/>
          </p:cNvSpPr>
          <p:nvPr/>
        </p:nvSpPr>
        <p:spPr bwMode="auto">
          <a:xfrm>
            <a:off x="1025525" y="4727575"/>
            <a:ext cx="0" cy="935038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98321" name="Picture 17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288" y="28559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22" name="Text Box 18"/>
          <p:cNvSpPr txBox="1">
            <a:spLocks noChangeArrowheads="1"/>
          </p:cNvSpPr>
          <p:nvPr/>
        </p:nvSpPr>
        <p:spPr bwMode="auto">
          <a:xfrm>
            <a:off x="593725" y="3460750"/>
            <a:ext cx="758825" cy="476250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0</a:t>
            </a:r>
          </a:p>
        </p:txBody>
      </p:sp>
      <p:pic>
        <p:nvPicPr>
          <p:cNvPr id="98323" name="Picture 19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58913" y="28559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4" name="Picture 20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5538" y="28559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5" name="Picture 21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2163" y="28559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6" name="Picture 22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3825" y="285591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7" name="Picture 23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288" y="42243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28" name="Text Box 24"/>
          <p:cNvSpPr txBox="1">
            <a:spLocks noChangeArrowheads="1"/>
          </p:cNvSpPr>
          <p:nvPr/>
        </p:nvSpPr>
        <p:spPr bwMode="auto">
          <a:xfrm>
            <a:off x="587375" y="4827588"/>
            <a:ext cx="800100" cy="476250"/>
          </a:xfrm>
          <a:prstGeom prst="rect">
            <a:avLst/>
          </a:prstGeom>
          <a:solidFill>
            <a:srgbClr val="FFFF00">
              <a:alpha val="50195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31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15</a:t>
            </a:r>
          </a:p>
        </p:txBody>
      </p:sp>
      <p:pic>
        <p:nvPicPr>
          <p:cNvPr id="98329" name="Picture 25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22513" y="42243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30" name="Text Box 26"/>
          <p:cNvSpPr txBox="1">
            <a:spLocks noChangeArrowheads="1"/>
          </p:cNvSpPr>
          <p:nvPr/>
        </p:nvSpPr>
        <p:spPr bwMode="auto">
          <a:xfrm>
            <a:off x="2387600" y="4827588"/>
            <a:ext cx="800100" cy="476250"/>
          </a:xfrm>
          <a:prstGeom prst="rect">
            <a:avLst/>
          </a:prstGeom>
          <a:solidFill>
            <a:srgbClr val="FFFF00">
              <a:alpha val="50195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19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3</a:t>
            </a:r>
          </a:p>
        </p:txBody>
      </p:sp>
      <p:pic>
        <p:nvPicPr>
          <p:cNvPr id="98331" name="Picture 27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0575" y="42243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32" name="Text Box 28"/>
          <p:cNvSpPr txBox="1">
            <a:spLocks noChangeArrowheads="1"/>
          </p:cNvSpPr>
          <p:nvPr/>
        </p:nvSpPr>
        <p:spPr bwMode="auto">
          <a:xfrm>
            <a:off x="3395663" y="4827588"/>
            <a:ext cx="800100" cy="476250"/>
          </a:xfrm>
          <a:prstGeom prst="rect">
            <a:avLst/>
          </a:prstGeom>
          <a:solidFill>
            <a:srgbClr val="FFFF00">
              <a:alpha val="50195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18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2</a:t>
            </a:r>
          </a:p>
        </p:txBody>
      </p:sp>
      <p:pic>
        <p:nvPicPr>
          <p:cNvPr id="98333" name="Picture 29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42243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34" name="Text Box 30"/>
          <p:cNvSpPr txBox="1">
            <a:spLocks noChangeArrowheads="1"/>
          </p:cNvSpPr>
          <p:nvPr/>
        </p:nvSpPr>
        <p:spPr bwMode="auto">
          <a:xfrm>
            <a:off x="4332288" y="4827588"/>
            <a:ext cx="800100" cy="476250"/>
          </a:xfrm>
          <a:prstGeom prst="rect">
            <a:avLst/>
          </a:prstGeom>
          <a:solidFill>
            <a:srgbClr val="FFFF00">
              <a:alpha val="50195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17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</a:t>
            </a:r>
          </a:p>
        </p:txBody>
      </p:sp>
      <p:pic>
        <p:nvPicPr>
          <p:cNvPr id="98335" name="Picture 31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3825" y="4224338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36" name="Text Box 32"/>
          <p:cNvSpPr txBox="1">
            <a:spLocks noChangeArrowheads="1"/>
          </p:cNvSpPr>
          <p:nvPr/>
        </p:nvSpPr>
        <p:spPr bwMode="auto">
          <a:xfrm>
            <a:off x="5268913" y="4827588"/>
            <a:ext cx="800100" cy="476250"/>
          </a:xfrm>
          <a:prstGeom prst="rect">
            <a:avLst/>
          </a:prstGeom>
          <a:solidFill>
            <a:srgbClr val="FFFF00">
              <a:alpha val="50195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16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1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0</a:t>
            </a:r>
          </a:p>
        </p:txBody>
      </p:sp>
      <p:pic>
        <p:nvPicPr>
          <p:cNvPr id="98337" name="Picture 33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288" y="551656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38" name="Text Box 34"/>
          <p:cNvSpPr txBox="1">
            <a:spLocks noChangeArrowheads="1"/>
          </p:cNvSpPr>
          <p:nvPr/>
        </p:nvSpPr>
        <p:spPr bwMode="auto">
          <a:xfrm>
            <a:off x="601663" y="6121400"/>
            <a:ext cx="771525" cy="476250"/>
          </a:xfrm>
          <a:prstGeom prst="rect">
            <a:avLst/>
          </a:prstGeom>
          <a:solidFill>
            <a:srgbClr val="00FF00">
              <a:alpha val="50195"/>
            </a:srgbClr>
          </a:solidFill>
          <a:ln w="28575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32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2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0</a:t>
            </a:r>
          </a:p>
        </p:txBody>
      </p:sp>
      <p:pic>
        <p:nvPicPr>
          <p:cNvPr id="98339" name="Picture 35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58913" y="551656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40" name="Text Box 36"/>
          <p:cNvSpPr txBox="1">
            <a:spLocks noChangeArrowheads="1"/>
          </p:cNvSpPr>
          <p:nvPr/>
        </p:nvSpPr>
        <p:spPr bwMode="auto">
          <a:xfrm>
            <a:off x="1538288" y="6121400"/>
            <a:ext cx="771525" cy="476250"/>
          </a:xfrm>
          <a:prstGeom prst="rect">
            <a:avLst/>
          </a:prstGeom>
          <a:solidFill>
            <a:srgbClr val="00FF00">
              <a:alpha val="50195"/>
            </a:srgbClr>
          </a:solidFill>
          <a:ln w="28575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33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2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</a:t>
            </a:r>
          </a:p>
        </p:txBody>
      </p:sp>
      <p:pic>
        <p:nvPicPr>
          <p:cNvPr id="98341" name="Picture 37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5538" y="551656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42" name="Text Box 38"/>
          <p:cNvSpPr txBox="1">
            <a:spLocks noChangeArrowheads="1"/>
          </p:cNvSpPr>
          <p:nvPr/>
        </p:nvSpPr>
        <p:spPr bwMode="auto">
          <a:xfrm>
            <a:off x="2474913" y="6121400"/>
            <a:ext cx="771525" cy="476250"/>
          </a:xfrm>
          <a:prstGeom prst="rect">
            <a:avLst/>
          </a:prstGeom>
          <a:solidFill>
            <a:srgbClr val="00FF00">
              <a:alpha val="50195"/>
            </a:srgbClr>
          </a:solidFill>
          <a:ln w="28575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34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2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2</a:t>
            </a:r>
          </a:p>
        </p:txBody>
      </p:sp>
      <p:pic>
        <p:nvPicPr>
          <p:cNvPr id="98343" name="Picture 39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2163" y="551656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44" name="Text Box 40"/>
          <p:cNvSpPr txBox="1">
            <a:spLocks noChangeArrowheads="1"/>
          </p:cNvSpPr>
          <p:nvPr/>
        </p:nvSpPr>
        <p:spPr bwMode="auto">
          <a:xfrm>
            <a:off x="3411538" y="6121400"/>
            <a:ext cx="771525" cy="476250"/>
          </a:xfrm>
          <a:prstGeom prst="rect">
            <a:avLst/>
          </a:prstGeom>
          <a:solidFill>
            <a:srgbClr val="00FF00">
              <a:alpha val="50195"/>
            </a:srgbClr>
          </a:solidFill>
          <a:ln w="28575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35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2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3</a:t>
            </a:r>
          </a:p>
        </p:txBody>
      </p:sp>
      <p:pic>
        <p:nvPicPr>
          <p:cNvPr id="98345" name="Picture 41" descr="4wa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3825" y="5516563"/>
            <a:ext cx="86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46" name="Text Box 42"/>
          <p:cNvSpPr txBox="1">
            <a:spLocks noChangeArrowheads="1"/>
          </p:cNvSpPr>
          <p:nvPr/>
        </p:nvSpPr>
        <p:spPr bwMode="auto">
          <a:xfrm>
            <a:off x="5283200" y="6121400"/>
            <a:ext cx="771525" cy="476250"/>
          </a:xfrm>
          <a:prstGeom prst="rect">
            <a:avLst/>
          </a:prstGeom>
          <a:solidFill>
            <a:srgbClr val="00FF00">
              <a:alpha val="50195"/>
            </a:srgbClr>
          </a:solidFill>
          <a:ln w="28575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47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2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15</a:t>
            </a:r>
          </a:p>
        </p:txBody>
      </p:sp>
      <p:sp>
        <p:nvSpPr>
          <p:cNvPr id="289835" name="Line 43"/>
          <p:cNvSpPr>
            <a:spLocks noChangeShapeType="1"/>
          </p:cNvSpPr>
          <p:nvPr/>
        </p:nvSpPr>
        <p:spPr bwMode="auto">
          <a:xfrm>
            <a:off x="1025525" y="2495550"/>
            <a:ext cx="0" cy="431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36" name="Line 44"/>
          <p:cNvSpPr>
            <a:spLocks noChangeShapeType="1"/>
          </p:cNvSpPr>
          <p:nvPr/>
        </p:nvSpPr>
        <p:spPr bwMode="auto">
          <a:xfrm flipH="1">
            <a:off x="1025525" y="27844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37" name="Line 45"/>
          <p:cNvSpPr>
            <a:spLocks noChangeShapeType="1"/>
          </p:cNvSpPr>
          <p:nvPr/>
        </p:nvSpPr>
        <p:spPr bwMode="auto">
          <a:xfrm>
            <a:off x="1098550" y="2784475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38" name="Line 46"/>
          <p:cNvSpPr>
            <a:spLocks noChangeShapeType="1"/>
          </p:cNvSpPr>
          <p:nvPr/>
        </p:nvSpPr>
        <p:spPr bwMode="auto">
          <a:xfrm flipH="1" flipV="1">
            <a:off x="1890713" y="27844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39" name="Line 47"/>
          <p:cNvSpPr>
            <a:spLocks noChangeShapeType="1"/>
          </p:cNvSpPr>
          <p:nvPr/>
        </p:nvSpPr>
        <p:spPr bwMode="auto">
          <a:xfrm flipH="1">
            <a:off x="1960563" y="27844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40" name="Line 48"/>
          <p:cNvSpPr>
            <a:spLocks noChangeShapeType="1"/>
          </p:cNvSpPr>
          <p:nvPr/>
        </p:nvSpPr>
        <p:spPr bwMode="auto">
          <a:xfrm>
            <a:off x="2033588" y="2784475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41" name="Line 49"/>
          <p:cNvSpPr>
            <a:spLocks noChangeShapeType="1"/>
          </p:cNvSpPr>
          <p:nvPr/>
        </p:nvSpPr>
        <p:spPr bwMode="auto">
          <a:xfrm flipH="1" flipV="1">
            <a:off x="2754313" y="27844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42" name="Line 50"/>
          <p:cNvSpPr>
            <a:spLocks noChangeShapeType="1"/>
          </p:cNvSpPr>
          <p:nvPr/>
        </p:nvSpPr>
        <p:spPr bwMode="auto">
          <a:xfrm flipH="1">
            <a:off x="2827338" y="27844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43" name="Line 51"/>
          <p:cNvSpPr>
            <a:spLocks noChangeShapeType="1"/>
          </p:cNvSpPr>
          <p:nvPr/>
        </p:nvSpPr>
        <p:spPr bwMode="auto">
          <a:xfrm>
            <a:off x="2900363" y="2784475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44" name="Line 52"/>
          <p:cNvSpPr>
            <a:spLocks noChangeShapeType="1"/>
          </p:cNvSpPr>
          <p:nvPr/>
        </p:nvSpPr>
        <p:spPr bwMode="auto">
          <a:xfrm flipH="1" flipV="1">
            <a:off x="3692525" y="27844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45" name="Line 53"/>
          <p:cNvSpPr>
            <a:spLocks noChangeShapeType="1"/>
          </p:cNvSpPr>
          <p:nvPr/>
        </p:nvSpPr>
        <p:spPr bwMode="auto">
          <a:xfrm flipH="1">
            <a:off x="3760788" y="27844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46" name="Line 54"/>
          <p:cNvSpPr>
            <a:spLocks noChangeShapeType="1"/>
          </p:cNvSpPr>
          <p:nvPr/>
        </p:nvSpPr>
        <p:spPr bwMode="auto">
          <a:xfrm>
            <a:off x="3833813" y="2784475"/>
            <a:ext cx="5762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47" name="Line 55"/>
          <p:cNvSpPr>
            <a:spLocks noChangeShapeType="1"/>
          </p:cNvSpPr>
          <p:nvPr/>
        </p:nvSpPr>
        <p:spPr bwMode="auto">
          <a:xfrm flipH="1" flipV="1">
            <a:off x="5562600" y="2784475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48" name="Line 56"/>
          <p:cNvSpPr>
            <a:spLocks noChangeShapeType="1"/>
          </p:cNvSpPr>
          <p:nvPr/>
        </p:nvSpPr>
        <p:spPr bwMode="auto">
          <a:xfrm>
            <a:off x="4410075" y="2784475"/>
            <a:ext cx="5048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49" name="Line 57"/>
          <p:cNvSpPr>
            <a:spLocks noChangeShapeType="1"/>
          </p:cNvSpPr>
          <p:nvPr/>
        </p:nvSpPr>
        <p:spPr bwMode="auto">
          <a:xfrm>
            <a:off x="4914900" y="2784475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50" name="Line 58"/>
          <p:cNvSpPr>
            <a:spLocks noChangeShapeType="1"/>
          </p:cNvSpPr>
          <p:nvPr/>
        </p:nvSpPr>
        <p:spPr bwMode="auto">
          <a:xfrm flipH="1">
            <a:off x="4695825" y="41529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98363" name="Line 59"/>
          <p:cNvSpPr>
            <a:spLocks noChangeShapeType="1"/>
          </p:cNvSpPr>
          <p:nvPr/>
        </p:nvSpPr>
        <p:spPr bwMode="auto">
          <a:xfrm>
            <a:off x="4768850" y="4152900"/>
            <a:ext cx="7921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89852" name="Line 60"/>
          <p:cNvSpPr>
            <a:spLocks noChangeShapeType="1"/>
          </p:cNvSpPr>
          <p:nvPr/>
        </p:nvSpPr>
        <p:spPr bwMode="auto">
          <a:xfrm flipH="1" flipV="1">
            <a:off x="5561013" y="41529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53" name="Line 61"/>
          <p:cNvSpPr>
            <a:spLocks noChangeShapeType="1"/>
          </p:cNvSpPr>
          <p:nvPr/>
        </p:nvSpPr>
        <p:spPr bwMode="auto">
          <a:xfrm flipH="1">
            <a:off x="3760788" y="41529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54" name="Line 62"/>
          <p:cNvSpPr>
            <a:spLocks noChangeShapeType="1"/>
          </p:cNvSpPr>
          <p:nvPr/>
        </p:nvSpPr>
        <p:spPr bwMode="auto">
          <a:xfrm>
            <a:off x="3833813" y="4152900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55" name="Line 63"/>
          <p:cNvSpPr>
            <a:spLocks noChangeShapeType="1"/>
          </p:cNvSpPr>
          <p:nvPr/>
        </p:nvSpPr>
        <p:spPr bwMode="auto">
          <a:xfrm flipH="1" flipV="1">
            <a:off x="4625975" y="41529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56" name="Line 64"/>
          <p:cNvSpPr>
            <a:spLocks noChangeShapeType="1"/>
          </p:cNvSpPr>
          <p:nvPr/>
        </p:nvSpPr>
        <p:spPr bwMode="auto">
          <a:xfrm flipH="1">
            <a:off x="2824163" y="41529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57" name="Line 65"/>
          <p:cNvSpPr>
            <a:spLocks noChangeShapeType="1"/>
          </p:cNvSpPr>
          <p:nvPr/>
        </p:nvSpPr>
        <p:spPr bwMode="auto">
          <a:xfrm>
            <a:off x="2897188" y="4152900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58" name="Line 66"/>
          <p:cNvSpPr>
            <a:spLocks noChangeShapeType="1"/>
          </p:cNvSpPr>
          <p:nvPr/>
        </p:nvSpPr>
        <p:spPr bwMode="auto">
          <a:xfrm flipH="1" flipV="1">
            <a:off x="3689350" y="41529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59" name="Line 67"/>
          <p:cNvSpPr>
            <a:spLocks noChangeShapeType="1"/>
          </p:cNvSpPr>
          <p:nvPr/>
        </p:nvSpPr>
        <p:spPr bwMode="auto">
          <a:xfrm flipH="1">
            <a:off x="1025525" y="41529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60" name="Line 68"/>
          <p:cNvSpPr>
            <a:spLocks noChangeShapeType="1"/>
          </p:cNvSpPr>
          <p:nvPr/>
        </p:nvSpPr>
        <p:spPr bwMode="auto">
          <a:xfrm>
            <a:off x="2251075" y="4152900"/>
            <a:ext cx="50165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61" name="Line 69"/>
          <p:cNvSpPr>
            <a:spLocks noChangeShapeType="1"/>
          </p:cNvSpPr>
          <p:nvPr/>
        </p:nvSpPr>
        <p:spPr bwMode="auto">
          <a:xfrm flipH="1" flipV="1">
            <a:off x="2752725" y="4152900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62" name="Line 70"/>
          <p:cNvSpPr>
            <a:spLocks noChangeShapeType="1"/>
          </p:cNvSpPr>
          <p:nvPr/>
        </p:nvSpPr>
        <p:spPr bwMode="auto">
          <a:xfrm>
            <a:off x="1746250" y="4152900"/>
            <a:ext cx="5048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63" name="Line 71"/>
          <p:cNvSpPr>
            <a:spLocks noChangeShapeType="1"/>
          </p:cNvSpPr>
          <p:nvPr/>
        </p:nvSpPr>
        <p:spPr bwMode="auto">
          <a:xfrm>
            <a:off x="1098550" y="4152900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64" name="Line 72"/>
          <p:cNvSpPr>
            <a:spLocks noChangeShapeType="1"/>
          </p:cNvSpPr>
          <p:nvPr/>
        </p:nvSpPr>
        <p:spPr bwMode="auto">
          <a:xfrm flipH="1">
            <a:off x="1025525" y="5446713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65" name="Line 73"/>
          <p:cNvSpPr>
            <a:spLocks noChangeShapeType="1"/>
          </p:cNvSpPr>
          <p:nvPr/>
        </p:nvSpPr>
        <p:spPr bwMode="auto">
          <a:xfrm>
            <a:off x="1098550" y="5446713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66" name="Line 74"/>
          <p:cNvSpPr>
            <a:spLocks noChangeShapeType="1"/>
          </p:cNvSpPr>
          <p:nvPr/>
        </p:nvSpPr>
        <p:spPr bwMode="auto">
          <a:xfrm flipH="1" flipV="1">
            <a:off x="1890713" y="5446713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67" name="Line 75"/>
          <p:cNvSpPr>
            <a:spLocks noChangeShapeType="1"/>
          </p:cNvSpPr>
          <p:nvPr/>
        </p:nvSpPr>
        <p:spPr bwMode="auto">
          <a:xfrm flipH="1">
            <a:off x="1960563" y="5446713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68" name="Line 76"/>
          <p:cNvSpPr>
            <a:spLocks noChangeShapeType="1"/>
          </p:cNvSpPr>
          <p:nvPr/>
        </p:nvSpPr>
        <p:spPr bwMode="auto">
          <a:xfrm>
            <a:off x="2033588" y="5446713"/>
            <a:ext cx="7207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69" name="Line 77"/>
          <p:cNvSpPr>
            <a:spLocks noChangeShapeType="1"/>
          </p:cNvSpPr>
          <p:nvPr/>
        </p:nvSpPr>
        <p:spPr bwMode="auto">
          <a:xfrm flipH="1" flipV="1">
            <a:off x="2754313" y="5446713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70" name="Line 78"/>
          <p:cNvSpPr>
            <a:spLocks noChangeShapeType="1"/>
          </p:cNvSpPr>
          <p:nvPr/>
        </p:nvSpPr>
        <p:spPr bwMode="auto">
          <a:xfrm flipH="1">
            <a:off x="2827338" y="5446713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71" name="Line 79"/>
          <p:cNvSpPr>
            <a:spLocks noChangeShapeType="1"/>
          </p:cNvSpPr>
          <p:nvPr/>
        </p:nvSpPr>
        <p:spPr bwMode="auto">
          <a:xfrm>
            <a:off x="2900363" y="5446713"/>
            <a:ext cx="7921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72" name="Line 80"/>
          <p:cNvSpPr>
            <a:spLocks noChangeShapeType="1"/>
          </p:cNvSpPr>
          <p:nvPr/>
        </p:nvSpPr>
        <p:spPr bwMode="auto">
          <a:xfrm flipH="1" flipV="1">
            <a:off x="3692525" y="5446713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73" name="Line 81"/>
          <p:cNvSpPr>
            <a:spLocks noChangeShapeType="1"/>
          </p:cNvSpPr>
          <p:nvPr/>
        </p:nvSpPr>
        <p:spPr bwMode="auto">
          <a:xfrm flipH="1">
            <a:off x="3760788" y="5446713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74" name="Line 82"/>
          <p:cNvSpPr>
            <a:spLocks noChangeShapeType="1"/>
          </p:cNvSpPr>
          <p:nvPr/>
        </p:nvSpPr>
        <p:spPr bwMode="auto">
          <a:xfrm>
            <a:off x="3833813" y="5446713"/>
            <a:ext cx="57626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75" name="Line 83"/>
          <p:cNvSpPr>
            <a:spLocks noChangeShapeType="1"/>
          </p:cNvSpPr>
          <p:nvPr/>
        </p:nvSpPr>
        <p:spPr bwMode="auto">
          <a:xfrm flipH="1" flipV="1">
            <a:off x="5562600" y="5446713"/>
            <a:ext cx="73025" cy="1428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76" name="Line 84"/>
          <p:cNvSpPr>
            <a:spLocks noChangeShapeType="1"/>
          </p:cNvSpPr>
          <p:nvPr/>
        </p:nvSpPr>
        <p:spPr bwMode="auto">
          <a:xfrm>
            <a:off x="4410075" y="5446713"/>
            <a:ext cx="5048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9877" name="Line 85"/>
          <p:cNvSpPr>
            <a:spLocks noChangeShapeType="1"/>
          </p:cNvSpPr>
          <p:nvPr/>
        </p:nvSpPr>
        <p:spPr bwMode="auto">
          <a:xfrm>
            <a:off x="4914900" y="5446713"/>
            <a:ext cx="6477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98390" name="Text Box 86"/>
          <p:cNvSpPr txBox="1">
            <a:spLocks noChangeArrowheads="1"/>
          </p:cNvSpPr>
          <p:nvPr/>
        </p:nvSpPr>
        <p:spPr bwMode="auto">
          <a:xfrm>
            <a:off x="1501775" y="3460750"/>
            <a:ext cx="758825" cy="476250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</a:t>
            </a:r>
          </a:p>
        </p:txBody>
      </p:sp>
      <p:sp>
        <p:nvSpPr>
          <p:cNvPr id="98391" name="Text Box 87"/>
          <p:cNvSpPr txBox="1">
            <a:spLocks noChangeArrowheads="1"/>
          </p:cNvSpPr>
          <p:nvPr/>
        </p:nvSpPr>
        <p:spPr bwMode="auto">
          <a:xfrm>
            <a:off x="2427288" y="3451225"/>
            <a:ext cx="758825" cy="476250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2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2</a:t>
            </a:r>
          </a:p>
        </p:txBody>
      </p:sp>
      <p:sp>
        <p:nvSpPr>
          <p:cNvPr id="98392" name="Text Box 88"/>
          <p:cNvSpPr txBox="1">
            <a:spLocks noChangeArrowheads="1"/>
          </p:cNvSpPr>
          <p:nvPr/>
        </p:nvSpPr>
        <p:spPr bwMode="auto">
          <a:xfrm>
            <a:off x="3362325" y="3441700"/>
            <a:ext cx="758825" cy="476250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3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3</a:t>
            </a:r>
          </a:p>
        </p:txBody>
      </p:sp>
      <p:sp>
        <p:nvSpPr>
          <p:cNvPr id="98393" name="Text Box 89"/>
          <p:cNvSpPr txBox="1">
            <a:spLocks noChangeArrowheads="1"/>
          </p:cNvSpPr>
          <p:nvPr/>
        </p:nvSpPr>
        <p:spPr bwMode="auto">
          <a:xfrm>
            <a:off x="5235575" y="3441700"/>
            <a:ext cx="758825" cy="476250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anchor="ctr"/>
          <a:lstStyle/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MAIN    : 15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RMC(1) : 0</a:t>
            </a:r>
          </a:p>
          <a:p>
            <a:pPr algn="l"/>
            <a:r>
              <a:rPr lang="en-US" altLang="ko-KR" sz="1000" b="1">
                <a:solidFill>
                  <a:schemeClr val="tx2"/>
                </a:solidFill>
                <a:latin typeface="Arial Unicode MS" pitchFamily="34" charset="-128"/>
              </a:rPr>
              <a:t>RMC(2) : 15</a:t>
            </a:r>
          </a:p>
        </p:txBody>
      </p:sp>
      <p:sp>
        <p:nvSpPr>
          <p:cNvPr id="98394" name="Oval 90"/>
          <p:cNvSpPr>
            <a:spLocks noChangeArrowheads="1"/>
          </p:cNvSpPr>
          <p:nvPr/>
        </p:nvSpPr>
        <p:spPr bwMode="auto">
          <a:xfrm>
            <a:off x="7145338" y="2638425"/>
            <a:ext cx="360362" cy="28733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8395" name="Freeform 91"/>
          <p:cNvSpPr>
            <a:spLocks/>
          </p:cNvSpPr>
          <p:nvPr/>
        </p:nvSpPr>
        <p:spPr bwMode="auto">
          <a:xfrm>
            <a:off x="1312863" y="2578100"/>
            <a:ext cx="5834062" cy="563563"/>
          </a:xfrm>
          <a:custGeom>
            <a:avLst/>
            <a:gdLst>
              <a:gd name="T0" fmla="*/ 3675 w 3675"/>
              <a:gd name="T1" fmla="*/ 128 h 355"/>
              <a:gd name="T2" fmla="*/ 1407 w 3675"/>
              <a:gd name="T3" fmla="*/ 38 h 355"/>
              <a:gd name="T4" fmla="*/ 0 w 3675"/>
              <a:gd name="T5" fmla="*/ 355 h 355"/>
              <a:gd name="T6" fmla="*/ 0 60000 65536"/>
              <a:gd name="T7" fmla="*/ 0 60000 65536"/>
              <a:gd name="T8" fmla="*/ 0 60000 65536"/>
              <a:gd name="T9" fmla="*/ 0 w 3675"/>
              <a:gd name="T10" fmla="*/ 0 h 355"/>
              <a:gd name="T11" fmla="*/ 3675 w 3675"/>
              <a:gd name="T12" fmla="*/ 355 h 3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75" h="355">
                <a:moveTo>
                  <a:pt x="3675" y="128"/>
                </a:moveTo>
                <a:cubicBezTo>
                  <a:pt x="2847" y="64"/>
                  <a:pt x="2019" y="0"/>
                  <a:pt x="1407" y="38"/>
                </a:cubicBezTo>
                <a:cubicBezTo>
                  <a:pt x="795" y="76"/>
                  <a:pt x="397" y="215"/>
                  <a:pt x="0" y="355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8396" name="Freeform 92"/>
          <p:cNvSpPr>
            <a:spLocks/>
          </p:cNvSpPr>
          <p:nvPr/>
        </p:nvSpPr>
        <p:spPr bwMode="auto">
          <a:xfrm>
            <a:off x="1331913" y="2781300"/>
            <a:ext cx="5815012" cy="2952750"/>
          </a:xfrm>
          <a:custGeom>
            <a:avLst/>
            <a:gdLst>
              <a:gd name="T0" fmla="*/ 3720 w 3720"/>
              <a:gd name="T1" fmla="*/ 0 h 1860"/>
              <a:gd name="T2" fmla="*/ 1316 w 3720"/>
              <a:gd name="T3" fmla="*/ 454 h 1860"/>
              <a:gd name="T4" fmla="*/ 0 w 3720"/>
              <a:gd name="T5" fmla="*/ 1860 h 1860"/>
              <a:gd name="T6" fmla="*/ 0 60000 65536"/>
              <a:gd name="T7" fmla="*/ 0 60000 65536"/>
              <a:gd name="T8" fmla="*/ 0 60000 65536"/>
              <a:gd name="T9" fmla="*/ 0 w 3720"/>
              <a:gd name="T10" fmla="*/ 0 h 1860"/>
              <a:gd name="T11" fmla="*/ 3720 w 3720"/>
              <a:gd name="T12" fmla="*/ 1860 h 18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20" h="1860">
                <a:moveTo>
                  <a:pt x="3720" y="0"/>
                </a:moveTo>
                <a:cubicBezTo>
                  <a:pt x="2828" y="72"/>
                  <a:pt x="1936" y="144"/>
                  <a:pt x="1316" y="454"/>
                </a:cubicBezTo>
                <a:cubicBezTo>
                  <a:pt x="696" y="764"/>
                  <a:pt x="348" y="1312"/>
                  <a:pt x="0" y="1860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8397" name="Freeform 93"/>
          <p:cNvSpPr>
            <a:spLocks/>
          </p:cNvSpPr>
          <p:nvPr/>
        </p:nvSpPr>
        <p:spPr bwMode="auto">
          <a:xfrm>
            <a:off x="5778500" y="2781300"/>
            <a:ext cx="1368425" cy="1441450"/>
          </a:xfrm>
          <a:custGeom>
            <a:avLst/>
            <a:gdLst>
              <a:gd name="T0" fmla="*/ 862 w 862"/>
              <a:gd name="T1" fmla="*/ 0 h 908"/>
              <a:gd name="T2" fmla="*/ 181 w 862"/>
              <a:gd name="T3" fmla="*/ 318 h 908"/>
              <a:gd name="T4" fmla="*/ 0 w 862"/>
              <a:gd name="T5" fmla="*/ 908 h 908"/>
              <a:gd name="T6" fmla="*/ 0 60000 65536"/>
              <a:gd name="T7" fmla="*/ 0 60000 65536"/>
              <a:gd name="T8" fmla="*/ 0 60000 65536"/>
              <a:gd name="T9" fmla="*/ 0 w 862"/>
              <a:gd name="T10" fmla="*/ 0 h 908"/>
              <a:gd name="T11" fmla="*/ 862 w 862"/>
              <a:gd name="T12" fmla="*/ 908 h 9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2" h="908">
                <a:moveTo>
                  <a:pt x="862" y="0"/>
                </a:moveTo>
                <a:cubicBezTo>
                  <a:pt x="593" y="83"/>
                  <a:pt x="325" y="167"/>
                  <a:pt x="181" y="318"/>
                </a:cubicBezTo>
                <a:cubicBezTo>
                  <a:pt x="37" y="469"/>
                  <a:pt x="18" y="688"/>
                  <a:pt x="0" y="908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8398" name="Text Box 94"/>
          <p:cNvSpPr txBox="1">
            <a:spLocks noChangeArrowheads="1"/>
          </p:cNvSpPr>
          <p:nvPr/>
        </p:nvSpPr>
        <p:spPr bwMode="auto">
          <a:xfrm>
            <a:off x="7032625" y="5310188"/>
            <a:ext cx="1296988" cy="5810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Групповое </a:t>
            </a:r>
          </a:p>
          <a:p>
            <a:r>
              <a:rPr lang="ru-RU" altLang="ko-KR" sz="1600" b="1">
                <a:solidFill>
                  <a:schemeClr val="tx2"/>
                </a:solidFill>
                <a:latin typeface="Arial Unicode MS" pitchFamily="34" charset="-128"/>
              </a:rPr>
              <a:t>управление</a:t>
            </a:r>
            <a:endParaRPr lang="en-US" altLang="ko-KR" sz="1600" b="1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98399" name="Rectangle 95"/>
          <p:cNvSpPr>
            <a:spLocks noChangeArrowheads="1"/>
          </p:cNvSpPr>
          <p:nvPr/>
        </p:nvSpPr>
        <p:spPr bwMode="auto">
          <a:xfrm>
            <a:off x="3259138" y="2062163"/>
            <a:ext cx="185737" cy="173037"/>
          </a:xfrm>
          <a:prstGeom prst="rect">
            <a:avLst/>
          </a:prstGeom>
          <a:solidFill>
            <a:schemeClr val="bg1">
              <a:alpha val="70195"/>
            </a:schemeClr>
          </a:solidFill>
          <a:ln w="12700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0</a:t>
            </a:r>
          </a:p>
        </p:txBody>
      </p:sp>
      <p:sp>
        <p:nvSpPr>
          <p:cNvPr id="98400" name="Rectangle 96"/>
          <p:cNvSpPr>
            <a:spLocks noChangeArrowheads="1"/>
          </p:cNvSpPr>
          <p:nvPr/>
        </p:nvSpPr>
        <p:spPr bwMode="auto">
          <a:xfrm>
            <a:off x="5076825" y="1846263"/>
            <a:ext cx="185738" cy="173037"/>
          </a:xfrm>
          <a:prstGeom prst="rect">
            <a:avLst/>
          </a:prstGeom>
          <a:solidFill>
            <a:schemeClr val="bg1">
              <a:alpha val="70195"/>
            </a:schemeClr>
          </a:solidFill>
          <a:ln w="12700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1</a:t>
            </a:r>
          </a:p>
        </p:txBody>
      </p:sp>
      <p:sp>
        <p:nvSpPr>
          <p:cNvPr id="98401" name="Rectangle 97"/>
          <p:cNvSpPr>
            <a:spLocks noChangeArrowheads="1"/>
          </p:cNvSpPr>
          <p:nvPr/>
        </p:nvSpPr>
        <p:spPr bwMode="auto">
          <a:xfrm>
            <a:off x="5076825" y="1576388"/>
            <a:ext cx="185738" cy="173037"/>
          </a:xfrm>
          <a:prstGeom prst="rect">
            <a:avLst/>
          </a:prstGeom>
          <a:solidFill>
            <a:schemeClr val="bg1">
              <a:alpha val="70195"/>
            </a:schemeClr>
          </a:solidFill>
          <a:ln w="12700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latinLnBrk="0"/>
            <a:r>
              <a:rPr kumimoji="0" lang="en-US" altLang="ko-KR" sz="1200" b="1">
                <a:solidFill>
                  <a:schemeClr val="tx2"/>
                </a:solidFill>
                <a:latin typeface="Arial Unicode MS" pitchFamily="34" charset="-128"/>
              </a:rPr>
              <a:t>2</a:t>
            </a:r>
          </a:p>
        </p:txBody>
      </p:sp>
      <p:grpSp>
        <p:nvGrpSpPr>
          <p:cNvPr id="98402" name="Group 98"/>
          <p:cNvGrpSpPr>
            <a:grpSpLocks noChangeAspect="1"/>
          </p:cNvGrpSpPr>
          <p:nvPr/>
        </p:nvGrpSpPr>
        <p:grpSpPr bwMode="auto">
          <a:xfrm>
            <a:off x="6973888" y="4006850"/>
            <a:ext cx="1368425" cy="1365250"/>
            <a:chOff x="2925" y="1389"/>
            <a:chExt cx="1133" cy="1131"/>
          </a:xfrm>
        </p:grpSpPr>
        <p:pic>
          <p:nvPicPr>
            <p:cNvPr id="98412" name="Picture 99" descr="영문 기능제어기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25" y="1389"/>
              <a:ext cx="1133" cy="1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413" name="Picture 100" descr="트래킹중 ON시"/>
            <p:cNvPicPr preferRelativeResize="0"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31" y="1565"/>
              <a:ext cx="719" cy="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9893" name="Line 101"/>
          <p:cNvSpPr>
            <a:spLocks noChangeShapeType="1"/>
          </p:cNvSpPr>
          <p:nvPr/>
        </p:nvSpPr>
        <p:spPr bwMode="auto">
          <a:xfrm>
            <a:off x="7667625" y="3717925"/>
            <a:ext cx="0" cy="2889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none" w="lg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ko-KR" altLang="en-US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98404" name="Freeform 102"/>
          <p:cNvSpPr>
            <a:spLocks/>
          </p:cNvSpPr>
          <p:nvPr/>
        </p:nvSpPr>
        <p:spPr bwMode="auto">
          <a:xfrm>
            <a:off x="6011863" y="4365625"/>
            <a:ext cx="1296987" cy="492125"/>
          </a:xfrm>
          <a:custGeom>
            <a:avLst/>
            <a:gdLst>
              <a:gd name="T0" fmla="*/ 817 w 817"/>
              <a:gd name="T1" fmla="*/ 0 h 310"/>
              <a:gd name="T2" fmla="*/ 408 w 817"/>
              <a:gd name="T3" fmla="*/ 272 h 310"/>
              <a:gd name="T4" fmla="*/ 0 w 817"/>
              <a:gd name="T5" fmla="*/ 227 h 310"/>
              <a:gd name="T6" fmla="*/ 0 60000 65536"/>
              <a:gd name="T7" fmla="*/ 0 60000 65536"/>
              <a:gd name="T8" fmla="*/ 0 60000 65536"/>
              <a:gd name="T9" fmla="*/ 0 w 817"/>
              <a:gd name="T10" fmla="*/ 0 h 310"/>
              <a:gd name="T11" fmla="*/ 817 w 817"/>
              <a:gd name="T12" fmla="*/ 310 h 3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7" h="310">
                <a:moveTo>
                  <a:pt x="817" y="0"/>
                </a:moveTo>
                <a:cubicBezTo>
                  <a:pt x="680" y="117"/>
                  <a:pt x="544" y="234"/>
                  <a:pt x="408" y="272"/>
                </a:cubicBezTo>
                <a:cubicBezTo>
                  <a:pt x="272" y="310"/>
                  <a:pt x="136" y="268"/>
                  <a:pt x="0" y="227"/>
                </a:cubicBezTo>
              </a:path>
            </a:pathLst>
          </a:custGeom>
          <a:noFill/>
          <a:ln w="19050">
            <a:solidFill>
              <a:srgbClr val="0000FF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8405" name="Freeform 103"/>
          <p:cNvSpPr>
            <a:spLocks/>
          </p:cNvSpPr>
          <p:nvPr/>
        </p:nvSpPr>
        <p:spPr bwMode="auto">
          <a:xfrm>
            <a:off x="1403350" y="3357563"/>
            <a:ext cx="5905500" cy="1249362"/>
          </a:xfrm>
          <a:custGeom>
            <a:avLst/>
            <a:gdLst>
              <a:gd name="T0" fmla="*/ 3720 w 3720"/>
              <a:gd name="T1" fmla="*/ 635 h 787"/>
              <a:gd name="T2" fmla="*/ 2858 w 3720"/>
              <a:gd name="T3" fmla="*/ 681 h 787"/>
              <a:gd name="T4" fmla="*/ 0 w 3720"/>
              <a:gd name="T5" fmla="*/ 0 h 787"/>
              <a:gd name="T6" fmla="*/ 0 60000 65536"/>
              <a:gd name="T7" fmla="*/ 0 60000 65536"/>
              <a:gd name="T8" fmla="*/ 0 60000 65536"/>
              <a:gd name="T9" fmla="*/ 0 w 3720"/>
              <a:gd name="T10" fmla="*/ 0 h 787"/>
              <a:gd name="T11" fmla="*/ 3720 w 3720"/>
              <a:gd name="T12" fmla="*/ 787 h 7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20" h="787">
                <a:moveTo>
                  <a:pt x="3720" y="635"/>
                </a:moveTo>
                <a:cubicBezTo>
                  <a:pt x="3599" y="711"/>
                  <a:pt x="3478" y="787"/>
                  <a:pt x="2858" y="681"/>
                </a:cubicBezTo>
                <a:cubicBezTo>
                  <a:pt x="2238" y="575"/>
                  <a:pt x="1119" y="287"/>
                  <a:pt x="0" y="0"/>
                </a:cubicBezTo>
              </a:path>
            </a:pathLst>
          </a:custGeom>
          <a:noFill/>
          <a:ln w="19050">
            <a:solidFill>
              <a:srgbClr val="0000FF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8406" name="Freeform 104"/>
          <p:cNvSpPr>
            <a:spLocks/>
          </p:cNvSpPr>
          <p:nvPr/>
        </p:nvSpPr>
        <p:spPr bwMode="auto">
          <a:xfrm>
            <a:off x="1403350" y="4365625"/>
            <a:ext cx="5905500" cy="1584325"/>
          </a:xfrm>
          <a:custGeom>
            <a:avLst/>
            <a:gdLst>
              <a:gd name="T0" fmla="*/ 3720 w 3720"/>
              <a:gd name="T1" fmla="*/ 0 h 998"/>
              <a:gd name="T2" fmla="*/ 3039 w 3720"/>
              <a:gd name="T3" fmla="*/ 499 h 998"/>
              <a:gd name="T4" fmla="*/ 0 w 3720"/>
              <a:gd name="T5" fmla="*/ 998 h 998"/>
              <a:gd name="T6" fmla="*/ 0 60000 65536"/>
              <a:gd name="T7" fmla="*/ 0 60000 65536"/>
              <a:gd name="T8" fmla="*/ 0 60000 65536"/>
              <a:gd name="T9" fmla="*/ 0 w 3720"/>
              <a:gd name="T10" fmla="*/ 0 h 998"/>
              <a:gd name="T11" fmla="*/ 3720 w 3720"/>
              <a:gd name="T12" fmla="*/ 998 h 9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20" h="998">
                <a:moveTo>
                  <a:pt x="3720" y="0"/>
                </a:moveTo>
                <a:cubicBezTo>
                  <a:pt x="3689" y="166"/>
                  <a:pt x="3659" y="333"/>
                  <a:pt x="3039" y="499"/>
                </a:cubicBezTo>
                <a:cubicBezTo>
                  <a:pt x="2419" y="665"/>
                  <a:pt x="1209" y="831"/>
                  <a:pt x="0" y="998"/>
                </a:cubicBezTo>
              </a:path>
            </a:pathLst>
          </a:custGeom>
          <a:noFill/>
          <a:ln w="19050">
            <a:solidFill>
              <a:srgbClr val="0000FF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8407" name="Text Box 107"/>
          <p:cNvSpPr txBox="1">
            <a:spLocks noChangeArrowheads="1"/>
          </p:cNvSpPr>
          <p:nvPr/>
        </p:nvSpPr>
        <p:spPr bwMode="auto">
          <a:xfrm>
            <a:off x="7747000" y="1960563"/>
            <a:ext cx="996950" cy="3667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ko-KR" sz="1800" b="1">
                <a:solidFill>
                  <a:schemeClr val="tx2"/>
                </a:solidFill>
                <a:latin typeface="Arial Unicode MS" pitchFamily="34" charset="-128"/>
              </a:rPr>
              <a:t>K4 : ON</a:t>
            </a:r>
          </a:p>
        </p:txBody>
      </p:sp>
      <p:pic>
        <p:nvPicPr>
          <p:cNvPr id="98408" name="Picture 108" descr="DVMP2실외기_3"/>
          <p:cNvPicPr>
            <a:picLocks noChangeAspect="1" noChangeArrowheads="1"/>
          </p:cNvPicPr>
          <p:nvPr/>
        </p:nvPicPr>
        <p:blipFill>
          <a:blip r:embed="rId7">
            <a:lum bright="-10000" contrast="10000"/>
          </a:blip>
          <a:srcRect/>
          <a:stretch>
            <a:fillRect/>
          </a:stretch>
        </p:blipFill>
        <p:spPr bwMode="auto">
          <a:xfrm>
            <a:off x="814388" y="1484313"/>
            <a:ext cx="60642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4726" name="Text Box 54"/>
          <p:cNvSpPr txBox="1">
            <a:spLocks noChangeArrowheads="1"/>
          </p:cNvSpPr>
          <p:nvPr/>
        </p:nvSpPr>
        <p:spPr bwMode="auto">
          <a:xfrm>
            <a:off x="152400" y="73025"/>
            <a:ext cx="80914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03. </a:t>
            </a:r>
            <a:r>
              <a:rPr lang="ru-RU" altLang="ko-KR" sz="3200" b="1">
                <a:solidFill>
                  <a:schemeClr val="tx2"/>
                </a:solidFill>
                <a:latin typeface="Arial Unicode MS" pitchFamily="34" charset="-128"/>
              </a:rPr>
              <a:t>Функциональный пульт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(MCM-A100)</a:t>
            </a:r>
          </a:p>
        </p:txBody>
      </p:sp>
      <p:sp>
        <p:nvSpPr>
          <p:cNvPr id="98416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3043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 Unicode MS" pitchFamily="34" charset="-128"/>
              </a:rPr>
              <a:t>Пример </a:t>
            </a:r>
            <a:r>
              <a:rPr lang="ru-RU" altLang="ko-KR" sz="2400" b="1">
                <a:latin typeface="Arial" pitchFamily="34" charset="0"/>
              </a:rPr>
              <a:t>управления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1042988" y="2052638"/>
            <a:ext cx="7127875" cy="2160587"/>
          </a:xfrm>
          <a:prstGeom prst="rect">
            <a:avLst/>
          </a:prstGeom>
          <a:solidFill>
            <a:srgbClr val="EAEAEA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9331" name="Line 3"/>
          <p:cNvSpPr>
            <a:spLocks noChangeShapeType="1"/>
          </p:cNvSpPr>
          <p:nvPr/>
        </p:nvSpPr>
        <p:spPr bwMode="auto">
          <a:xfrm flipV="1">
            <a:off x="4859338" y="3633788"/>
            <a:ext cx="23034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2" name="Line 4"/>
          <p:cNvSpPr>
            <a:spLocks noChangeShapeType="1"/>
          </p:cNvSpPr>
          <p:nvPr/>
        </p:nvSpPr>
        <p:spPr bwMode="auto">
          <a:xfrm flipV="1">
            <a:off x="3490913" y="3635375"/>
            <a:ext cx="668337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3" name="AutoShape 5"/>
          <p:cNvSpPr>
            <a:spLocks noChangeArrowheads="1"/>
          </p:cNvSpPr>
          <p:nvPr/>
        </p:nvSpPr>
        <p:spPr bwMode="auto">
          <a:xfrm>
            <a:off x="3419475" y="2159000"/>
            <a:ext cx="668338" cy="461963"/>
          </a:xfrm>
          <a:prstGeom prst="star16">
            <a:avLst>
              <a:gd name="adj" fmla="val 37500"/>
            </a:avLst>
          </a:prstGeom>
          <a:solidFill>
            <a:srgbClr val="FF0000">
              <a:alpha val="30196"/>
            </a:srgbClr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9334" name="AutoShape 6"/>
          <p:cNvSpPr>
            <a:spLocks noChangeArrowheads="1"/>
          </p:cNvSpPr>
          <p:nvPr/>
        </p:nvSpPr>
        <p:spPr bwMode="auto">
          <a:xfrm>
            <a:off x="3419475" y="3206750"/>
            <a:ext cx="668338" cy="461963"/>
          </a:xfrm>
          <a:prstGeom prst="star16">
            <a:avLst>
              <a:gd name="adj" fmla="val 37500"/>
            </a:avLst>
          </a:prstGeom>
          <a:solidFill>
            <a:srgbClr val="FF0000">
              <a:alpha val="30196"/>
            </a:srgbClr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9335" name="Line 7"/>
          <p:cNvSpPr>
            <a:spLocks noChangeShapeType="1"/>
          </p:cNvSpPr>
          <p:nvPr/>
        </p:nvSpPr>
        <p:spPr bwMode="auto">
          <a:xfrm flipV="1">
            <a:off x="4859338" y="2627313"/>
            <a:ext cx="23034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971550" y="1350963"/>
            <a:ext cx="5972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</a:rPr>
              <a:t>1. </a:t>
            </a:r>
            <a:r>
              <a:rPr lang="ru-RU" altLang="ko-KR" sz="1600" b="1">
                <a:latin typeface="Arial Unicode MS" pitchFamily="34" charset="-128"/>
              </a:rPr>
              <a:t>Несколько центральных пультов не могут быть подключены к одному функциональному пульту </a:t>
            </a:r>
            <a:r>
              <a:rPr lang="en-US" altLang="ko-KR" sz="1600" b="1">
                <a:latin typeface="Arial Unicode MS" pitchFamily="34" charset="-128"/>
              </a:rPr>
              <a:t>.</a:t>
            </a: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 flipV="1">
            <a:off x="2482850" y="2627313"/>
            <a:ext cx="298450" cy="155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8" name="Line 10"/>
          <p:cNvSpPr>
            <a:spLocks noChangeShapeType="1"/>
          </p:cNvSpPr>
          <p:nvPr/>
        </p:nvSpPr>
        <p:spPr bwMode="auto">
          <a:xfrm flipV="1">
            <a:off x="2482850" y="2773363"/>
            <a:ext cx="1588" cy="86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 flipV="1">
            <a:off x="2482850" y="3635375"/>
            <a:ext cx="29845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9340" name="Picture 12" descr="로타리스위치 0번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2350" y="2238375"/>
            <a:ext cx="3079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3806825" y="2236788"/>
            <a:ext cx="268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0</a:t>
            </a:r>
          </a:p>
        </p:txBody>
      </p:sp>
      <p:pic>
        <p:nvPicPr>
          <p:cNvPr id="99342" name="Picture 14" descr="로타리스위치 1번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2350" y="3278188"/>
            <a:ext cx="306388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43" name="Text Box 15"/>
          <p:cNvSpPr txBox="1">
            <a:spLocks noChangeArrowheads="1"/>
          </p:cNvSpPr>
          <p:nvPr/>
        </p:nvSpPr>
        <p:spPr bwMode="auto">
          <a:xfrm>
            <a:off x="3800475" y="3281363"/>
            <a:ext cx="268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latin typeface="Arial Unicode MS" pitchFamily="34" charset="-128"/>
              </a:rPr>
              <a:t>1</a:t>
            </a:r>
          </a:p>
        </p:txBody>
      </p:sp>
      <p:sp>
        <p:nvSpPr>
          <p:cNvPr id="99344" name="AutoShape 16"/>
          <p:cNvSpPr>
            <a:spLocks noChangeArrowheads="1"/>
          </p:cNvSpPr>
          <p:nvPr/>
        </p:nvSpPr>
        <p:spPr bwMode="auto">
          <a:xfrm>
            <a:off x="1454150" y="3228975"/>
            <a:ext cx="741363" cy="768350"/>
          </a:xfrm>
          <a:custGeom>
            <a:avLst/>
            <a:gdLst>
              <a:gd name="T0" fmla="*/ 370682 w 21600"/>
              <a:gd name="T1" fmla="*/ 0 h 21600"/>
              <a:gd name="T2" fmla="*/ 108562 w 21600"/>
              <a:gd name="T3" fmla="*/ 112513 h 21600"/>
              <a:gd name="T4" fmla="*/ 0 w 21600"/>
              <a:gd name="T5" fmla="*/ 384175 h 21600"/>
              <a:gd name="T6" fmla="*/ 108562 w 21600"/>
              <a:gd name="T7" fmla="*/ 655837 h 21600"/>
              <a:gd name="T8" fmla="*/ 370682 w 21600"/>
              <a:gd name="T9" fmla="*/ 768350 h 21600"/>
              <a:gd name="T10" fmla="*/ 632801 w 21600"/>
              <a:gd name="T11" fmla="*/ 655837 h 21600"/>
              <a:gd name="T12" fmla="*/ 741363 w 21600"/>
              <a:gd name="T13" fmla="*/ 384175 h 21600"/>
              <a:gd name="T14" fmla="*/ 632801 w 21600"/>
              <a:gd name="T15" fmla="*/ 11251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99345" name="Picture 19" descr="MCM-A202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8750" y="2241550"/>
            <a:ext cx="846138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46" name="Picture 20" descr="DVMP2 20H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68888" y="2230438"/>
            <a:ext cx="954087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47" name="Picture 21" descr="4way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51575" y="2354263"/>
            <a:ext cx="693738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48" name="Picture 22" descr="4way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45325" y="2354263"/>
            <a:ext cx="693738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49" name="Picture 23" descr="PLUS2중계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44950" y="2471738"/>
            <a:ext cx="9509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50" name="Picture 24" descr="MCM-A202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8750" y="3236913"/>
            <a:ext cx="846138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51" name="Picture 25" descr="DVMP2 20H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67300" y="3228975"/>
            <a:ext cx="95408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52" name="Picture 26" descr="4way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9988" y="3400425"/>
            <a:ext cx="6937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53" name="Picture 27" descr="4way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43738" y="3400425"/>
            <a:ext cx="6937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54" name="Picture 28" descr="PLUS2중계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43363" y="3479800"/>
            <a:ext cx="9509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55" name="Line 29"/>
          <p:cNvSpPr>
            <a:spLocks noChangeShapeType="1"/>
          </p:cNvSpPr>
          <p:nvPr/>
        </p:nvSpPr>
        <p:spPr bwMode="auto">
          <a:xfrm flipV="1">
            <a:off x="3490913" y="2628900"/>
            <a:ext cx="668337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56" name="Line 30"/>
          <p:cNvSpPr>
            <a:spLocks noChangeShapeType="1"/>
          </p:cNvSpPr>
          <p:nvPr/>
        </p:nvSpPr>
        <p:spPr bwMode="auto">
          <a:xfrm flipV="1">
            <a:off x="1978025" y="2627313"/>
            <a:ext cx="817563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99357" name="Group 31"/>
          <p:cNvGrpSpPr>
            <a:grpSpLocks/>
          </p:cNvGrpSpPr>
          <p:nvPr/>
        </p:nvGrpSpPr>
        <p:grpSpPr bwMode="auto">
          <a:xfrm>
            <a:off x="1185863" y="2197100"/>
            <a:ext cx="819150" cy="847725"/>
            <a:chOff x="2925" y="1389"/>
            <a:chExt cx="1133" cy="1131"/>
          </a:xfrm>
        </p:grpSpPr>
        <p:pic>
          <p:nvPicPr>
            <p:cNvPr id="99388" name="Picture 32" descr="영문 기능제어기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925" y="1389"/>
              <a:ext cx="1133" cy="1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389" name="Picture 33" descr="트래킹중 ON시"/>
            <p:cNvPicPr preferRelativeResize="0"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131" y="1565"/>
              <a:ext cx="719" cy="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9358" name="Rectangle 34"/>
          <p:cNvSpPr>
            <a:spLocks noChangeArrowheads="1"/>
          </p:cNvSpPr>
          <p:nvPr/>
        </p:nvSpPr>
        <p:spPr bwMode="auto">
          <a:xfrm>
            <a:off x="1042988" y="4429125"/>
            <a:ext cx="7127875" cy="2232025"/>
          </a:xfrm>
          <a:prstGeom prst="rect">
            <a:avLst/>
          </a:prstGeom>
          <a:solidFill>
            <a:srgbClr val="EAEAEA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sp>
        <p:nvSpPr>
          <p:cNvPr id="99359" name="Line 35"/>
          <p:cNvSpPr>
            <a:spLocks noChangeShapeType="1"/>
          </p:cNvSpPr>
          <p:nvPr/>
        </p:nvSpPr>
        <p:spPr bwMode="auto">
          <a:xfrm flipV="1">
            <a:off x="4859338" y="5003800"/>
            <a:ext cx="2303462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60" name="AutoShape 36"/>
          <p:cNvSpPr>
            <a:spLocks noChangeArrowheads="1"/>
          </p:cNvSpPr>
          <p:nvPr/>
        </p:nvSpPr>
        <p:spPr bwMode="auto">
          <a:xfrm>
            <a:off x="1454150" y="5726113"/>
            <a:ext cx="741363" cy="768350"/>
          </a:xfrm>
          <a:custGeom>
            <a:avLst/>
            <a:gdLst>
              <a:gd name="T0" fmla="*/ 370682 w 21600"/>
              <a:gd name="T1" fmla="*/ 0 h 21600"/>
              <a:gd name="T2" fmla="*/ 108562 w 21600"/>
              <a:gd name="T3" fmla="*/ 112513 h 21600"/>
              <a:gd name="T4" fmla="*/ 0 w 21600"/>
              <a:gd name="T5" fmla="*/ 384175 h 21600"/>
              <a:gd name="T6" fmla="*/ 108562 w 21600"/>
              <a:gd name="T7" fmla="*/ 655837 h 21600"/>
              <a:gd name="T8" fmla="*/ 370682 w 21600"/>
              <a:gd name="T9" fmla="*/ 768350 h 21600"/>
              <a:gd name="T10" fmla="*/ 632801 w 21600"/>
              <a:gd name="T11" fmla="*/ 655837 h 21600"/>
              <a:gd name="T12" fmla="*/ 741363 w 21600"/>
              <a:gd name="T13" fmla="*/ 384175 h 21600"/>
              <a:gd name="T14" fmla="*/ 632801 w 21600"/>
              <a:gd name="T15" fmla="*/ 11251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Arial Unicode MS" pitchFamily="34" charset="-128"/>
            </a:endParaRPr>
          </a:p>
        </p:txBody>
      </p:sp>
      <p:pic>
        <p:nvPicPr>
          <p:cNvPr id="99361" name="Picture 37" descr="MCM-A202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8750" y="4618038"/>
            <a:ext cx="846138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62" name="Picture 38" descr="DVMP2 20H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68888" y="4606925"/>
            <a:ext cx="954087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63" name="Picture 39" descr="4way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51575" y="4730750"/>
            <a:ext cx="693738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64" name="Picture 40" descr="4way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45325" y="4730750"/>
            <a:ext cx="693738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65" name="Picture 41" descr="PLUS2중계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44950" y="4848225"/>
            <a:ext cx="9509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66" name="Line 42"/>
          <p:cNvSpPr>
            <a:spLocks noChangeShapeType="1"/>
          </p:cNvSpPr>
          <p:nvPr/>
        </p:nvSpPr>
        <p:spPr bwMode="auto">
          <a:xfrm flipV="1">
            <a:off x="3490913" y="5005388"/>
            <a:ext cx="668337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67" name="Line 43"/>
          <p:cNvSpPr>
            <a:spLocks noChangeShapeType="1"/>
          </p:cNvSpPr>
          <p:nvPr/>
        </p:nvSpPr>
        <p:spPr bwMode="auto">
          <a:xfrm flipV="1">
            <a:off x="1978025" y="5003800"/>
            <a:ext cx="817563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99368" name="Group 44"/>
          <p:cNvGrpSpPr>
            <a:grpSpLocks/>
          </p:cNvGrpSpPr>
          <p:nvPr/>
        </p:nvGrpSpPr>
        <p:grpSpPr bwMode="auto">
          <a:xfrm>
            <a:off x="1185863" y="4573588"/>
            <a:ext cx="819150" cy="847725"/>
            <a:chOff x="2925" y="1389"/>
            <a:chExt cx="1133" cy="1131"/>
          </a:xfrm>
        </p:grpSpPr>
        <p:pic>
          <p:nvPicPr>
            <p:cNvPr id="99386" name="Picture 45" descr="영문 기능제어기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925" y="1389"/>
              <a:ext cx="1133" cy="1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387" name="Picture 46" descr="트래킹중 ON시"/>
            <p:cNvPicPr preferRelativeResize="0"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131" y="1565"/>
              <a:ext cx="719" cy="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9369" name="Text Box 47"/>
          <p:cNvSpPr txBox="1">
            <a:spLocks noChangeArrowheads="1"/>
          </p:cNvSpPr>
          <p:nvPr/>
        </p:nvSpPr>
        <p:spPr bwMode="auto">
          <a:xfrm>
            <a:off x="2411413" y="5675313"/>
            <a:ext cx="561657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1600" b="1">
                <a:latin typeface="Arial Unicode MS" pitchFamily="34" charset="-128"/>
              </a:rPr>
              <a:t>2. </a:t>
            </a:r>
            <a:r>
              <a:rPr lang="ru-RU" altLang="ko-KR" sz="1600" b="1">
                <a:latin typeface="Arial Unicode MS" pitchFamily="34" charset="-128"/>
              </a:rPr>
              <a:t>Адрес центрального и функционального пульта должны совпадать</a:t>
            </a:r>
            <a:r>
              <a:rPr lang="en-US" altLang="ko-KR" sz="1600" b="1">
                <a:latin typeface="Arial Unicode MS" pitchFamily="34" charset="-128"/>
              </a:rPr>
              <a:t> </a:t>
            </a:r>
            <a:r>
              <a:rPr lang="ru-RU" altLang="ko-KR" sz="1600" b="1">
                <a:latin typeface="Arial Unicode MS" pitchFamily="34" charset="-128"/>
              </a:rPr>
              <a:t> </a:t>
            </a:r>
            <a:r>
              <a:rPr lang="ru-RU" altLang="ko-KR" b="1">
                <a:latin typeface="Arial Unicode MS" pitchFamily="34" charset="-128"/>
              </a:rPr>
              <a:t>( при несовпадении адресов процесс опроса не будет завершен)</a:t>
            </a:r>
            <a:r>
              <a:rPr lang="en-US" altLang="ko-KR" b="1">
                <a:latin typeface="Arial Unicode MS" pitchFamily="34" charset="-128"/>
              </a:rPr>
              <a:t>.</a:t>
            </a:r>
          </a:p>
        </p:txBody>
      </p:sp>
      <p:sp>
        <p:nvSpPr>
          <p:cNvPr id="99370" name="Text Box 48"/>
          <p:cNvSpPr txBox="1">
            <a:spLocks noChangeArrowheads="1"/>
          </p:cNvSpPr>
          <p:nvPr/>
        </p:nvSpPr>
        <p:spPr bwMode="auto">
          <a:xfrm>
            <a:off x="1185863" y="5438775"/>
            <a:ext cx="7159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200" b="1">
                <a:solidFill>
                  <a:srgbClr val="FF0000"/>
                </a:solidFill>
                <a:latin typeface="Arial Unicode MS" pitchFamily="34" charset="-128"/>
              </a:rPr>
              <a:t>Er </a:t>
            </a:r>
            <a:r>
              <a:rPr lang="en-US" altLang="ko-KR" sz="1200" b="1">
                <a:solidFill>
                  <a:srgbClr val="FF0000"/>
                </a:solidFill>
                <a:latin typeface="Arial Unicode MS" pitchFamily="34" charset="-128"/>
                <a:cs typeface="Times New Roman" pitchFamily="18" charset="0"/>
              </a:rPr>
              <a:t>↔ Eb</a:t>
            </a:r>
          </a:p>
        </p:txBody>
      </p:sp>
      <p:grpSp>
        <p:nvGrpSpPr>
          <p:cNvPr id="99371" name="Group 49"/>
          <p:cNvGrpSpPr>
            <a:grpSpLocks/>
          </p:cNvGrpSpPr>
          <p:nvPr/>
        </p:nvGrpSpPr>
        <p:grpSpPr bwMode="auto">
          <a:xfrm>
            <a:off x="3419475" y="4502150"/>
            <a:ext cx="668338" cy="461963"/>
            <a:chOff x="5294" y="1932"/>
            <a:chExt cx="421" cy="291"/>
          </a:xfrm>
        </p:grpSpPr>
        <p:sp>
          <p:nvSpPr>
            <p:cNvPr id="99383" name="AutoShape 50"/>
            <p:cNvSpPr>
              <a:spLocks noChangeArrowheads="1"/>
            </p:cNvSpPr>
            <p:nvPr/>
          </p:nvSpPr>
          <p:spPr bwMode="auto">
            <a:xfrm>
              <a:off x="5294" y="1932"/>
              <a:ext cx="421" cy="291"/>
            </a:xfrm>
            <a:prstGeom prst="star16">
              <a:avLst>
                <a:gd name="adj" fmla="val 37500"/>
              </a:avLst>
            </a:prstGeom>
            <a:solidFill>
              <a:srgbClr val="FF0000">
                <a:alpha val="30196"/>
              </a:srgbClr>
            </a:solidFill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pic>
          <p:nvPicPr>
            <p:cNvPr id="99384" name="Picture 51" descr="로타리스위치 1번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384" y="1977"/>
              <a:ext cx="193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385" name="Text Box 52"/>
            <p:cNvSpPr txBox="1">
              <a:spLocks noChangeArrowheads="1"/>
            </p:cNvSpPr>
            <p:nvPr/>
          </p:nvSpPr>
          <p:spPr bwMode="auto">
            <a:xfrm>
              <a:off x="5534" y="1979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200" b="1">
                  <a:latin typeface="Arial Unicode MS" pitchFamily="34" charset="-128"/>
                </a:rPr>
                <a:t>1</a:t>
              </a:r>
            </a:p>
          </p:txBody>
        </p:sp>
      </p:grpSp>
      <p:grpSp>
        <p:nvGrpSpPr>
          <p:cNvPr id="99372" name="Group 53"/>
          <p:cNvGrpSpPr>
            <a:grpSpLocks/>
          </p:cNvGrpSpPr>
          <p:nvPr/>
        </p:nvGrpSpPr>
        <p:grpSpPr bwMode="auto">
          <a:xfrm>
            <a:off x="1908175" y="2125663"/>
            <a:ext cx="668338" cy="461962"/>
            <a:chOff x="1248" y="1253"/>
            <a:chExt cx="421" cy="291"/>
          </a:xfrm>
        </p:grpSpPr>
        <p:sp>
          <p:nvSpPr>
            <p:cNvPr id="99380" name="AutoShape 54"/>
            <p:cNvSpPr>
              <a:spLocks noChangeArrowheads="1"/>
            </p:cNvSpPr>
            <p:nvPr/>
          </p:nvSpPr>
          <p:spPr bwMode="auto">
            <a:xfrm>
              <a:off x="1248" y="1253"/>
              <a:ext cx="421" cy="291"/>
            </a:xfrm>
            <a:prstGeom prst="star16">
              <a:avLst>
                <a:gd name="adj" fmla="val 37500"/>
              </a:avLst>
            </a:prstGeom>
            <a:solidFill>
              <a:srgbClr val="FF0000">
                <a:alpha val="30196"/>
              </a:srgbClr>
            </a:solidFill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pic>
          <p:nvPicPr>
            <p:cNvPr id="99381" name="Picture 55" descr="로타리스위치 0번_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38" y="1299"/>
              <a:ext cx="194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382" name="Text Box 56"/>
            <p:cNvSpPr txBox="1">
              <a:spLocks noChangeArrowheads="1"/>
            </p:cNvSpPr>
            <p:nvPr/>
          </p:nvSpPr>
          <p:spPr bwMode="auto">
            <a:xfrm>
              <a:off x="1492" y="1304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200" b="1">
                  <a:latin typeface="Arial Unicode MS" pitchFamily="34" charset="-128"/>
                </a:rPr>
                <a:t>0</a:t>
              </a:r>
            </a:p>
          </p:txBody>
        </p:sp>
      </p:grpSp>
      <p:grpSp>
        <p:nvGrpSpPr>
          <p:cNvPr id="99373" name="Group 57"/>
          <p:cNvGrpSpPr>
            <a:grpSpLocks/>
          </p:cNvGrpSpPr>
          <p:nvPr/>
        </p:nvGrpSpPr>
        <p:grpSpPr bwMode="auto">
          <a:xfrm>
            <a:off x="1908175" y="4502150"/>
            <a:ext cx="668338" cy="461963"/>
            <a:chOff x="1248" y="2750"/>
            <a:chExt cx="421" cy="291"/>
          </a:xfrm>
        </p:grpSpPr>
        <p:sp>
          <p:nvSpPr>
            <p:cNvPr id="99377" name="AutoShape 58"/>
            <p:cNvSpPr>
              <a:spLocks noChangeArrowheads="1"/>
            </p:cNvSpPr>
            <p:nvPr/>
          </p:nvSpPr>
          <p:spPr bwMode="auto">
            <a:xfrm>
              <a:off x="1248" y="2750"/>
              <a:ext cx="421" cy="291"/>
            </a:xfrm>
            <a:prstGeom prst="star16">
              <a:avLst>
                <a:gd name="adj" fmla="val 37500"/>
              </a:avLst>
            </a:prstGeom>
            <a:solidFill>
              <a:srgbClr val="FF0000">
                <a:alpha val="30196"/>
              </a:srgbClr>
            </a:solidFill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ko-KR" altLang="en-US" sz="1800">
                <a:latin typeface="Arial Unicode MS" pitchFamily="34" charset="-128"/>
              </a:endParaRPr>
            </a:p>
          </p:txBody>
        </p:sp>
        <p:pic>
          <p:nvPicPr>
            <p:cNvPr id="99378" name="Picture 59" descr="로타리스위치 0번_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38" y="2796"/>
              <a:ext cx="194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379" name="Text Box 60"/>
            <p:cNvSpPr txBox="1">
              <a:spLocks noChangeArrowheads="1"/>
            </p:cNvSpPr>
            <p:nvPr/>
          </p:nvSpPr>
          <p:spPr bwMode="auto">
            <a:xfrm>
              <a:off x="1492" y="2801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200" b="1">
                  <a:latin typeface="Arial Unicode MS" pitchFamily="34" charset="-128"/>
                </a:rPr>
                <a:t>0</a:t>
              </a:r>
            </a:p>
          </p:txBody>
        </p:sp>
      </p:grpSp>
      <p:sp>
        <p:nvSpPr>
          <p:cNvPr id="284726" name="Text Box 54"/>
          <p:cNvSpPr txBox="1">
            <a:spLocks noChangeArrowheads="1"/>
          </p:cNvSpPr>
          <p:nvPr/>
        </p:nvSpPr>
        <p:spPr bwMode="auto">
          <a:xfrm>
            <a:off x="152400" y="73025"/>
            <a:ext cx="80914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03. </a:t>
            </a:r>
            <a:r>
              <a:rPr lang="ru-RU" altLang="ko-KR" sz="3200" b="1">
                <a:solidFill>
                  <a:schemeClr val="tx2"/>
                </a:solidFill>
                <a:latin typeface="Arial Unicode MS" pitchFamily="34" charset="-128"/>
              </a:rPr>
              <a:t>Функциональный пульт</a:t>
            </a:r>
            <a:r>
              <a:rPr lang="en-US" altLang="ko-KR" sz="3600" b="1">
                <a:solidFill>
                  <a:schemeClr val="tx2"/>
                </a:solidFill>
                <a:latin typeface="Arial Unicode MS" pitchFamily="34" charset="-128"/>
              </a:rPr>
              <a:t> (MCM-A100)</a:t>
            </a:r>
          </a:p>
        </p:txBody>
      </p:sp>
      <p:sp>
        <p:nvSpPr>
          <p:cNvPr id="99392" name="Text Box 29"/>
          <p:cNvSpPr txBox="1">
            <a:spLocks noChangeArrowheads="1"/>
          </p:cNvSpPr>
          <p:nvPr/>
        </p:nvSpPr>
        <p:spPr bwMode="auto">
          <a:xfrm>
            <a:off x="550863" y="860425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ru-RU" altLang="ko-KR" sz="2400" b="1">
                <a:latin typeface="Arial Unicode MS" pitchFamily="34" charset="-128"/>
              </a:rPr>
              <a:t>Ограничение на установку</a:t>
            </a:r>
            <a:endParaRPr lang="en-US" altLang="ko-KR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7" name="Text Box 3"/>
          <p:cNvSpPr txBox="1">
            <a:spLocks noChangeArrowheads="1"/>
          </p:cNvSpPr>
          <p:nvPr/>
        </p:nvSpPr>
        <p:spPr bwMode="auto">
          <a:xfrm>
            <a:off x="396875" y="981075"/>
            <a:ext cx="8205788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buFontTx/>
              <a:buAutoNum type="arabicPeriod"/>
            </a:pP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Подключить функциональный пульт к центральному пульту управления </a:t>
            </a:r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r>
              <a:rPr lang="en-US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  ※ </a:t>
            </a:r>
            <a:r>
              <a:rPr lang="ru-RU" altLang="ko-K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Проверить</a:t>
            </a:r>
            <a:endParaRPr lang="en-US" altLang="ko-KR" sz="20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r>
              <a:rPr lang="en-US" altLang="ko-KR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      </a:t>
            </a:r>
            <a:r>
              <a:rPr lang="en-US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1) </a:t>
            </a:r>
            <a:r>
              <a:rPr lang="ru-RU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Сигнальную линию </a:t>
            </a:r>
            <a:r>
              <a:rPr lang="en-US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C1/C2</a:t>
            </a:r>
          </a:p>
          <a:p>
            <a:pPr marL="342900" indent="-342900" algn="l"/>
            <a:r>
              <a:rPr lang="en-US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       2) </a:t>
            </a:r>
            <a:r>
              <a:rPr lang="ru-RU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Адресацию</a:t>
            </a:r>
            <a:endParaRPr lang="en-US" altLang="ko-KR" sz="1600" b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marL="342900" indent="-342900" algn="l"/>
            <a:r>
              <a:rPr lang="en-US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       3) </a:t>
            </a:r>
            <a:r>
              <a:rPr lang="ru-RU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Положение переключателя</a:t>
            </a:r>
            <a:r>
              <a:rPr lang="en-US" altLang="ko-K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K4</a:t>
            </a:r>
          </a:p>
        </p:txBody>
      </p:sp>
      <p:pic>
        <p:nvPicPr>
          <p:cNvPr id="100356" name="Picture 27" descr="MCj0231767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4076700"/>
            <a:ext cx="3744913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1698" name="Text Box 2"/>
          <p:cNvSpPr txBox="1">
            <a:spLocks noChangeArrowheads="1"/>
          </p:cNvSpPr>
          <p:nvPr/>
        </p:nvSpPr>
        <p:spPr bwMode="auto">
          <a:xfrm>
            <a:off x="152400" y="73025"/>
            <a:ext cx="492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ru-RU" altLang="ko-KR" sz="3600" b="1">
                <a:latin typeface="Arial Unicode MS" pitchFamily="34" charset="-128"/>
              </a:rPr>
              <a:t>Практические занятия</a:t>
            </a:r>
            <a:endParaRPr lang="en-US" altLang="ko-KR" sz="3600" b="1"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Text Box 2"/>
          <p:cNvSpPr txBox="1">
            <a:spLocks noChangeArrowheads="1"/>
          </p:cNvSpPr>
          <p:nvPr/>
        </p:nvSpPr>
        <p:spPr bwMode="auto">
          <a:xfrm>
            <a:off x="0" y="3141663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ko-KR" sz="4400">
                <a:latin typeface="Arial" pitchFamily="34" charset="0"/>
              </a:rPr>
              <a:t>Интеллектуаль</a:t>
            </a:r>
            <a:r>
              <a:rPr lang="ru-RU" altLang="ko-KR" sz="4400">
                <a:latin typeface="Arial Unicode MS" pitchFamily="34" charset="-128"/>
              </a:rPr>
              <a:t>ное управление</a:t>
            </a:r>
            <a:endParaRPr lang="en-US" altLang="ko-KR" sz="4400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DMS 전체 PCB1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2311400" y="1484313"/>
            <a:ext cx="626427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Oval 5"/>
          <p:cNvSpPr>
            <a:spLocks noChangeArrowheads="1"/>
          </p:cNvSpPr>
          <p:nvPr/>
        </p:nvSpPr>
        <p:spPr bwMode="auto">
          <a:xfrm>
            <a:off x="2933700" y="4630738"/>
            <a:ext cx="71438" cy="714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02404" name="Line 6"/>
          <p:cNvSpPr>
            <a:spLocks noChangeShapeType="1"/>
          </p:cNvSpPr>
          <p:nvPr/>
        </p:nvSpPr>
        <p:spPr bwMode="auto">
          <a:xfrm flipH="1">
            <a:off x="2124075" y="4668838"/>
            <a:ext cx="79851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2405" name="Text Box 7"/>
          <p:cNvSpPr txBox="1">
            <a:spLocks noChangeArrowheads="1"/>
          </p:cNvSpPr>
          <p:nvPr/>
        </p:nvSpPr>
        <p:spPr bwMode="auto">
          <a:xfrm>
            <a:off x="892175" y="4437063"/>
            <a:ext cx="1049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latinLnBrk="0"/>
            <a:r>
              <a:rPr kumimoji="0" lang="ru-RU" altLang="ko-KR" sz="1200" b="1">
                <a:solidFill>
                  <a:schemeClr val="tx2"/>
                </a:solidFill>
                <a:ea typeface="굴림" pitchFamily="34" charset="-127"/>
              </a:rPr>
              <a:t>Питание</a:t>
            </a:r>
            <a:endParaRPr kumimoji="0" lang="en-US" altLang="ko-KR" sz="1200" b="1">
              <a:solidFill>
                <a:schemeClr val="tx2"/>
              </a:solidFill>
              <a:ea typeface="굴림" pitchFamily="34" charset="-127"/>
            </a:endParaRPr>
          </a:p>
          <a:p>
            <a:pPr algn="r" latinLnBrk="0"/>
            <a:r>
              <a:rPr kumimoji="0" lang="en-US" altLang="ko-KR" sz="1200" b="1">
                <a:solidFill>
                  <a:schemeClr val="tx2"/>
                </a:solidFill>
                <a:ea typeface="굴림" pitchFamily="34" charset="-127"/>
              </a:rPr>
              <a:t>100~220VAC</a:t>
            </a:r>
          </a:p>
        </p:txBody>
      </p:sp>
      <p:sp>
        <p:nvSpPr>
          <p:cNvPr id="102406" name="Oval 8"/>
          <p:cNvSpPr>
            <a:spLocks noChangeArrowheads="1"/>
          </p:cNvSpPr>
          <p:nvPr/>
        </p:nvSpPr>
        <p:spPr bwMode="auto">
          <a:xfrm>
            <a:off x="3416300" y="4645025"/>
            <a:ext cx="71438" cy="714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02407" name="Line 9"/>
          <p:cNvSpPr>
            <a:spLocks noChangeShapeType="1"/>
          </p:cNvSpPr>
          <p:nvPr/>
        </p:nvSpPr>
        <p:spPr bwMode="auto">
          <a:xfrm flipH="1">
            <a:off x="2124075" y="4365625"/>
            <a:ext cx="13176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2408" name="Text Box 10"/>
          <p:cNvSpPr txBox="1">
            <a:spLocks noChangeArrowheads="1"/>
          </p:cNvSpPr>
          <p:nvPr/>
        </p:nvSpPr>
        <p:spPr bwMode="auto">
          <a:xfrm>
            <a:off x="193675" y="4221163"/>
            <a:ext cx="17478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latinLnBrk="0"/>
            <a:r>
              <a:rPr kumimoji="0" lang="ru-RU" altLang="ko-KR" sz="1200" b="1">
                <a:solidFill>
                  <a:schemeClr val="tx2"/>
                </a:solidFill>
                <a:ea typeface="굴림" pitchFamily="34" charset="-127"/>
              </a:rPr>
              <a:t>Переключатель опций</a:t>
            </a:r>
            <a:endParaRPr kumimoji="0" lang="en-US" altLang="ko-KR" sz="1200" b="1">
              <a:solidFill>
                <a:schemeClr val="tx2"/>
              </a:solidFill>
              <a:ea typeface="굴림" pitchFamily="34" charset="-127"/>
            </a:endParaRPr>
          </a:p>
        </p:txBody>
      </p:sp>
      <p:sp>
        <p:nvSpPr>
          <p:cNvPr id="102409" name="Oval 11"/>
          <p:cNvSpPr>
            <a:spLocks noChangeArrowheads="1"/>
          </p:cNvSpPr>
          <p:nvPr/>
        </p:nvSpPr>
        <p:spPr bwMode="auto">
          <a:xfrm>
            <a:off x="3352800" y="4894263"/>
            <a:ext cx="71438" cy="714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02410" name="Oval 12"/>
          <p:cNvSpPr>
            <a:spLocks noChangeArrowheads="1"/>
          </p:cNvSpPr>
          <p:nvPr/>
        </p:nvSpPr>
        <p:spPr bwMode="auto">
          <a:xfrm>
            <a:off x="3343275" y="5253038"/>
            <a:ext cx="71438" cy="714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02411" name="Rectangle 13"/>
          <p:cNvSpPr>
            <a:spLocks noChangeArrowheads="1"/>
          </p:cNvSpPr>
          <p:nvPr/>
        </p:nvSpPr>
        <p:spPr bwMode="auto">
          <a:xfrm>
            <a:off x="3476625" y="5084763"/>
            <a:ext cx="431800" cy="21590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02412" name="Rectangle 14"/>
          <p:cNvSpPr>
            <a:spLocks noChangeArrowheads="1"/>
          </p:cNvSpPr>
          <p:nvPr/>
        </p:nvSpPr>
        <p:spPr bwMode="auto">
          <a:xfrm>
            <a:off x="3935413" y="5084763"/>
            <a:ext cx="431800" cy="21590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02413" name="Oval 15"/>
          <p:cNvSpPr>
            <a:spLocks noChangeArrowheads="1"/>
          </p:cNvSpPr>
          <p:nvPr/>
        </p:nvSpPr>
        <p:spPr bwMode="auto">
          <a:xfrm>
            <a:off x="3667125" y="5157788"/>
            <a:ext cx="71438" cy="714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02414" name="Oval 16"/>
          <p:cNvSpPr>
            <a:spLocks noChangeArrowheads="1"/>
          </p:cNvSpPr>
          <p:nvPr/>
        </p:nvSpPr>
        <p:spPr bwMode="auto">
          <a:xfrm>
            <a:off x="4105275" y="5157788"/>
            <a:ext cx="71438" cy="714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02415" name="Oval 17"/>
          <p:cNvSpPr>
            <a:spLocks noChangeArrowheads="1"/>
          </p:cNvSpPr>
          <p:nvPr/>
        </p:nvSpPr>
        <p:spPr bwMode="auto">
          <a:xfrm>
            <a:off x="4568825" y="5295900"/>
            <a:ext cx="71438" cy="714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02416" name="Oval 18"/>
          <p:cNvSpPr>
            <a:spLocks noChangeArrowheads="1"/>
          </p:cNvSpPr>
          <p:nvPr/>
        </p:nvSpPr>
        <p:spPr bwMode="auto">
          <a:xfrm>
            <a:off x="4975225" y="5157788"/>
            <a:ext cx="71438" cy="714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02417" name="Oval 19"/>
          <p:cNvSpPr>
            <a:spLocks noChangeArrowheads="1"/>
          </p:cNvSpPr>
          <p:nvPr/>
        </p:nvSpPr>
        <p:spPr bwMode="auto">
          <a:xfrm>
            <a:off x="6704013" y="5300663"/>
            <a:ext cx="71437" cy="714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02418" name="Oval 20"/>
          <p:cNvSpPr>
            <a:spLocks noChangeArrowheads="1"/>
          </p:cNvSpPr>
          <p:nvPr/>
        </p:nvSpPr>
        <p:spPr bwMode="auto">
          <a:xfrm>
            <a:off x="6300788" y="4883150"/>
            <a:ext cx="71437" cy="714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02419" name="Line 21"/>
          <p:cNvSpPr>
            <a:spLocks noChangeShapeType="1"/>
          </p:cNvSpPr>
          <p:nvPr/>
        </p:nvSpPr>
        <p:spPr bwMode="auto">
          <a:xfrm flipH="1">
            <a:off x="3451225" y="4365625"/>
            <a:ext cx="0" cy="2873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2420" name="Line 22"/>
          <p:cNvSpPr>
            <a:spLocks noChangeShapeType="1"/>
          </p:cNvSpPr>
          <p:nvPr/>
        </p:nvSpPr>
        <p:spPr bwMode="auto">
          <a:xfrm flipH="1">
            <a:off x="2124075" y="4935538"/>
            <a:ext cx="12255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2421" name="Text Box 23"/>
          <p:cNvSpPr txBox="1">
            <a:spLocks noChangeArrowheads="1"/>
          </p:cNvSpPr>
          <p:nvPr/>
        </p:nvSpPr>
        <p:spPr bwMode="auto">
          <a:xfrm>
            <a:off x="436563" y="4791075"/>
            <a:ext cx="1504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latinLnBrk="0"/>
            <a:r>
              <a:rPr kumimoji="0" lang="ru-RU" altLang="ko-KR" sz="1200" b="1">
                <a:solidFill>
                  <a:schemeClr val="tx2"/>
                </a:solidFill>
                <a:ea typeface="굴림" pitchFamily="34" charset="-127"/>
              </a:rPr>
              <a:t>Кнопка «Сброс </a:t>
            </a:r>
            <a:r>
              <a:rPr kumimoji="0" lang="en-US" altLang="ko-KR" sz="1200" b="1">
                <a:solidFill>
                  <a:schemeClr val="tx2"/>
                </a:solidFill>
              </a:rPr>
              <a:t>IP</a:t>
            </a:r>
            <a:r>
              <a:rPr kumimoji="0" lang="ru-RU" altLang="ko-KR" sz="1200" b="1">
                <a:solidFill>
                  <a:schemeClr val="tx2"/>
                </a:solidFill>
                <a:ea typeface="굴림" pitchFamily="34" charset="-127"/>
              </a:rPr>
              <a:t>»</a:t>
            </a:r>
            <a:endParaRPr kumimoji="0" lang="en-US" altLang="ko-KR" sz="1200" b="1">
              <a:solidFill>
                <a:schemeClr val="tx2"/>
              </a:solidFill>
              <a:ea typeface="굴림" pitchFamily="34" charset="-127"/>
            </a:endParaRPr>
          </a:p>
        </p:txBody>
      </p:sp>
      <p:sp>
        <p:nvSpPr>
          <p:cNvPr id="102422" name="Line 24"/>
          <p:cNvSpPr>
            <a:spLocks noChangeShapeType="1"/>
          </p:cNvSpPr>
          <p:nvPr/>
        </p:nvSpPr>
        <p:spPr bwMode="auto">
          <a:xfrm flipH="1">
            <a:off x="2124075" y="5289550"/>
            <a:ext cx="12255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2423" name="Text Box 25"/>
          <p:cNvSpPr txBox="1">
            <a:spLocks noChangeArrowheads="1"/>
          </p:cNvSpPr>
          <p:nvPr/>
        </p:nvSpPr>
        <p:spPr bwMode="auto">
          <a:xfrm>
            <a:off x="1343025" y="5145088"/>
            <a:ext cx="5984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latinLnBrk="0"/>
            <a:r>
              <a:rPr kumimoji="0" lang="ru-RU" altLang="ko-KR" sz="1200" b="1">
                <a:solidFill>
                  <a:schemeClr val="tx2"/>
                </a:solidFill>
                <a:ea typeface="굴림" pitchFamily="34" charset="-127"/>
              </a:rPr>
              <a:t>Сброс</a:t>
            </a:r>
            <a:endParaRPr kumimoji="0" lang="en-US" altLang="ko-KR" sz="1200" b="1">
              <a:solidFill>
                <a:schemeClr val="tx2"/>
              </a:solidFill>
              <a:ea typeface="굴림" pitchFamily="34" charset="-127"/>
            </a:endParaRPr>
          </a:p>
        </p:txBody>
      </p:sp>
      <p:sp>
        <p:nvSpPr>
          <p:cNvPr id="102424" name="Line 26"/>
          <p:cNvSpPr>
            <a:spLocks noChangeShapeType="1"/>
          </p:cNvSpPr>
          <p:nvPr/>
        </p:nvSpPr>
        <p:spPr bwMode="auto">
          <a:xfrm flipH="1">
            <a:off x="2124075" y="5503863"/>
            <a:ext cx="157797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2425" name="Text Box 27"/>
          <p:cNvSpPr txBox="1">
            <a:spLocks noChangeArrowheads="1"/>
          </p:cNvSpPr>
          <p:nvPr/>
        </p:nvSpPr>
        <p:spPr bwMode="auto">
          <a:xfrm>
            <a:off x="661988" y="5359400"/>
            <a:ext cx="12795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latinLnBrk="0"/>
            <a:r>
              <a:rPr kumimoji="0" lang="ru-RU" altLang="ko-KR" sz="1200" b="1">
                <a:solidFill>
                  <a:schemeClr val="tx2"/>
                </a:solidFill>
                <a:ea typeface="굴림" pitchFamily="34" charset="-127"/>
              </a:rPr>
              <a:t>Входной сигнал</a:t>
            </a:r>
            <a:endParaRPr kumimoji="0" lang="en-US" altLang="ko-KR" sz="1200" b="1">
              <a:solidFill>
                <a:schemeClr val="tx2"/>
              </a:solidFill>
              <a:ea typeface="굴림" pitchFamily="34" charset="-127"/>
            </a:endParaRPr>
          </a:p>
        </p:txBody>
      </p:sp>
      <p:sp>
        <p:nvSpPr>
          <p:cNvPr id="102426" name="Line 28"/>
          <p:cNvSpPr>
            <a:spLocks noChangeShapeType="1"/>
          </p:cNvSpPr>
          <p:nvPr/>
        </p:nvSpPr>
        <p:spPr bwMode="auto">
          <a:xfrm flipH="1">
            <a:off x="3703638" y="5230813"/>
            <a:ext cx="0" cy="2698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2427" name="Line 29"/>
          <p:cNvSpPr>
            <a:spLocks noChangeShapeType="1"/>
          </p:cNvSpPr>
          <p:nvPr/>
        </p:nvSpPr>
        <p:spPr bwMode="auto">
          <a:xfrm flipH="1">
            <a:off x="2124075" y="5719763"/>
            <a:ext cx="201136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2428" name="Text Box 30"/>
          <p:cNvSpPr txBox="1">
            <a:spLocks noChangeArrowheads="1"/>
          </p:cNvSpPr>
          <p:nvPr/>
        </p:nvSpPr>
        <p:spPr bwMode="auto">
          <a:xfrm>
            <a:off x="542925" y="5576888"/>
            <a:ext cx="13985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latinLnBrk="0"/>
            <a:r>
              <a:rPr kumimoji="0" lang="ru-RU" altLang="ko-KR" sz="1200" b="1">
                <a:solidFill>
                  <a:schemeClr val="tx2"/>
                </a:solidFill>
                <a:ea typeface="굴림" pitchFamily="34" charset="-127"/>
              </a:rPr>
              <a:t>Выходной сигнал</a:t>
            </a:r>
            <a:endParaRPr kumimoji="0" lang="en-US" altLang="ko-KR" sz="1200" b="1">
              <a:solidFill>
                <a:schemeClr val="tx2"/>
              </a:solidFill>
              <a:ea typeface="굴림" pitchFamily="34" charset="-127"/>
            </a:endParaRPr>
          </a:p>
        </p:txBody>
      </p:sp>
      <p:sp>
        <p:nvSpPr>
          <p:cNvPr id="102429" name="Line 31"/>
          <p:cNvSpPr>
            <a:spLocks noChangeShapeType="1"/>
          </p:cNvSpPr>
          <p:nvPr/>
        </p:nvSpPr>
        <p:spPr bwMode="auto">
          <a:xfrm flipH="1">
            <a:off x="4138613" y="5216525"/>
            <a:ext cx="0" cy="4984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2430" name="Line 32"/>
          <p:cNvSpPr>
            <a:spLocks noChangeShapeType="1"/>
          </p:cNvSpPr>
          <p:nvPr/>
        </p:nvSpPr>
        <p:spPr bwMode="auto">
          <a:xfrm flipH="1">
            <a:off x="2124075" y="6021388"/>
            <a:ext cx="24828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2431" name="Line 33"/>
          <p:cNvSpPr>
            <a:spLocks noChangeShapeType="1"/>
          </p:cNvSpPr>
          <p:nvPr/>
        </p:nvSpPr>
        <p:spPr bwMode="auto">
          <a:xfrm flipH="1">
            <a:off x="4605338" y="5359400"/>
            <a:ext cx="0" cy="660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2432" name="Text Box 34"/>
          <p:cNvSpPr txBox="1">
            <a:spLocks noChangeArrowheads="1"/>
          </p:cNvSpPr>
          <p:nvPr/>
        </p:nvSpPr>
        <p:spPr bwMode="auto">
          <a:xfrm>
            <a:off x="152400" y="5881688"/>
            <a:ext cx="17891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latinLnBrk="0"/>
            <a:r>
              <a:rPr kumimoji="0" lang="ru-RU" altLang="ko-KR" sz="1200" b="1">
                <a:solidFill>
                  <a:schemeClr val="tx2"/>
                </a:solidFill>
                <a:ea typeface="굴림" pitchFamily="34" charset="-127"/>
              </a:rPr>
              <a:t>Локальная сеть </a:t>
            </a:r>
            <a:r>
              <a:rPr kumimoji="0" lang="en-US" altLang="ko-KR" sz="1200" b="1">
                <a:solidFill>
                  <a:schemeClr val="tx2"/>
                </a:solidFill>
                <a:ea typeface="굴림" pitchFamily="34" charset="-127"/>
              </a:rPr>
              <a:t>(LAN)</a:t>
            </a:r>
          </a:p>
        </p:txBody>
      </p:sp>
      <p:sp>
        <p:nvSpPr>
          <p:cNvPr id="102433" name="Line 35"/>
          <p:cNvSpPr>
            <a:spLocks noChangeShapeType="1"/>
          </p:cNvSpPr>
          <p:nvPr/>
        </p:nvSpPr>
        <p:spPr bwMode="auto">
          <a:xfrm flipH="1">
            <a:off x="2124075" y="6381750"/>
            <a:ext cx="28892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2434" name="Line 36"/>
          <p:cNvSpPr>
            <a:spLocks noChangeShapeType="1"/>
          </p:cNvSpPr>
          <p:nvPr/>
        </p:nvSpPr>
        <p:spPr bwMode="auto">
          <a:xfrm flipH="1">
            <a:off x="5013325" y="5216525"/>
            <a:ext cx="0" cy="11652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2435" name="Text Box 37"/>
          <p:cNvSpPr txBox="1">
            <a:spLocks noChangeArrowheads="1"/>
          </p:cNvSpPr>
          <p:nvPr/>
        </p:nvSpPr>
        <p:spPr bwMode="auto">
          <a:xfrm>
            <a:off x="322263" y="6240463"/>
            <a:ext cx="16192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latinLnBrk="0"/>
            <a:r>
              <a:rPr kumimoji="0" lang="ru-RU" altLang="ko-KR" sz="1200" b="1">
                <a:solidFill>
                  <a:schemeClr val="tx2"/>
                </a:solidFill>
                <a:ea typeface="굴림" pitchFamily="34" charset="-127"/>
              </a:rPr>
              <a:t>Интерфейс </a:t>
            </a:r>
            <a:r>
              <a:rPr kumimoji="0" lang="en-US" altLang="ko-KR" sz="1200" b="1">
                <a:solidFill>
                  <a:schemeClr val="tx2"/>
                </a:solidFill>
                <a:ea typeface="굴림" pitchFamily="34" charset="-127"/>
              </a:rPr>
              <a:t>RS485</a:t>
            </a:r>
          </a:p>
        </p:txBody>
      </p:sp>
      <p:sp>
        <p:nvSpPr>
          <p:cNvPr id="102436" name="Line 38"/>
          <p:cNvSpPr>
            <a:spLocks noChangeShapeType="1"/>
          </p:cNvSpPr>
          <p:nvPr/>
        </p:nvSpPr>
        <p:spPr bwMode="auto">
          <a:xfrm>
            <a:off x="6326188" y="6367463"/>
            <a:ext cx="7048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2438" name="Line 40"/>
          <p:cNvSpPr>
            <a:spLocks noChangeShapeType="1"/>
          </p:cNvSpPr>
          <p:nvPr/>
        </p:nvSpPr>
        <p:spPr bwMode="auto">
          <a:xfrm flipH="1">
            <a:off x="6332538" y="4933950"/>
            <a:ext cx="0" cy="14366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2439" name="Line 41"/>
          <p:cNvSpPr>
            <a:spLocks noChangeShapeType="1"/>
          </p:cNvSpPr>
          <p:nvPr/>
        </p:nvSpPr>
        <p:spPr bwMode="auto">
          <a:xfrm>
            <a:off x="6735763" y="6165850"/>
            <a:ext cx="2984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2440" name="Text Box 42"/>
          <p:cNvSpPr txBox="1">
            <a:spLocks noChangeArrowheads="1"/>
          </p:cNvSpPr>
          <p:nvPr/>
        </p:nvSpPr>
        <p:spPr bwMode="auto">
          <a:xfrm>
            <a:off x="7167563" y="6021388"/>
            <a:ext cx="16129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ru-RU" altLang="ko-KR" sz="1200" b="1">
                <a:solidFill>
                  <a:schemeClr val="tx2"/>
                </a:solidFill>
                <a:ea typeface="굴림" pitchFamily="34" charset="-127"/>
              </a:rPr>
              <a:t>Сервисный разъем 2</a:t>
            </a:r>
            <a:endParaRPr kumimoji="0" lang="en-US" altLang="ko-KR" sz="1200" b="1">
              <a:solidFill>
                <a:schemeClr val="tx2"/>
              </a:solidFill>
              <a:ea typeface="굴림" pitchFamily="34" charset="-127"/>
            </a:endParaRPr>
          </a:p>
        </p:txBody>
      </p:sp>
      <p:sp>
        <p:nvSpPr>
          <p:cNvPr id="102441" name="Line 43"/>
          <p:cNvSpPr>
            <a:spLocks noChangeShapeType="1"/>
          </p:cNvSpPr>
          <p:nvPr/>
        </p:nvSpPr>
        <p:spPr bwMode="auto">
          <a:xfrm flipH="1">
            <a:off x="6738938" y="5368925"/>
            <a:ext cx="0" cy="7969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2442" name="Oval 44"/>
          <p:cNvSpPr>
            <a:spLocks noChangeArrowheads="1"/>
          </p:cNvSpPr>
          <p:nvPr/>
        </p:nvSpPr>
        <p:spPr bwMode="auto">
          <a:xfrm>
            <a:off x="7092950" y="6089650"/>
            <a:ext cx="144463" cy="1444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900" b="1">
                <a:ea typeface="굴림" pitchFamily="34" charset="-127"/>
              </a:rPr>
              <a:t>10</a:t>
            </a:r>
          </a:p>
        </p:txBody>
      </p:sp>
      <p:sp>
        <p:nvSpPr>
          <p:cNvPr id="102443" name="Oval 45"/>
          <p:cNvSpPr>
            <a:spLocks noChangeArrowheads="1"/>
          </p:cNvSpPr>
          <p:nvPr/>
        </p:nvSpPr>
        <p:spPr bwMode="auto">
          <a:xfrm>
            <a:off x="7092950" y="6305550"/>
            <a:ext cx="144463" cy="1444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900" b="1">
                <a:ea typeface="굴림" pitchFamily="34" charset="-127"/>
              </a:rPr>
              <a:t>9</a:t>
            </a:r>
          </a:p>
        </p:txBody>
      </p:sp>
      <p:sp>
        <p:nvSpPr>
          <p:cNvPr id="102444" name="Oval 46"/>
          <p:cNvSpPr>
            <a:spLocks noChangeArrowheads="1"/>
          </p:cNvSpPr>
          <p:nvPr/>
        </p:nvSpPr>
        <p:spPr bwMode="auto">
          <a:xfrm>
            <a:off x="1931988" y="4298950"/>
            <a:ext cx="144462" cy="1444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900" b="1">
                <a:ea typeface="굴림" pitchFamily="34" charset="-127"/>
              </a:rPr>
              <a:t>1</a:t>
            </a:r>
          </a:p>
        </p:txBody>
      </p:sp>
      <p:sp>
        <p:nvSpPr>
          <p:cNvPr id="102445" name="Oval 47"/>
          <p:cNvSpPr>
            <a:spLocks noChangeArrowheads="1"/>
          </p:cNvSpPr>
          <p:nvPr/>
        </p:nvSpPr>
        <p:spPr bwMode="auto">
          <a:xfrm>
            <a:off x="1933575" y="4595813"/>
            <a:ext cx="144463" cy="1444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900" b="1">
                <a:ea typeface="굴림" pitchFamily="34" charset="-127"/>
              </a:rPr>
              <a:t>2</a:t>
            </a:r>
          </a:p>
        </p:txBody>
      </p:sp>
      <p:sp>
        <p:nvSpPr>
          <p:cNvPr id="102446" name="Oval 48"/>
          <p:cNvSpPr>
            <a:spLocks noChangeArrowheads="1"/>
          </p:cNvSpPr>
          <p:nvPr/>
        </p:nvSpPr>
        <p:spPr bwMode="auto">
          <a:xfrm>
            <a:off x="1933575" y="4856163"/>
            <a:ext cx="144463" cy="1444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900" b="1">
                <a:ea typeface="굴림" pitchFamily="34" charset="-127"/>
              </a:rPr>
              <a:t>3</a:t>
            </a:r>
          </a:p>
        </p:txBody>
      </p:sp>
      <p:sp>
        <p:nvSpPr>
          <p:cNvPr id="102447" name="Oval 49"/>
          <p:cNvSpPr>
            <a:spLocks noChangeArrowheads="1"/>
          </p:cNvSpPr>
          <p:nvPr/>
        </p:nvSpPr>
        <p:spPr bwMode="auto">
          <a:xfrm>
            <a:off x="1933575" y="5214938"/>
            <a:ext cx="144463" cy="1444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900" b="1">
                <a:ea typeface="굴림" pitchFamily="34" charset="-127"/>
              </a:rPr>
              <a:t>4</a:t>
            </a:r>
          </a:p>
        </p:txBody>
      </p:sp>
      <p:sp>
        <p:nvSpPr>
          <p:cNvPr id="102448" name="Oval 50"/>
          <p:cNvSpPr>
            <a:spLocks noChangeArrowheads="1"/>
          </p:cNvSpPr>
          <p:nvPr/>
        </p:nvSpPr>
        <p:spPr bwMode="auto">
          <a:xfrm>
            <a:off x="1933575" y="5430838"/>
            <a:ext cx="144463" cy="1444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900" b="1">
                <a:ea typeface="굴림" pitchFamily="34" charset="-127"/>
              </a:rPr>
              <a:t>5</a:t>
            </a:r>
          </a:p>
        </p:txBody>
      </p:sp>
      <p:sp>
        <p:nvSpPr>
          <p:cNvPr id="102449" name="Oval 51"/>
          <p:cNvSpPr>
            <a:spLocks noChangeArrowheads="1"/>
          </p:cNvSpPr>
          <p:nvPr/>
        </p:nvSpPr>
        <p:spPr bwMode="auto">
          <a:xfrm>
            <a:off x="1933575" y="5646738"/>
            <a:ext cx="144463" cy="1444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900" b="1">
                <a:ea typeface="굴림" pitchFamily="34" charset="-127"/>
              </a:rPr>
              <a:t>6</a:t>
            </a:r>
          </a:p>
        </p:txBody>
      </p:sp>
      <p:sp>
        <p:nvSpPr>
          <p:cNvPr id="102450" name="Oval 52"/>
          <p:cNvSpPr>
            <a:spLocks noChangeArrowheads="1"/>
          </p:cNvSpPr>
          <p:nvPr/>
        </p:nvSpPr>
        <p:spPr bwMode="auto">
          <a:xfrm>
            <a:off x="1933575" y="5945188"/>
            <a:ext cx="144463" cy="1444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900" b="1">
                <a:ea typeface="굴림" pitchFamily="34" charset="-127"/>
              </a:rPr>
              <a:t>7</a:t>
            </a:r>
          </a:p>
        </p:txBody>
      </p:sp>
      <p:sp>
        <p:nvSpPr>
          <p:cNvPr id="102451" name="Oval 53"/>
          <p:cNvSpPr>
            <a:spLocks noChangeArrowheads="1"/>
          </p:cNvSpPr>
          <p:nvPr/>
        </p:nvSpPr>
        <p:spPr bwMode="auto">
          <a:xfrm>
            <a:off x="1933575" y="6308725"/>
            <a:ext cx="144463" cy="1444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900" b="1">
                <a:ea typeface="굴림" pitchFamily="34" charset="-127"/>
              </a:rPr>
              <a:t>8</a:t>
            </a:r>
          </a:p>
        </p:txBody>
      </p:sp>
      <p:sp>
        <p:nvSpPr>
          <p:cNvPr id="102452" name="Rectangle 54"/>
          <p:cNvSpPr>
            <a:spLocks noChangeArrowheads="1"/>
          </p:cNvSpPr>
          <p:nvPr/>
        </p:nvSpPr>
        <p:spPr bwMode="auto">
          <a:xfrm>
            <a:off x="3338513" y="3744913"/>
            <a:ext cx="287337" cy="504825"/>
          </a:xfrm>
          <a:prstGeom prst="rect">
            <a:avLst/>
          </a:prstGeom>
          <a:noFill/>
          <a:ln w="19050">
            <a:solidFill>
              <a:srgbClr val="FFFF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02453" name="Text Box 55"/>
          <p:cNvSpPr txBox="1">
            <a:spLocks noChangeArrowheads="1"/>
          </p:cNvSpPr>
          <p:nvPr/>
        </p:nvSpPr>
        <p:spPr bwMode="auto">
          <a:xfrm>
            <a:off x="2574925" y="3357563"/>
            <a:ext cx="1800225" cy="346075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latinLnBrk="0"/>
            <a:r>
              <a:rPr kumimoji="0" lang="ru-RU" altLang="ko-KR" sz="1200" b="1">
                <a:solidFill>
                  <a:schemeClr val="tx2"/>
                </a:solidFill>
                <a:ea typeface="굴림" pitchFamily="34" charset="-127"/>
              </a:rPr>
              <a:t>Питание часов</a:t>
            </a:r>
            <a:endParaRPr kumimoji="0" lang="en-US" altLang="ko-KR" sz="1200" b="1">
              <a:solidFill>
                <a:schemeClr val="tx2"/>
              </a:solidFill>
              <a:ea typeface="굴림" pitchFamily="34" charset="-127"/>
            </a:endParaRPr>
          </a:p>
          <a:p>
            <a:pPr latinLnBrk="0"/>
            <a:r>
              <a:rPr kumimoji="0" lang="en-US" altLang="ko-KR" sz="1200" b="1">
                <a:solidFill>
                  <a:schemeClr val="tx2"/>
                </a:solidFill>
                <a:ea typeface="굴림" pitchFamily="34" charset="-127"/>
              </a:rPr>
              <a:t>(2 </a:t>
            </a:r>
            <a:r>
              <a:rPr kumimoji="0" lang="ru-RU" altLang="ko-KR" sz="1200" b="1">
                <a:solidFill>
                  <a:schemeClr val="tx2"/>
                </a:solidFill>
                <a:ea typeface="굴림" pitchFamily="34" charset="-127"/>
              </a:rPr>
              <a:t>суток</a:t>
            </a:r>
            <a:r>
              <a:rPr kumimoji="0" lang="en-US" altLang="ko-KR" sz="1200" b="1">
                <a:solidFill>
                  <a:schemeClr val="tx2"/>
                </a:solidFill>
                <a:ea typeface="굴림" pitchFamily="34" charset="-127"/>
              </a:rPr>
              <a:t>)</a:t>
            </a:r>
          </a:p>
        </p:txBody>
      </p:sp>
      <p:sp>
        <p:nvSpPr>
          <p:cNvPr id="102454" name="Rectangle 56"/>
          <p:cNvSpPr>
            <a:spLocks noChangeArrowheads="1"/>
          </p:cNvSpPr>
          <p:nvPr/>
        </p:nvSpPr>
        <p:spPr bwMode="auto">
          <a:xfrm>
            <a:off x="4273550" y="2924175"/>
            <a:ext cx="874713" cy="360363"/>
          </a:xfrm>
          <a:prstGeom prst="rect">
            <a:avLst/>
          </a:prstGeom>
          <a:noFill/>
          <a:ln w="19050">
            <a:solidFill>
              <a:srgbClr val="FFFF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ko-KR" altLang="en-US" sz="180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02455" name="Text Box 57"/>
          <p:cNvSpPr txBox="1">
            <a:spLocks noChangeArrowheads="1"/>
          </p:cNvSpPr>
          <p:nvPr/>
        </p:nvSpPr>
        <p:spPr bwMode="auto">
          <a:xfrm>
            <a:off x="3241675" y="2603500"/>
            <a:ext cx="2786063" cy="27940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r" latinLnBrk="0"/>
            <a:r>
              <a:rPr kumimoji="0" lang="ru-RU" altLang="ko-KR" sz="1200" b="1">
                <a:solidFill>
                  <a:schemeClr val="tx2"/>
                </a:solidFill>
                <a:ea typeface="굴림" pitchFamily="34" charset="-127"/>
              </a:rPr>
              <a:t>Резервное питание</a:t>
            </a:r>
            <a:endParaRPr kumimoji="0" lang="en-US" altLang="ko-KR" sz="1200" b="1">
              <a:solidFill>
                <a:schemeClr val="tx2"/>
              </a:solidFill>
              <a:ea typeface="굴림" pitchFamily="34" charset="-127"/>
            </a:endParaRPr>
          </a:p>
        </p:txBody>
      </p:sp>
      <p:sp>
        <p:nvSpPr>
          <p:cNvPr id="102457" name="Text Box 61"/>
          <p:cNvSpPr txBox="1">
            <a:spLocks noChangeArrowheads="1"/>
          </p:cNvSpPr>
          <p:nvPr/>
        </p:nvSpPr>
        <p:spPr bwMode="auto">
          <a:xfrm>
            <a:off x="600075" y="865188"/>
            <a:ext cx="62118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77" tIns="55189" rIns="110377" bIns="55189">
            <a:spAutoFit/>
          </a:bodyPr>
          <a:lstStyle/>
          <a:p>
            <a:pPr algn="l" defTabSz="1103313">
              <a:spcBef>
                <a:spcPct val="50000"/>
              </a:spcBef>
            </a:pPr>
            <a:r>
              <a:rPr lang="ru-RU" altLang="ko-KR" sz="2400" b="1">
                <a:solidFill>
                  <a:schemeClr val="tx2"/>
                </a:solidFill>
                <a:ea typeface="굴림" pitchFamily="34" charset="-127"/>
              </a:rPr>
              <a:t>Разъемы и элементы управления</a:t>
            </a:r>
            <a:endParaRPr lang="en-US" altLang="ko-KR" sz="2400" b="1">
              <a:solidFill>
                <a:schemeClr val="tx2"/>
              </a:solidFill>
              <a:ea typeface="굴림" pitchFamily="34" charset="-127"/>
            </a:endParaRPr>
          </a:p>
        </p:txBody>
      </p:sp>
      <p:sp>
        <p:nvSpPr>
          <p:cNvPr id="299070" name="Text Box 62"/>
          <p:cNvSpPr txBox="1">
            <a:spLocks noChangeArrowheads="1"/>
          </p:cNvSpPr>
          <p:nvPr/>
        </p:nvSpPr>
        <p:spPr bwMode="auto">
          <a:xfrm>
            <a:off x="152400" y="7302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ko-KR" sz="3600" b="1">
                <a:solidFill>
                  <a:schemeClr val="tx2"/>
                </a:solidFill>
                <a:latin typeface="Arial" charset="0"/>
                <a:ea typeface="견고딕" pitchFamily="18" charset="-127"/>
                <a:cs typeface="+mn-cs"/>
              </a:rPr>
              <a:t>01. DMS (MIM-D00)</a:t>
            </a:r>
          </a:p>
        </p:txBody>
      </p:sp>
      <p:sp>
        <p:nvSpPr>
          <p:cNvPr id="102460" name="Text Box 42"/>
          <p:cNvSpPr txBox="1">
            <a:spLocks noChangeArrowheads="1"/>
          </p:cNvSpPr>
          <p:nvPr/>
        </p:nvSpPr>
        <p:spPr bwMode="auto">
          <a:xfrm>
            <a:off x="7167563" y="6300788"/>
            <a:ext cx="16129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latinLnBrk="0"/>
            <a:r>
              <a:rPr kumimoji="0" lang="ru-RU" altLang="ko-KR" sz="1200" b="1">
                <a:solidFill>
                  <a:schemeClr val="tx2"/>
                </a:solidFill>
                <a:ea typeface="굴림" pitchFamily="34" charset="-127"/>
              </a:rPr>
              <a:t>Сервисный разъем 1</a:t>
            </a:r>
            <a:endParaRPr kumimoji="0" lang="en-US" altLang="ko-KR" sz="1200" b="1">
              <a:solidFill>
                <a:schemeClr val="tx2"/>
              </a:solidFill>
              <a:ea typeface="굴림" pitchFamily="34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ology">
  <a:themeElements>
    <a:clrScheme name="technolog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chnology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chnolog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nolog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nolog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nolog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nolog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nolog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nolog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s01_1">
  <a:themeElements>
    <a:clrScheme name="ms01_1 1">
      <a:dk1>
        <a:srgbClr val="1D528D"/>
      </a:dk1>
      <a:lt1>
        <a:srgbClr val="FFFFFF"/>
      </a:lt1>
      <a:dk2>
        <a:srgbClr val="000000"/>
      </a:dk2>
      <a:lt2>
        <a:srgbClr val="CACACA"/>
      </a:lt2>
      <a:accent1>
        <a:srgbClr val="0099CC"/>
      </a:accent1>
      <a:accent2>
        <a:srgbClr val="BFA907"/>
      </a:accent2>
      <a:accent3>
        <a:srgbClr val="FFFFFF"/>
      </a:accent3>
      <a:accent4>
        <a:srgbClr val="174578"/>
      </a:accent4>
      <a:accent5>
        <a:srgbClr val="AACAE2"/>
      </a:accent5>
      <a:accent6>
        <a:srgbClr val="AD9906"/>
      </a:accent6>
      <a:hlink>
        <a:srgbClr val="6E81E0"/>
      </a:hlink>
      <a:folHlink>
        <a:srgbClr val="009999"/>
      </a:folHlink>
    </a:clrScheme>
    <a:fontScheme name="ms01_1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s01_1 1">
        <a:dk1>
          <a:srgbClr val="1D528D"/>
        </a:dk1>
        <a:lt1>
          <a:srgbClr val="FFFFFF"/>
        </a:lt1>
        <a:dk2>
          <a:srgbClr val="000000"/>
        </a:dk2>
        <a:lt2>
          <a:srgbClr val="CACACA"/>
        </a:lt2>
        <a:accent1>
          <a:srgbClr val="0099CC"/>
        </a:accent1>
        <a:accent2>
          <a:srgbClr val="BFA907"/>
        </a:accent2>
        <a:accent3>
          <a:srgbClr val="FFFFFF"/>
        </a:accent3>
        <a:accent4>
          <a:srgbClr val="174578"/>
        </a:accent4>
        <a:accent5>
          <a:srgbClr val="AACAE2"/>
        </a:accent5>
        <a:accent6>
          <a:srgbClr val="AD9906"/>
        </a:accent6>
        <a:hlink>
          <a:srgbClr val="6E81E0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01_1 2">
        <a:dk1>
          <a:srgbClr val="4E40A4"/>
        </a:dk1>
        <a:lt1>
          <a:srgbClr val="FFFFFF"/>
        </a:lt1>
        <a:dk2>
          <a:srgbClr val="000000"/>
        </a:dk2>
        <a:lt2>
          <a:srgbClr val="CACACA"/>
        </a:lt2>
        <a:accent1>
          <a:srgbClr val="8B65E9"/>
        </a:accent1>
        <a:accent2>
          <a:srgbClr val="008080"/>
        </a:accent2>
        <a:accent3>
          <a:srgbClr val="FFFFFF"/>
        </a:accent3>
        <a:accent4>
          <a:srgbClr val="41358B"/>
        </a:accent4>
        <a:accent5>
          <a:srgbClr val="C4B8F2"/>
        </a:accent5>
        <a:accent6>
          <a:srgbClr val="007373"/>
        </a:accent6>
        <a:hlink>
          <a:srgbClr val="0066CC"/>
        </a:hlink>
        <a:folHlink>
          <a:srgbClr val="8AB15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01_1 3">
        <a:dk1>
          <a:srgbClr val="666699"/>
        </a:dk1>
        <a:lt1>
          <a:srgbClr val="FFFFFF"/>
        </a:lt1>
        <a:dk2>
          <a:srgbClr val="000000"/>
        </a:dk2>
        <a:lt2>
          <a:srgbClr val="CACACA"/>
        </a:lt2>
        <a:accent1>
          <a:srgbClr val="72B88E"/>
        </a:accent1>
        <a:accent2>
          <a:srgbClr val="C78DD7"/>
        </a:accent2>
        <a:accent3>
          <a:srgbClr val="FFFFFF"/>
        </a:accent3>
        <a:accent4>
          <a:srgbClr val="565682"/>
        </a:accent4>
        <a:accent5>
          <a:srgbClr val="BCD8C6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6030</TotalTime>
  <Words>11616</Words>
  <Application>Microsoft Office PowerPoint</Application>
  <PresentationFormat>On-screen Show (4:3)</PresentationFormat>
  <Paragraphs>3330</Paragraphs>
  <Slides>175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175</vt:i4>
      </vt:variant>
    </vt:vector>
  </HeadingPairs>
  <TitlesOfParts>
    <vt:vector size="178" baseType="lpstr">
      <vt:lpstr>technology</vt:lpstr>
      <vt:lpstr>ms01_1</vt:lpstr>
      <vt:lpstr>훈민정음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</vt:vector>
  </TitlesOfParts>
  <Company>samsung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sec</dc:creator>
  <cp:lastModifiedBy>SAMSUNG ELECTRONICS</cp:lastModifiedBy>
  <cp:revision>101</cp:revision>
  <dcterms:created xsi:type="dcterms:W3CDTF">2008-07-03T03:38:55Z</dcterms:created>
  <dcterms:modified xsi:type="dcterms:W3CDTF">2009-07-30T13:12:55Z</dcterms:modified>
</cp:coreProperties>
</file>